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31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5" r:id="rId23"/>
    <p:sldId id="277" r:id="rId24"/>
    <p:sldId id="278" r:id="rId25"/>
    <p:sldId id="279" r:id="rId26"/>
    <p:sldId id="280" r:id="rId27"/>
    <p:sldId id="282" r:id="rId28"/>
    <p:sldId id="281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16" r:id="rId48"/>
    <p:sldId id="319" r:id="rId49"/>
    <p:sldId id="318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9" r:id="rId58"/>
    <p:sldId id="308" r:id="rId59"/>
    <p:sldId id="321" r:id="rId60"/>
    <p:sldId id="310" r:id="rId61"/>
    <p:sldId id="317" r:id="rId62"/>
    <p:sldId id="311" r:id="rId63"/>
    <p:sldId id="314" r:id="rId64"/>
    <p:sldId id="320" r:id="rId65"/>
    <p:sldId id="312" r:id="rId66"/>
    <p:sldId id="313" r:id="rId67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C100"/>
    <a:srgbClr val="00FF00"/>
    <a:srgbClr val="FF99FF"/>
    <a:srgbClr val="9933FF"/>
    <a:srgbClr val="FFCCFF"/>
    <a:srgbClr val="0000FF"/>
    <a:srgbClr val="24FE00"/>
    <a:srgbClr val="D60093"/>
    <a:srgbClr val="B7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30" d="100"/>
          <a:sy n="130" d="100"/>
        </p:scale>
        <p:origin x="-82" y="6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665794-8C43-4092-9BCC-F2C58AC37A86}" type="datetimeFigureOut">
              <a:rPr lang="ko-KR" altLang="en-US" smtClean="0"/>
              <a:t>2018-04-24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DC46F-1FD1-4671-AD08-932FCC5610C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497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DC46F-1FD1-4671-AD08-932FCC5610C7}" type="slidenum">
              <a:rPr lang="ko-KR" altLang="en-US" smtClean="0"/>
              <a:t>58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8521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D61C5-71E6-4EFF-82B1-121B6B3633BE}" type="datetimeFigureOut">
              <a:rPr lang="ko-KR" altLang="en-US" smtClean="0"/>
              <a:t>2018-04-24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28AE3-0B67-4071-AE7B-B84C2D2F74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6497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D61C5-71E6-4EFF-82B1-121B6B3633BE}" type="datetimeFigureOut">
              <a:rPr lang="ko-KR" altLang="en-US" smtClean="0"/>
              <a:t>2018-04-24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28AE3-0B67-4071-AE7B-B84C2D2F74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137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D61C5-71E6-4EFF-82B1-121B6B3633BE}" type="datetimeFigureOut">
              <a:rPr lang="ko-KR" altLang="en-US" smtClean="0"/>
              <a:t>2018-04-24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28AE3-0B67-4071-AE7B-B84C2D2F74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0931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D61C5-71E6-4EFF-82B1-121B6B3633BE}" type="datetimeFigureOut">
              <a:rPr lang="ko-KR" altLang="en-US" smtClean="0"/>
              <a:t>2018-04-24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28AE3-0B67-4071-AE7B-B84C2D2F74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7732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D61C5-71E6-4EFF-82B1-121B6B3633BE}" type="datetimeFigureOut">
              <a:rPr lang="ko-KR" altLang="en-US" smtClean="0"/>
              <a:t>2018-04-24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28AE3-0B67-4071-AE7B-B84C2D2F74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4041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D61C5-71E6-4EFF-82B1-121B6B3633BE}" type="datetimeFigureOut">
              <a:rPr lang="ko-KR" altLang="en-US" smtClean="0"/>
              <a:t>2018-04-24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28AE3-0B67-4071-AE7B-B84C2D2F74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3498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D61C5-71E6-4EFF-82B1-121B6B3633BE}" type="datetimeFigureOut">
              <a:rPr lang="ko-KR" altLang="en-US" smtClean="0"/>
              <a:t>2018-04-24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28AE3-0B67-4071-AE7B-B84C2D2F74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1996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D61C5-71E6-4EFF-82B1-121B6B3633BE}" type="datetimeFigureOut">
              <a:rPr lang="ko-KR" altLang="en-US" smtClean="0"/>
              <a:t>2018-04-24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28AE3-0B67-4071-AE7B-B84C2D2F74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9602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D61C5-71E6-4EFF-82B1-121B6B3633BE}" type="datetimeFigureOut">
              <a:rPr lang="ko-KR" altLang="en-US" smtClean="0"/>
              <a:t>2018-04-24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28AE3-0B67-4071-AE7B-B84C2D2F74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8878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D61C5-71E6-4EFF-82B1-121B6B3633BE}" type="datetimeFigureOut">
              <a:rPr lang="ko-KR" altLang="en-US" smtClean="0"/>
              <a:t>2018-04-24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28AE3-0B67-4071-AE7B-B84C2D2F74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3737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D61C5-71E6-4EFF-82B1-121B6B3633BE}" type="datetimeFigureOut">
              <a:rPr lang="ko-KR" altLang="en-US" smtClean="0"/>
              <a:t>2018-04-24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28AE3-0B67-4071-AE7B-B84C2D2F74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2843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BD61C5-71E6-4EFF-82B1-121B6B3633BE}" type="datetimeFigureOut">
              <a:rPr lang="ko-KR" altLang="en-US" smtClean="0"/>
              <a:t>2018-04-24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28AE3-0B67-4071-AE7B-B84C2D2F74B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6097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47850"/>
          </a:xfrm>
        </p:spPr>
        <p:txBody>
          <a:bodyPr/>
          <a:lstStyle/>
          <a:p>
            <a:r>
              <a:rPr lang="en-US" altLang="ko-KR" dirty="0" smtClean="0"/>
              <a:t>“Torsion Field Theory and Unification Thought”</a:t>
            </a:r>
            <a:endParaRPr lang="ko-KR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886200"/>
            <a:ext cx="7010400" cy="2209800"/>
          </a:xfrm>
        </p:spPr>
        <p:txBody>
          <a:bodyPr>
            <a:normAutofit lnSpcReduction="10000"/>
          </a:bodyPr>
          <a:lstStyle/>
          <a:p>
            <a:r>
              <a:rPr lang="en-US" altLang="ko-KR" dirty="0" smtClean="0">
                <a:solidFill>
                  <a:srgbClr val="CC0099"/>
                </a:solidFill>
              </a:rPr>
              <a:t>Lecture at Sun Moon University</a:t>
            </a:r>
          </a:p>
          <a:p>
            <a:r>
              <a:rPr lang="en-US" altLang="ko-KR" sz="3000" dirty="0" smtClean="0">
                <a:solidFill>
                  <a:srgbClr val="CC0099"/>
                </a:solidFill>
              </a:rPr>
              <a:t>by Mr. William S. Stoertz</a:t>
            </a:r>
          </a:p>
          <a:p>
            <a:r>
              <a:rPr lang="en-US" altLang="ko-KR" sz="2800" dirty="0" smtClean="0">
                <a:solidFill>
                  <a:srgbClr val="CC0099"/>
                </a:solidFill>
              </a:rPr>
              <a:t>HyoJeong Academy of Arts and Sciences</a:t>
            </a:r>
            <a:endParaRPr lang="en-US" altLang="ko-KR" dirty="0">
              <a:solidFill>
                <a:srgbClr val="CC0099"/>
              </a:solidFill>
            </a:endParaRPr>
          </a:p>
          <a:p>
            <a:r>
              <a:rPr lang="en-US" altLang="ko-KR" dirty="0" smtClean="0">
                <a:solidFill>
                  <a:srgbClr val="CC0099"/>
                </a:solidFill>
              </a:rPr>
              <a:t>April 24, 2018</a:t>
            </a:r>
            <a:endParaRPr lang="ko-KR" altLang="en-US" dirty="0"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39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Solutions in physics come through bridging incompatible opposites.</a:t>
            </a:r>
            <a:endParaRPr lang="ko-KR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116638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c 10"/>
          <p:cNvSpPr/>
          <p:nvPr/>
        </p:nvSpPr>
        <p:spPr>
          <a:xfrm rot="10800000">
            <a:off x="2438401" y="4152900"/>
            <a:ext cx="1143001" cy="952500"/>
          </a:xfrm>
          <a:prstGeom prst="arc">
            <a:avLst>
              <a:gd name="adj1" fmla="val 15571899"/>
              <a:gd name="adj2" fmla="val 0"/>
            </a:avLst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Arc 9"/>
          <p:cNvSpPr/>
          <p:nvPr/>
        </p:nvSpPr>
        <p:spPr>
          <a:xfrm>
            <a:off x="4495800" y="2895601"/>
            <a:ext cx="2362200" cy="1295400"/>
          </a:xfrm>
          <a:prstGeom prst="arc">
            <a:avLst>
              <a:gd name="adj1" fmla="val 16200000"/>
              <a:gd name="adj2" fmla="val 21142647"/>
            </a:avLst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Arc 11"/>
          <p:cNvSpPr/>
          <p:nvPr/>
        </p:nvSpPr>
        <p:spPr>
          <a:xfrm rot="5400000">
            <a:off x="5600700" y="4000500"/>
            <a:ext cx="914400" cy="1447800"/>
          </a:xfrm>
          <a:prstGeom prst="arc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Triangulating the Physical Theories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029200"/>
          </a:xfrm>
        </p:spPr>
        <p:txBody>
          <a:bodyPr>
            <a:normAutofit/>
          </a:bodyPr>
          <a:lstStyle/>
          <a:p>
            <a:pPr marL="0" indent="0" algn="ctr">
              <a:lnSpc>
                <a:spcPts val="3200"/>
              </a:lnSpc>
              <a:spcBef>
                <a:spcPts val="0"/>
              </a:spcBef>
              <a:buNone/>
            </a:pPr>
            <a:endParaRPr lang="en-US" altLang="ko-KR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ts val="3200"/>
              </a:lnSpc>
              <a:spcBef>
                <a:spcPts val="0"/>
              </a:spcBef>
              <a:buNone/>
            </a:pPr>
            <a:r>
              <a:rPr lang="en-US" altLang="ko-KR" sz="2800" dirty="0" smtClean="0">
                <a:latin typeface="Times New Roman" pitchFamily="18" charset="0"/>
                <a:cs typeface="Times New Roman" pitchFamily="18" charset="0"/>
              </a:rPr>
              <a:t>Unification</a:t>
            </a:r>
          </a:p>
          <a:p>
            <a:pPr marL="0" indent="0" algn="ctr">
              <a:lnSpc>
                <a:spcPts val="3200"/>
              </a:lnSpc>
              <a:spcBef>
                <a:spcPts val="0"/>
              </a:spcBef>
              <a:buNone/>
            </a:pPr>
            <a:r>
              <a:rPr lang="en-US" altLang="ko-KR" sz="2800" dirty="0" smtClean="0">
                <a:latin typeface="Times New Roman" pitchFamily="18" charset="0"/>
                <a:cs typeface="Times New Roman" pitchFamily="18" charset="0"/>
              </a:rPr>
              <a:t>Thought</a:t>
            </a:r>
          </a:p>
          <a:p>
            <a:pPr marL="0" indent="0" algn="ctr">
              <a:lnSpc>
                <a:spcPts val="3200"/>
              </a:lnSpc>
              <a:spcBef>
                <a:spcPts val="0"/>
              </a:spcBef>
              <a:buNone/>
            </a:pPr>
            <a:r>
              <a:rPr lang="en-US" altLang="ko-KR" sz="2800" dirty="0" smtClean="0">
                <a:latin typeface="Times New Roman" pitchFamily="18" charset="0"/>
                <a:cs typeface="Times New Roman" pitchFamily="18" charset="0"/>
              </a:rPr>
              <a:t>(Godism)</a:t>
            </a:r>
          </a:p>
          <a:p>
            <a:pPr marL="0" indent="0" algn="ctr">
              <a:lnSpc>
                <a:spcPts val="3200"/>
              </a:lnSpc>
              <a:spcBef>
                <a:spcPts val="0"/>
              </a:spcBef>
              <a:buNone/>
            </a:pPr>
            <a:endParaRPr lang="en-US" altLang="ko-KR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ts val="3200"/>
              </a:lnSpc>
              <a:spcBef>
                <a:spcPts val="0"/>
              </a:spcBef>
              <a:buNone/>
            </a:pPr>
            <a:r>
              <a:rPr lang="en-US" altLang="ko-KR" sz="2800" dirty="0" smtClean="0">
                <a:latin typeface="Times New Roman" pitchFamily="18" charset="0"/>
                <a:cs typeface="Times New Roman" pitchFamily="18" charset="0"/>
              </a:rPr>
              <a:t> Quantum					     Torsion	</a:t>
            </a:r>
          </a:p>
          <a:p>
            <a:pPr marL="0" indent="0" algn="ctr">
              <a:lnSpc>
                <a:spcPts val="3200"/>
              </a:lnSpc>
              <a:spcBef>
                <a:spcPts val="0"/>
              </a:spcBef>
              <a:buNone/>
            </a:pPr>
            <a:r>
              <a:rPr lang="en-US" altLang="ko-KR" sz="2800" dirty="0" smtClean="0">
                <a:latin typeface="Times New Roman" pitchFamily="18" charset="0"/>
                <a:cs typeface="Times New Roman" pitchFamily="18" charset="0"/>
              </a:rPr>
              <a:t>Mechanics					       Field						            Theory</a:t>
            </a:r>
          </a:p>
          <a:p>
            <a:pPr marL="0" indent="0" algn="ctr">
              <a:lnSpc>
                <a:spcPts val="3200"/>
              </a:lnSpc>
              <a:spcBef>
                <a:spcPts val="0"/>
              </a:spcBef>
              <a:buNone/>
            </a:pPr>
            <a:endParaRPr lang="en-US" altLang="ko-KR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ts val="1700"/>
              </a:lnSpc>
              <a:spcBef>
                <a:spcPts val="0"/>
              </a:spcBef>
              <a:buNone/>
            </a:pPr>
            <a:endParaRPr lang="en-US" altLang="ko-KR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ts val="3200"/>
              </a:lnSpc>
              <a:spcBef>
                <a:spcPts val="0"/>
              </a:spcBef>
              <a:buNone/>
            </a:pPr>
            <a:r>
              <a:rPr lang="en-US" altLang="ko-KR" sz="2800" dirty="0" smtClean="0">
                <a:latin typeface="Times New Roman" pitchFamily="18" charset="0"/>
                <a:cs typeface="Times New Roman" pitchFamily="18" charset="0"/>
              </a:rPr>
              <a:t>Unified Field Theory</a:t>
            </a:r>
          </a:p>
          <a:p>
            <a:pPr marL="0" indent="0" algn="ctr">
              <a:lnSpc>
                <a:spcPts val="3200"/>
              </a:lnSpc>
              <a:spcBef>
                <a:spcPts val="0"/>
              </a:spcBef>
              <a:buNone/>
            </a:pPr>
            <a:r>
              <a:rPr lang="en-US" altLang="ko-KR" sz="2800" dirty="0" smtClean="0">
                <a:latin typeface="Times New Roman" pitchFamily="18" charset="0"/>
                <a:cs typeface="Times New Roman" pitchFamily="18" charset="0"/>
              </a:rPr>
              <a:t>Theory of Everything</a:t>
            </a:r>
            <a:endParaRPr lang="ko-KR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276600" y="1371600"/>
            <a:ext cx="2514600" cy="2057400"/>
          </a:xfrm>
          <a:prstGeom prst="ellipse">
            <a:avLst/>
          </a:prstGeom>
          <a:noFill/>
          <a:ln w="57150"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Oval 4"/>
          <p:cNvSpPr/>
          <p:nvPr/>
        </p:nvSpPr>
        <p:spPr>
          <a:xfrm>
            <a:off x="609600" y="3048000"/>
            <a:ext cx="2133600" cy="1828800"/>
          </a:xfrm>
          <a:prstGeom prst="ellipse">
            <a:avLst/>
          </a:prstGeom>
          <a:noFill/>
          <a:ln w="57150">
            <a:solidFill>
              <a:srgbClr val="24F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Oval 5"/>
          <p:cNvSpPr/>
          <p:nvPr/>
        </p:nvSpPr>
        <p:spPr>
          <a:xfrm>
            <a:off x="6400800" y="3200400"/>
            <a:ext cx="1981200" cy="1752600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Oval 6"/>
          <p:cNvSpPr/>
          <p:nvPr/>
        </p:nvSpPr>
        <p:spPr>
          <a:xfrm>
            <a:off x="2438400" y="4876800"/>
            <a:ext cx="4114800" cy="1676400"/>
          </a:xfrm>
          <a:prstGeom prst="ellipse">
            <a:avLst/>
          </a:prstGeom>
          <a:noFill/>
          <a:ln w="57150"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Arc 8"/>
          <p:cNvSpPr/>
          <p:nvPr/>
        </p:nvSpPr>
        <p:spPr>
          <a:xfrm rot="16200000">
            <a:off x="2743201" y="2667002"/>
            <a:ext cx="1295399" cy="1752598"/>
          </a:xfrm>
          <a:prstGeom prst="arc">
            <a:avLst>
              <a:gd name="adj1" fmla="val 16838327"/>
              <a:gd name="adj2" fmla="val 0"/>
            </a:avLst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210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Birth of the New Physics</a:t>
            </a:r>
            <a:endParaRPr lang="ko-KR" alt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0" y="1843881"/>
            <a:ext cx="4175919" cy="4328319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814917"/>
            <a:ext cx="3429000" cy="4496189"/>
          </a:xfrm>
        </p:spPr>
      </p:pic>
    </p:spTree>
    <p:extLst>
      <p:ext uri="{BB962C8B-B14F-4D97-AF65-F5344CB8AC3E}">
        <p14:creationId xmlns:p14="http://schemas.microsoft.com/office/powerpoint/2010/main" val="182796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Quest for a “Theory of Everything”</a:t>
            </a:r>
            <a:endParaRPr lang="ko-KR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69" y="1295400"/>
            <a:ext cx="7786558" cy="5181600"/>
          </a:xfrm>
        </p:spPr>
      </p:pic>
    </p:spTree>
    <p:extLst>
      <p:ext uri="{BB962C8B-B14F-4D97-AF65-F5344CB8AC3E}">
        <p14:creationId xmlns:p14="http://schemas.microsoft.com/office/powerpoint/2010/main" val="372924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The Unified Field Theory</a:t>
            </a:r>
            <a:endParaRPr lang="ko-KR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8800"/>
            <a:ext cx="8229600" cy="3962400"/>
          </a:xfrm>
        </p:spPr>
      </p:pic>
    </p:spTree>
    <p:extLst>
      <p:ext uri="{BB962C8B-B14F-4D97-AF65-F5344CB8AC3E}">
        <p14:creationId xmlns:p14="http://schemas.microsoft.com/office/powerpoint/2010/main" val="228241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457200"/>
            <a:ext cx="7823200" cy="5867400"/>
          </a:xfrm>
        </p:spPr>
      </p:pic>
    </p:spTree>
    <p:extLst>
      <p:ext uri="{BB962C8B-B14F-4D97-AF65-F5344CB8AC3E}">
        <p14:creationId xmlns:p14="http://schemas.microsoft.com/office/powerpoint/2010/main" val="287813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8604299" cy="63246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077200" cy="1828800"/>
          </a:xfrm>
          <a:noFill/>
        </p:spPr>
        <p:txBody>
          <a:bodyPr>
            <a:normAutofit/>
          </a:bodyPr>
          <a:lstStyle/>
          <a:p>
            <a:r>
              <a:rPr lang="en-US" altLang="ko-KR" sz="4600" dirty="0">
                <a:ln>
                  <a:solidFill>
                    <a:srgbClr val="CC99FF"/>
                  </a:solidFill>
                </a:ln>
                <a:solidFill>
                  <a:srgbClr val="FF00FF"/>
                </a:solidFill>
              </a:rPr>
              <a:t>So the $24 million question:</a:t>
            </a:r>
            <a:br>
              <a:rPr lang="en-US" altLang="ko-KR" sz="4600" dirty="0">
                <a:ln>
                  <a:solidFill>
                    <a:srgbClr val="CC99FF"/>
                  </a:solidFill>
                </a:ln>
                <a:solidFill>
                  <a:srgbClr val="FF00FF"/>
                </a:solidFill>
              </a:rPr>
            </a:br>
            <a:r>
              <a:rPr lang="en-US" altLang="ko-KR" sz="4600" dirty="0">
                <a:ln>
                  <a:solidFill>
                    <a:srgbClr val="CC99FF"/>
                  </a:solidFill>
                </a:ln>
                <a:solidFill>
                  <a:srgbClr val="FF00FF"/>
                </a:solidFill>
              </a:rPr>
              <a:t>What is this “Unified Field”?</a:t>
            </a:r>
            <a:endParaRPr lang="ko-KR" altLang="en-US" sz="4600" dirty="0">
              <a:ln>
                <a:solidFill>
                  <a:srgbClr val="CC99FF"/>
                </a:solidFill>
              </a:ln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05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802" y="304800"/>
            <a:ext cx="8763000" cy="1143000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rgbClr val="00FF00"/>
                </a:solidFill>
              </a:rPr>
              <a:t>Global quest for this “Holy Grail”</a:t>
            </a:r>
            <a:endParaRPr lang="ko-KR" altLang="en-US" dirty="0">
              <a:solidFill>
                <a:srgbClr val="00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47800"/>
            <a:ext cx="8741202" cy="4495800"/>
          </a:xfrm>
        </p:spPr>
      </p:pic>
    </p:spTree>
    <p:extLst>
      <p:ext uri="{BB962C8B-B14F-4D97-AF65-F5344CB8AC3E}">
        <p14:creationId xmlns:p14="http://schemas.microsoft.com/office/powerpoint/2010/main" val="414099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The two </a:t>
            </a:r>
            <a:r>
              <a:rPr lang="en-US" altLang="ko-KR" dirty="0"/>
              <a:t>witnesses of the </a:t>
            </a:r>
            <a:r>
              <a:rPr lang="en-US" altLang="ko-KR" dirty="0" smtClean="0"/>
              <a:t>truth who </a:t>
            </a:r>
            <a:r>
              <a:rPr lang="en-US" altLang="ko-KR" dirty="0"/>
              <a:t>f</a:t>
            </a:r>
            <a:r>
              <a:rPr lang="en-US" altLang="ko-KR" dirty="0" smtClean="0"/>
              <a:t>ounded Unification Thought</a:t>
            </a:r>
            <a:endParaRPr lang="ko-KR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24001"/>
            <a:ext cx="3886200" cy="457200"/>
          </a:xfrm>
        </p:spPr>
        <p:txBody>
          <a:bodyPr>
            <a:noAutofit/>
          </a:bodyPr>
          <a:lstStyle/>
          <a:p>
            <a:pPr algn="ctr"/>
            <a:r>
              <a:rPr lang="en-US" altLang="ko-KR" sz="2460" dirty="0" smtClean="0">
                <a:solidFill>
                  <a:srgbClr val="D60093"/>
                </a:solidFill>
              </a:rPr>
              <a:t>Dr. Sun Myung Moon</a:t>
            </a:r>
            <a:endParaRPr lang="ko-KR" altLang="en-US" sz="2460" dirty="0">
              <a:solidFill>
                <a:srgbClr val="D60093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96"/>
          <a:stretch/>
        </p:blipFill>
        <p:spPr>
          <a:xfrm>
            <a:off x="804035" y="2133600"/>
            <a:ext cx="3844165" cy="41910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446087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ko-KR" dirty="0" smtClean="0">
                <a:solidFill>
                  <a:srgbClr val="0070C0"/>
                </a:solidFill>
              </a:rPr>
              <a:t>Dr. Sang Hun Lee</a:t>
            </a:r>
            <a:endParaRPr lang="ko-KR" altLang="en-US" dirty="0">
              <a:solidFill>
                <a:srgbClr val="0070C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"/>
          <a:stretch/>
        </p:blipFill>
        <p:spPr>
          <a:xfrm>
            <a:off x="4880657" y="2122812"/>
            <a:ext cx="3558742" cy="4201788"/>
          </a:xfrm>
        </p:spPr>
      </p:pic>
    </p:spTree>
    <p:extLst>
      <p:ext uri="{BB962C8B-B14F-4D97-AF65-F5344CB8AC3E}">
        <p14:creationId xmlns:p14="http://schemas.microsoft.com/office/powerpoint/2010/main" val="25163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>
            <a:noAutofit/>
          </a:bodyPr>
          <a:lstStyle/>
          <a:p>
            <a:r>
              <a:rPr lang="en-US" altLang="ko-KR" sz="4100" dirty="0" smtClean="0">
                <a:latin typeface="Times New Roman" pitchFamily="18" charset="0"/>
                <a:cs typeface="Times New Roman" pitchFamily="18" charset="0"/>
              </a:rPr>
              <a:t>The religious and philosophical angles</a:t>
            </a:r>
            <a:endParaRPr lang="ko-KR" altLang="en-US" sz="4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41" y="1600200"/>
            <a:ext cx="3129459" cy="488262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9" t="190" r="8638" b="4191"/>
          <a:stretch/>
        </p:blipFill>
        <p:spPr>
          <a:xfrm>
            <a:off x="4937967" y="1600200"/>
            <a:ext cx="3108377" cy="4846320"/>
          </a:xfrm>
        </p:spPr>
      </p:pic>
    </p:spTree>
    <p:extLst>
      <p:ext uri="{BB962C8B-B14F-4D97-AF65-F5344CB8AC3E}">
        <p14:creationId xmlns:p14="http://schemas.microsoft.com/office/powerpoint/2010/main" val="26023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altLang="ko-KR" dirty="0" smtClean="0"/>
              <a:t>Outline of Lecture Program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02920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ko-KR" dirty="0" smtClean="0">
                <a:latin typeface="Times New Roman" pitchFamily="18" charset="0"/>
              </a:rPr>
              <a:t> Introduction </a:t>
            </a:r>
            <a:r>
              <a:rPr lang="en-US" altLang="ko-KR" dirty="0" smtClean="0">
                <a:latin typeface="Times New Roman" pitchFamily="18" charset="0"/>
                <a:cs typeface="Times New Roman"/>
              </a:rPr>
              <a:t>— Dreams and Purpose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 smtClean="0">
                <a:latin typeface="Times New Roman" pitchFamily="18" charset="0"/>
                <a:cs typeface="Times New Roman"/>
              </a:rPr>
              <a:t> The Quest for a Unified Field Theory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 smtClean="0">
                <a:latin typeface="Times New Roman" pitchFamily="18" charset="0"/>
                <a:cs typeface="Times New Roman"/>
              </a:rPr>
              <a:t> Unification Thought </a:t>
            </a:r>
            <a:r>
              <a:rPr lang="en-US" altLang="ko-KR" dirty="0">
                <a:latin typeface="Times New Roman" pitchFamily="18" charset="0"/>
                <a:cs typeface="Times New Roman"/>
              </a:rPr>
              <a:t>— </a:t>
            </a:r>
            <a:r>
              <a:rPr lang="en-US" altLang="ko-KR" dirty="0" smtClean="0">
                <a:latin typeface="Times New Roman" pitchFamily="18" charset="0"/>
                <a:cs typeface="Times New Roman"/>
              </a:rPr>
              <a:t>My Encounter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 smtClean="0">
                <a:latin typeface="Times New Roman" pitchFamily="18" charset="0"/>
                <a:cs typeface="Times New Roman"/>
              </a:rPr>
              <a:t> Fundamental Physics </a:t>
            </a:r>
            <a:r>
              <a:rPr lang="en-US" altLang="ko-KR" dirty="0">
                <a:latin typeface="Times New Roman" pitchFamily="18" charset="0"/>
                <a:cs typeface="Times New Roman"/>
              </a:rPr>
              <a:t>— </a:t>
            </a:r>
            <a:r>
              <a:rPr lang="en-US" altLang="ko-KR" dirty="0" smtClean="0">
                <a:latin typeface="Times New Roman" pitchFamily="18" charset="0"/>
                <a:cs typeface="Times New Roman"/>
              </a:rPr>
              <a:t>Issues</a:t>
            </a:r>
            <a:r>
              <a:rPr lang="en-US" altLang="ko-KR" dirty="0">
                <a:latin typeface="Times New Roman" pitchFamily="18" charset="0"/>
                <a:cs typeface="Times New Roman"/>
              </a:rPr>
              <a:t> </a:t>
            </a:r>
            <a:r>
              <a:rPr lang="en-US" altLang="ko-KR" dirty="0" smtClean="0">
                <a:latin typeface="Times New Roman" pitchFamily="18" charset="0"/>
                <a:cs typeface="Times New Roman"/>
              </a:rPr>
              <a:t>and Problems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 smtClean="0">
                <a:latin typeface="Times New Roman" pitchFamily="18" charset="0"/>
                <a:cs typeface="Times New Roman"/>
              </a:rPr>
              <a:t> The Physical Vacuum </a:t>
            </a:r>
            <a:r>
              <a:rPr lang="en-US" altLang="ko-KR" dirty="0">
                <a:latin typeface="Times New Roman" pitchFamily="18" charset="0"/>
                <a:cs typeface="Times New Roman"/>
              </a:rPr>
              <a:t>— </a:t>
            </a:r>
            <a:r>
              <a:rPr lang="en-US" altLang="ko-KR" dirty="0" smtClean="0">
                <a:latin typeface="Times New Roman" pitchFamily="18" charset="0"/>
                <a:cs typeface="Times New Roman"/>
              </a:rPr>
              <a:t>Puzzle in Physics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 smtClean="0">
                <a:latin typeface="Times New Roman" pitchFamily="18" charset="0"/>
                <a:cs typeface="Times New Roman"/>
              </a:rPr>
              <a:t> Torsion Field Theory </a:t>
            </a:r>
            <a:r>
              <a:rPr lang="en-US" altLang="ko-KR" dirty="0">
                <a:latin typeface="Times New Roman" pitchFamily="18" charset="0"/>
                <a:cs typeface="Times New Roman"/>
              </a:rPr>
              <a:t>— </a:t>
            </a:r>
            <a:r>
              <a:rPr lang="en-US" altLang="ko-KR" dirty="0" smtClean="0">
                <a:latin typeface="Times New Roman" pitchFamily="18" charset="0"/>
                <a:cs typeface="Times New Roman"/>
              </a:rPr>
              <a:t>From the Other Side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 smtClean="0">
                <a:latin typeface="Times New Roman" pitchFamily="18" charset="0"/>
                <a:cs typeface="Times New Roman"/>
              </a:rPr>
              <a:t> Unification </a:t>
            </a:r>
            <a:r>
              <a:rPr lang="en-US" altLang="ko-KR" dirty="0">
                <a:latin typeface="Times New Roman" pitchFamily="18" charset="0"/>
                <a:cs typeface="Times New Roman"/>
              </a:rPr>
              <a:t>— </a:t>
            </a:r>
            <a:r>
              <a:rPr lang="en-US" altLang="ko-KR" dirty="0" smtClean="0">
                <a:latin typeface="Times New Roman" pitchFamily="18" charset="0"/>
                <a:cs typeface="Times New Roman"/>
              </a:rPr>
              <a:t>Building the Bridge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 smtClean="0">
                <a:latin typeface="Times New Roman" pitchFamily="18" charset="0"/>
                <a:cs typeface="Times New Roman"/>
              </a:rPr>
              <a:t> Remaining Questions to be Solved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 smtClean="0">
                <a:latin typeface="Times New Roman" pitchFamily="18" charset="0"/>
                <a:cs typeface="Times New Roman"/>
              </a:rPr>
              <a:t> The Physicist’s Hope for Humanity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 smtClean="0">
                <a:latin typeface="Times New Roman" pitchFamily="18" charset="0"/>
                <a:cs typeface="Times New Roman"/>
              </a:rPr>
              <a:t> Questions and Answers </a:t>
            </a:r>
            <a:r>
              <a:rPr lang="en-US" altLang="ko-KR" dirty="0">
                <a:latin typeface="Times New Roman" pitchFamily="18" charset="0"/>
                <a:cs typeface="Times New Roman"/>
              </a:rPr>
              <a:t>— </a:t>
            </a:r>
            <a:r>
              <a:rPr lang="en-US" altLang="ko-KR" dirty="0" smtClean="0">
                <a:latin typeface="Times New Roman" pitchFamily="18" charset="0"/>
                <a:cs typeface="Times New Roman"/>
              </a:rPr>
              <a:t>Discussion</a:t>
            </a:r>
            <a:endParaRPr lang="en-US" altLang="ko-KR" dirty="0" smtClean="0">
              <a:latin typeface="Times New Roman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ko-KR" alt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24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First tenet of Unification Thought: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81600"/>
          </a:xfrm>
        </p:spPr>
        <p:txBody>
          <a:bodyPr>
            <a:normAutofit/>
          </a:bodyPr>
          <a:lstStyle/>
          <a:p>
            <a:pPr marL="514350" indent="-514350" algn="ctr">
              <a:buFont typeface="+mj-lt"/>
              <a:buAutoNum type="arabicPeriod"/>
            </a:pPr>
            <a:r>
              <a:rPr lang="en-US" altLang="ko-KR" dirty="0" smtClean="0"/>
              <a:t>There </a:t>
            </a:r>
            <a:r>
              <a:rPr lang="en-US" altLang="ko-KR" u="sng" dirty="0" smtClean="0"/>
              <a:t>must</a:t>
            </a:r>
            <a:r>
              <a:rPr lang="en-US" altLang="ko-KR" dirty="0" smtClean="0"/>
              <a:t> be God, variously termed</a:t>
            </a:r>
            <a:br>
              <a:rPr lang="en-US" altLang="ko-KR" dirty="0" smtClean="0"/>
            </a:br>
            <a:r>
              <a:rPr lang="en-US" altLang="ko-KR" dirty="0"/>
              <a:t>“Original Image</a:t>
            </a:r>
            <a:r>
              <a:rPr lang="en-US" altLang="ko-KR" dirty="0" smtClean="0"/>
              <a:t>” </a:t>
            </a:r>
            <a:br>
              <a:rPr lang="en-US" altLang="ko-KR" dirty="0" smtClean="0"/>
            </a:br>
            <a:r>
              <a:rPr lang="en-US" altLang="ko-KR" dirty="0" smtClean="0"/>
              <a:t>“Creator”</a:t>
            </a:r>
            <a:br>
              <a:rPr lang="en-US" altLang="ko-KR" dirty="0" smtClean="0"/>
            </a:br>
            <a:r>
              <a:rPr lang="en-US" altLang="ko-KR" dirty="0" smtClean="0"/>
              <a:t>“Ultimate Reality”</a:t>
            </a:r>
            <a:br>
              <a:rPr lang="en-US" altLang="ko-KR" dirty="0" smtClean="0"/>
            </a:br>
            <a:r>
              <a:rPr lang="en-US" altLang="ko-KR" dirty="0" smtClean="0"/>
              <a:t>“Absolute Spirit”</a:t>
            </a:r>
            <a:br>
              <a:rPr lang="en-US" altLang="ko-KR" dirty="0" smtClean="0"/>
            </a:br>
            <a:r>
              <a:rPr lang="en-US" altLang="ko-KR" dirty="0" smtClean="0"/>
              <a:t>“Absolute Consciousness”</a:t>
            </a:r>
            <a:br>
              <a:rPr lang="en-US" altLang="ko-KR" dirty="0" smtClean="0"/>
            </a:br>
            <a:r>
              <a:rPr lang="en-US" altLang="ko-KR" dirty="0" smtClean="0"/>
              <a:t>“I Am that I Am”</a:t>
            </a:r>
            <a:br>
              <a:rPr lang="en-US" altLang="ko-KR" dirty="0" smtClean="0"/>
            </a:br>
            <a:r>
              <a:rPr lang="en-US" altLang="ko-KR" dirty="0" smtClean="0"/>
              <a:t>“Heavenly Parents”</a:t>
            </a:r>
            <a:br>
              <a:rPr lang="en-US" altLang="ko-KR" dirty="0" smtClean="0"/>
            </a:br>
            <a:r>
              <a:rPr lang="en-US" altLang="ko-KR" dirty="0" smtClean="0"/>
              <a:t>“</a:t>
            </a:r>
            <a:r>
              <a:rPr lang="ko-KR" altLang="en-US" dirty="0" smtClean="0"/>
              <a:t>하나님</a:t>
            </a:r>
            <a:r>
              <a:rPr lang="en-US" altLang="ko-KR" dirty="0" smtClean="0"/>
              <a:t>”</a:t>
            </a:r>
            <a:br>
              <a:rPr lang="en-US" altLang="ko-KR" dirty="0" smtClean="0"/>
            </a:br>
            <a:r>
              <a:rPr lang="en-US" altLang="ko-KR" dirty="0" smtClean="0"/>
              <a:t>“</a:t>
            </a:r>
            <a:r>
              <a:rPr lang="ko-KR" altLang="en-US" dirty="0" smtClean="0"/>
              <a:t>창조주</a:t>
            </a:r>
            <a:r>
              <a:rPr lang="en-US" altLang="ko-KR" dirty="0" smtClean="0"/>
              <a:t>”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637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solidFill>
            <a:schemeClr val="accent6">
              <a:lumMod val="40000"/>
              <a:lumOff val="60000"/>
            </a:schemeClr>
          </a:solidFill>
          <a:ln w="28575">
            <a:solidFill>
              <a:srgbClr val="CC0099"/>
            </a:solidFill>
          </a:ln>
        </p:spPr>
        <p:txBody>
          <a:bodyPr>
            <a:normAutofit/>
          </a:bodyPr>
          <a:lstStyle/>
          <a:p>
            <a:r>
              <a:rPr lang="en-US" altLang="ko-KR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Jehovah</a:t>
            </a:r>
            <a:r>
              <a:rPr lang="en-US" altLang="ko-KR" sz="5700" dirty="0" smtClean="0">
                <a:ln w="12700">
                  <a:solidFill>
                    <a:srgbClr val="D60093"/>
                  </a:solidFill>
                </a:ln>
              </a:rPr>
              <a:t>  </a:t>
            </a:r>
            <a:r>
              <a:rPr lang="he-IL" altLang="ko-KR" sz="57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יַ</a:t>
            </a:r>
            <a:r>
              <a:rPr lang="he-IL" altLang="ko-KR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הְוֶה‬</a:t>
            </a:r>
            <a:r>
              <a:rPr lang="en-US" altLang="ko-KR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r>
              <a:rPr lang="en-US" altLang="ko-KR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Yahweh</a:t>
            </a:r>
            <a:endParaRPr lang="ko-KR" alt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442014"/>
            <a:ext cx="6203866" cy="5187386"/>
          </a:xfrm>
        </p:spPr>
      </p:pic>
    </p:spTree>
    <p:extLst>
      <p:ext uri="{BB962C8B-B14F-4D97-AF65-F5344CB8AC3E}">
        <p14:creationId xmlns:p14="http://schemas.microsoft.com/office/powerpoint/2010/main" val="314134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82000" cy="1143000"/>
          </a:xfrm>
        </p:spPr>
        <p:txBody>
          <a:bodyPr>
            <a:noAutofit/>
          </a:bodyPr>
          <a:lstStyle/>
          <a:p>
            <a:r>
              <a:rPr lang="en-US" altLang="ko-KR" sz="3800" dirty="0" smtClean="0"/>
              <a:t>Second tenet of Unification Thought</a:t>
            </a:r>
            <a:endParaRPr lang="ko-KR" alt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-1188720">
              <a:buNone/>
            </a:pPr>
            <a:r>
              <a:rPr lang="en-US" altLang="ko-KR" sz="3600" dirty="0" smtClean="0"/>
              <a:t>2. We can know God’s nature by  observing nature all around us and in ourselves as human beings too.</a:t>
            </a:r>
          </a:p>
          <a:p>
            <a:pPr marL="0" indent="-1188720">
              <a:buNone/>
            </a:pPr>
            <a:endParaRPr lang="en-US" altLang="ko-KR" dirty="0"/>
          </a:p>
          <a:p>
            <a:pPr marL="0" indent="-1188720">
              <a:buNone/>
            </a:pPr>
            <a:r>
              <a:rPr lang="en-US" altLang="ko-KR" dirty="0" smtClean="0"/>
              <a:t>Bible: Romans 1:20 “For His invisible attributes, namely, His eternal power and divine nature, have been clearly perceived, being understood by what He has made…”</a:t>
            </a:r>
          </a:p>
        </p:txBody>
      </p:sp>
    </p:spTree>
    <p:extLst>
      <p:ext uri="{BB962C8B-B14F-4D97-AF65-F5344CB8AC3E}">
        <p14:creationId xmlns:p14="http://schemas.microsoft.com/office/powerpoint/2010/main" val="39656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altLang="ko-KR" dirty="0" smtClean="0"/>
              <a:t>Symbol and Image of God</a:t>
            </a:r>
            <a:endParaRPr lang="ko-KR" alt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r="16907"/>
          <a:stretch/>
        </p:blipFill>
        <p:spPr>
          <a:xfrm>
            <a:off x="469278" y="1143001"/>
            <a:ext cx="6315410" cy="53340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9" r="5434"/>
          <a:stretch/>
        </p:blipFill>
        <p:spPr>
          <a:xfrm>
            <a:off x="5025471" y="2732506"/>
            <a:ext cx="3737529" cy="3439694"/>
          </a:xfrm>
        </p:spPr>
      </p:pic>
    </p:spTree>
    <p:extLst>
      <p:ext uri="{BB962C8B-B14F-4D97-AF65-F5344CB8AC3E}">
        <p14:creationId xmlns:p14="http://schemas.microsoft.com/office/powerpoint/2010/main" val="173911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Two sets of Dual Essentialities</a:t>
            </a:r>
            <a:endParaRPr lang="ko-KR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34" y="1592421"/>
            <a:ext cx="7759965" cy="4655979"/>
          </a:xfrm>
        </p:spPr>
      </p:pic>
    </p:spTree>
    <p:extLst>
      <p:ext uri="{BB962C8B-B14F-4D97-AF65-F5344CB8AC3E}">
        <p14:creationId xmlns:p14="http://schemas.microsoft.com/office/powerpoint/2010/main" val="59972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Yin &amp; Yang (Male &amp; Female)</a:t>
            </a:r>
            <a:endParaRPr lang="ko-KR" alt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66444"/>
            <a:ext cx="4038600" cy="3993475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43881"/>
            <a:ext cx="4038600" cy="4038600"/>
          </a:xfrm>
        </p:spPr>
      </p:pic>
    </p:spTree>
    <p:extLst>
      <p:ext uri="{BB962C8B-B14F-4D97-AF65-F5344CB8AC3E}">
        <p14:creationId xmlns:p14="http://schemas.microsoft.com/office/powerpoint/2010/main" val="108094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54162"/>
          </a:xfrm>
        </p:spPr>
        <p:txBody>
          <a:bodyPr>
            <a:normAutofit/>
          </a:bodyPr>
          <a:lstStyle/>
          <a:p>
            <a:r>
              <a:rPr lang="ko-KR" altLang="en-US" b="1" dirty="0">
                <a:latin typeface="Batang" pitchFamily="18" charset="-127"/>
                <a:ea typeface="Batang" pitchFamily="18" charset="-127"/>
              </a:rPr>
              <a:t>성상과 형상 </a:t>
            </a:r>
            <a:r>
              <a:rPr lang="en-US" altLang="ko-KR" dirty="0"/>
              <a:t>(Mind and Body</a:t>
            </a:r>
            <a:r>
              <a:rPr lang="en-US" altLang="ko-KR" dirty="0" smtClean="0"/>
              <a:t>)</a:t>
            </a:r>
            <a:br>
              <a:rPr lang="en-US" altLang="ko-KR" dirty="0" smtClean="0"/>
            </a:br>
            <a:r>
              <a:rPr lang="en-US" altLang="ko-KR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uguste Rodin  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Le Penseur</a:t>
            </a:r>
            <a:endParaRPr lang="ko-KR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01724"/>
            <a:ext cx="8229600" cy="3722914"/>
          </a:xfrm>
        </p:spPr>
      </p:pic>
    </p:spTree>
    <p:extLst>
      <p:ext uri="{BB962C8B-B14F-4D97-AF65-F5344CB8AC3E}">
        <p14:creationId xmlns:p14="http://schemas.microsoft.com/office/powerpoint/2010/main" val="414553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10600" cy="944562"/>
          </a:xfrm>
        </p:spPr>
        <p:txBody>
          <a:bodyPr>
            <a:normAutofit fontScale="90000"/>
          </a:bodyPr>
          <a:lstStyle/>
          <a:p>
            <a:r>
              <a:rPr lang="en-US" altLang="ko-KR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All beings reflect the dual essentialities.</a:t>
            </a:r>
            <a:endParaRPr lang="ko-KR" altLang="en-US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19199"/>
            <a:ext cx="6934200" cy="5206085"/>
          </a:xfrm>
        </p:spPr>
      </p:pic>
    </p:spTree>
    <p:extLst>
      <p:ext uri="{BB962C8B-B14F-4D97-AF65-F5344CB8AC3E}">
        <p14:creationId xmlns:p14="http://schemas.microsoft.com/office/powerpoint/2010/main" val="362966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altLang="ko-KR" dirty="0" smtClean="0"/>
              <a:t>Structure of the Original Image</a:t>
            </a:r>
            <a:endParaRPr lang="ko-KR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139121"/>
            <a:ext cx="5257799" cy="5125527"/>
          </a:xfrm>
        </p:spPr>
      </p:pic>
    </p:spTree>
    <p:extLst>
      <p:ext uri="{BB962C8B-B14F-4D97-AF65-F5344CB8AC3E}">
        <p14:creationId xmlns:p14="http://schemas.microsoft.com/office/powerpoint/2010/main" val="394694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Two-stage structure of the Original Image</a:t>
            </a:r>
            <a:endParaRPr lang="ko-KR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52600"/>
            <a:ext cx="8824614" cy="4419600"/>
          </a:xfrm>
        </p:spPr>
      </p:pic>
    </p:spTree>
    <p:extLst>
      <p:ext uri="{BB962C8B-B14F-4D97-AF65-F5344CB8AC3E}">
        <p14:creationId xmlns:p14="http://schemas.microsoft.com/office/powerpoint/2010/main" val="16815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Mankind’s Age-Old Dream</a:t>
            </a:r>
            <a:endParaRPr lang="ko-KR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00200"/>
            <a:ext cx="7848599" cy="4525963"/>
          </a:xfrm>
        </p:spPr>
      </p:pic>
    </p:spTree>
    <p:extLst>
      <p:ext uri="{BB962C8B-B14F-4D97-AF65-F5344CB8AC3E}">
        <p14:creationId xmlns:p14="http://schemas.microsoft.com/office/powerpoint/2010/main" val="27701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Inner Sungsang of God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98637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altLang="ko-KR" sz="3000" dirty="0" smtClean="0">
                <a:solidFill>
                  <a:srgbClr val="FF0000"/>
                </a:solidFill>
              </a:rPr>
              <a:t>Heart (Purpose, Love)</a:t>
            </a:r>
          </a:p>
          <a:p>
            <a:pPr>
              <a:lnSpc>
                <a:spcPct val="120000"/>
              </a:lnSpc>
              <a:spcAft>
                <a:spcPts val="900"/>
              </a:spcAft>
            </a:pPr>
            <a:r>
              <a:rPr lang="en-US" altLang="ko-KR" sz="3000" dirty="0" smtClean="0">
                <a:solidFill>
                  <a:srgbClr val="0070C0"/>
                </a:solidFill>
              </a:rPr>
              <a:t>Logos (Truth, Reason, Intellect, Plan)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altLang="ko-KR" sz="3000" dirty="0" smtClean="0">
                <a:solidFill>
                  <a:srgbClr val="14EB03"/>
                </a:solidFill>
              </a:rPr>
              <a:t>Creativity (Volition, Will)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altLang="ko-KR" sz="3200" dirty="0">
                <a:solidFill>
                  <a:srgbClr val="0000FF"/>
                </a:solidFill>
              </a:rPr>
              <a:t>Every direction </a:t>
            </a:r>
            <a:r>
              <a:rPr lang="en-US" altLang="ko-KR" sz="3200" dirty="0" smtClean="0">
                <a:solidFill>
                  <a:srgbClr val="0000FF"/>
                </a:solidFill>
              </a:rPr>
              <a:t>or command comes from God </a:t>
            </a:r>
            <a:r>
              <a:rPr lang="en-US" altLang="ko-KR" sz="3200" dirty="0">
                <a:solidFill>
                  <a:srgbClr val="0000FF"/>
                </a:solidFill>
              </a:rPr>
              <a:t>imbued with </a:t>
            </a:r>
            <a:r>
              <a:rPr lang="en-US" altLang="ko-KR" sz="3200" dirty="0" smtClean="0">
                <a:solidFill>
                  <a:srgbClr val="0000FF"/>
                </a:solidFill>
              </a:rPr>
              <a:t>all of these </a:t>
            </a:r>
            <a:r>
              <a:rPr lang="en-US" altLang="ko-KR" sz="3200" dirty="0">
                <a:solidFill>
                  <a:srgbClr val="0000FF"/>
                </a:solidFill>
              </a:rPr>
              <a:t>three </a:t>
            </a:r>
            <a:r>
              <a:rPr lang="en-US" altLang="ko-KR" sz="3200" dirty="0" smtClean="0">
                <a:solidFill>
                  <a:srgbClr val="0000FF"/>
                </a:solidFill>
              </a:rPr>
              <a:t>elements together</a:t>
            </a:r>
            <a:r>
              <a:rPr lang="en-US" altLang="ko-KR" sz="3200" dirty="0">
                <a:solidFill>
                  <a:srgbClr val="0000FF"/>
                </a:solidFill>
              </a:rPr>
              <a:t>.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8802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Inner Hyungsang of God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ko-KR" dirty="0" smtClean="0"/>
              <a:t>Absolute Values</a:t>
            </a:r>
          </a:p>
          <a:p>
            <a:r>
              <a:rPr lang="en-US" altLang="ko-KR" dirty="0" smtClean="0"/>
              <a:t>Values</a:t>
            </a:r>
          </a:p>
          <a:p>
            <a:r>
              <a:rPr lang="en-US" altLang="ko-KR" dirty="0" smtClean="0"/>
              <a:t>Ideals</a:t>
            </a:r>
          </a:p>
          <a:p>
            <a:r>
              <a:rPr lang="en-US" altLang="ko-KR" dirty="0" smtClean="0"/>
              <a:t>Forms</a:t>
            </a:r>
          </a:p>
          <a:p>
            <a:r>
              <a:rPr lang="en-US" altLang="ko-KR" dirty="0" smtClean="0"/>
              <a:t>Principles</a:t>
            </a:r>
          </a:p>
          <a:p>
            <a:r>
              <a:rPr lang="en-US" altLang="ko-KR" dirty="0" smtClean="0"/>
              <a:t>Laws</a:t>
            </a:r>
          </a:p>
          <a:p>
            <a:r>
              <a:rPr lang="en-US" altLang="ko-KR" dirty="0" smtClean="0"/>
              <a:t>Formulas</a:t>
            </a:r>
          </a:p>
          <a:p>
            <a:r>
              <a:rPr lang="en-US" altLang="ko-KR" dirty="0" smtClean="0"/>
              <a:t>Images</a:t>
            </a:r>
            <a:endParaRPr lang="ko-KR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altLang="ko-KR" sz="3200" dirty="0" smtClean="0">
                <a:solidFill>
                  <a:srgbClr val="D60093"/>
                </a:solidFill>
              </a:rPr>
              <a:t>This corresponds closely to Plato’s theory of forms, ideas, or ideals.</a:t>
            </a:r>
            <a:br>
              <a:rPr lang="en-US" altLang="ko-KR" sz="3200" dirty="0" smtClean="0">
                <a:solidFill>
                  <a:srgbClr val="D60093"/>
                </a:solidFill>
              </a:rPr>
            </a:br>
            <a:endParaRPr lang="en-US" altLang="ko-KR" sz="3200" dirty="0" smtClean="0">
              <a:solidFill>
                <a:srgbClr val="D60093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n-US" altLang="ko-KR" sz="3200" dirty="0" smtClean="0">
                <a:solidFill>
                  <a:srgbClr val="0000FF"/>
                </a:solidFill>
              </a:rPr>
              <a:t>This also includes religions and the “spiritual world.”</a:t>
            </a:r>
          </a:p>
        </p:txBody>
      </p:sp>
    </p:spTree>
    <p:extLst>
      <p:ext uri="{BB962C8B-B14F-4D97-AF65-F5344CB8AC3E}">
        <p14:creationId xmlns:p14="http://schemas.microsoft.com/office/powerpoint/2010/main" val="123656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Outer Hyungsang of God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14800" cy="4800600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US" altLang="ko-KR" dirty="0" smtClean="0">
                <a:solidFill>
                  <a:srgbClr val="FF0000"/>
                </a:solidFill>
              </a:rPr>
              <a:t>“Prime Force” (Prime Energy, Pre-energy)</a:t>
            </a:r>
          </a:p>
          <a:p>
            <a:pPr>
              <a:spcAft>
                <a:spcPts val="1200"/>
              </a:spcAft>
            </a:pPr>
            <a:r>
              <a:rPr lang="en-US" altLang="ko-KR" dirty="0" smtClean="0">
                <a:solidFill>
                  <a:srgbClr val="9900CC"/>
                </a:solidFill>
              </a:rPr>
              <a:t>This </a:t>
            </a:r>
            <a:r>
              <a:rPr lang="en-US" altLang="ko-KR" dirty="0">
                <a:solidFill>
                  <a:srgbClr val="9900CC"/>
                </a:solidFill>
              </a:rPr>
              <a:t>enables </a:t>
            </a:r>
            <a:r>
              <a:rPr lang="en-US" altLang="ko-KR" dirty="0" smtClean="0">
                <a:solidFill>
                  <a:srgbClr val="9900CC"/>
                </a:solidFill>
              </a:rPr>
              <a:t>and </a:t>
            </a:r>
            <a:r>
              <a:rPr lang="en-US" altLang="ko-KR" dirty="0">
                <a:solidFill>
                  <a:srgbClr val="9900CC"/>
                </a:solidFill>
              </a:rPr>
              <a:t>conveys </a:t>
            </a:r>
            <a:r>
              <a:rPr lang="en-US" altLang="ko-KR" dirty="0" smtClean="0">
                <a:solidFill>
                  <a:srgbClr val="9900CC"/>
                </a:solidFill>
              </a:rPr>
              <a:t>execution    of God’s directions according to His Will.</a:t>
            </a:r>
          </a:p>
          <a:p>
            <a:pPr>
              <a:spcAft>
                <a:spcPts val="1200"/>
              </a:spcAft>
            </a:pPr>
            <a:r>
              <a:rPr lang="en-US" altLang="ko-KR" dirty="0" smtClean="0">
                <a:solidFill>
                  <a:srgbClr val="00B050"/>
                </a:solidFill>
              </a:rPr>
              <a:t>This channels the “information” by which God directs things in the world.</a:t>
            </a:r>
            <a:endParaRPr lang="ko-KR" altLang="en-US" dirty="0">
              <a:solidFill>
                <a:srgbClr val="00B05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en-US" altLang="ko-KR" dirty="0" smtClean="0">
                <a:solidFill>
                  <a:srgbClr val="CC0099"/>
                </a:solidFill>
              </a:rPr>
              <a:t>This manifests in the physical realm as “Universal Prime Force.”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endParaRPr lang="en-US" altLang="ko-KR" dirty="0" smtClean="0"/>
          </a:p>
          <a:p>
            <a:pPr>
              <a:buFont typeface="Wingdings" pitchFamily="2" charset="2"/>
              <a:buChar char="v"/>
            </a:pPr>
            <a:r>
              <a:rPr lang="en-US" altLang="ko-KR" dirty="0" smtClean="0">
                <a:solidFill>
                  <a:srgbClr val="0000FF"/>
                </a:solidFill>
              </a:rPr>
              <a:t>Prime Force and UPF are imbued with the elements of God’s Inner Sungsang and Inner Hyungsang.</a:t>
            </a:r>
            <a:endParaRPr lang="ko-KR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40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Advisory:</a:t>
            </a:r>
            <a:endParaRPr lang="ko-KR" altLang="en-US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/>
              <a:t>These diagrams may look plain and clear and simple; however</a:t>
            </a:r>
            <a:r>
              <a:rPr lang="en-US" altLang="ko-KR" dirty="0"/>
              <a:t>, as you know</a:t>
            </a:r>
            <a:r>
              <a:rPr lang="en-US" altLang="ko-KR" dirty="0" smtClean="0"/>
              <a:t>, in the real world everything is much more complex. Things happen on many levels.</a:t>
            </a:r>
          </a:p>
          <a:p>
            <a:pPr marL="0" indent="0">
              <a:buNone/>
            </a:pPr>
            <a:endParaRPr lang="en-US" altLang="ko-KR" sz="1000" dirty="0"/>
          </a:p>
          <a:p>
            <a:pPr marL="0" indent="0">
              <a:buNone/>
            </a:pPr>
            <a:r>
              <a:rPr lang="en-US" altLang="ko-KR" dirty="0" smtClean="0"/>
              <a:t>Moreover, continual feedback, reporting, correction and adjustment is constantly taking place between God and the world. God is intimately involved in the universe.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900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The simple pendulum……..</a:t>
            </a:r>
            <a:endParaRPr lang="ko-KR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38811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…is not at </a:t>
            </a:r>
            <a:r>
              <a:rPr lang="en-US" altLang="ko-KR" smtClean="0"/>
              <a:t>all simple!</a:t>
            </a:r>
            <a:endParaRPr lang="ko-KR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5399"/>
            <a:ext cx="8045330" cy="5059759"/>
          </a:xfrm>
        </p:spPr>
      </p:pic>
    </p:spTree>
    <p:extLst>
      <p:ext uri="{BB962C8B-B14F-4D97-AF65-F5344CB8AC3E}">
        <p14:creationId xmlns:p14="http://schemas.microsoft.com/office/powerpoint/2010/main" val="429395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Autofit/>
          </a:bodyPr>
          <a:lstStyle/>
          <a:p>
            <a:r>
              <a:rPr lang="en-US" altLang="ko-KR" sz="3600" dirty="0" smtClean="0"/>
              <a:t>A lingering question in UT: What exactly is the bridge between Prime Force and the physical world? </a:t>
            </a:r>
            <a:endParaRPr lang="ko-KR" alt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30" y="1951038"/>
            <a:ext cx="7241539" cy="4525962"/>
          </a:xfrm>
          <a:prstGeom prst="ellipse">
            <a:avLst/>
          </a:prstGeom>
          <a:ln w="63500" cap="rnd">
            <a:solidFill>
              <a:srgbClr val="CC0099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3722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800" smtClean="0"/>
              <a:t>As a young man, encountering the Unification Movement in 1975, I realized the secret to the Unified Field Theory lay in these Principles.</a:t>
            </a:r>
            <a:endParaRPr lang="ko-KR" alt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727061"/>
            <a:ext cx="3505200" cy="439179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667" y="2457828"/>
            <a:ext cx="4461133" cy="3104772"/>
          </a:xfrm>
        </p:spPr>
      </p:pic>
    </p:spTree>
    <p:extLst>
      <p:ext uri="{BB962C8B-B14F-4D97-AF65-F5344CB8AC3E}">
        <p14:creationId xmlns:p14="http://schemas.microsoft.com/office/powerpoint/2010/main" val="193017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Our family mission work in the former USSR from 1991 to 2008</a:t>
            </a:r>
            <a:endParaRPr lang="ko-KR" alt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23488"/>
            <a:ext cx="4495800" cy="2879387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896" y="1851501"/>
            <a:ext cx="3194304" cy="4023360"/>
          </a:xfrm>
        </p:spPr>
      </p:pic>
    </p:spTree>
    <p:extLst>
      <p:ext uri="{BB962C8B-B14F-4D97-AF65-F5344CB8AC3E}">
        <p14:creationId xmlns:p14="http://schemas.microsoft.com/office/powerpoint/2010/main" val="329001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altLang="ko-KR" dirty="0" smtClean="0"/>
              <a:t>Torsion Field Research in USSR</a:t>
            </a:r>
            <a:endParaRPr lang="ko-KR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6397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altLang="ko-KR" dirty="0" smtClean="0"/>
              <a:t>Dr. Anatoly Akimov: Philosopher &amp; Pioneer</a:t>
            </a:r>
            <a:endParaRPr lang="ko-KR" alt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024006"/>
            <a:ext cx="3048000" cy="4430233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6397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altLang="ko-KR" dirty="0" smtClean="0"/>
              <a:t>Dr. Gennady Shipov: Scientist with Business Mind</a:t>
            </a:r>
            <a:endParaRPr lang="ko-KR" alt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287" y="2590800"/>
            <a:ext cx="3908425" cy="2931319"/>
          </a:xfrm>
        </p:spPr>
      </p:pic>
    </p:spTree>
    <p:extLst>
      <p:ext uri="{BB962C8B-B14F-4D97-AF65-F5344CB8AC3E}">
        <p14:creationId xmlns:p14="http://schemas.microsoft.com/office/powerpoint/2010/main" val="45947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altLang="ko-KR" dirty="0" smtClean="0"/>
              <a:t>Dream of Flight</a:t>
            </a:r>
            <a:endParaRPr lang="ko-KR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95400"/>
            <a:ext cx="8146324" cy="5029200"/>
          </a:xfrm>
        </p:spPr>
      </p:pic>
    </p:spTree>
    <p:extLst>
      <p:ext uri="{BB962C8B-B14F-4D97-AF65-F5344CB8AC3E}">
        <p14:creationId xmlns:p14="http://schemas.microsoft.com/office/powerpoint/2010/main" val="200533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/>
          <a:lstStyle/>
          <a:p>
            <a:r>
              <a:rPr lang="en-US" altLang="ko-KR" dirty="0" smtClean="0"/>
              <a:t>Research lab and equipment during 1970s and 1980s</a:t>
            </a:r>
            <a:endParaRPr lang="ko-KR" alt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09800"/>
            <a:ext cx="3993012" cy="36576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209800"/>
            <a:ext cx="3810000" cy="3664186"/>
          </a:xfrm>
        </p:spPr>
      </p:pic>
    </p:spTree>
    <p:extLst>
      <p:ext uri="{BB962C8B-B14F-4D97-AF65-F5344CB8AC3E}">
        <p14:creationId xmlns:p14="http://schemas.microsoft.com/office/powerpoint/2010/main" val="108237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Early diagrams of Torsion Field</a:t>
            </a:r>
            <a:endParaRPr lang="ko-KR" alt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88228"/>
            <a:ext cx="4343400" cy="3130243"/>
          </a:xfrm>
          <a:ln w="12700">
            <a:solidFill>
              <a:srgbClr val="CC0099"/>
            </a:solidFill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473736"/>
            <a:ext cx="3124200" cy="4897292"/>
          </a:xfr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2784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Early treatises on the theory</a:t>
            </a:r>
            <a:endParaRPr lang="ko-KR" alt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53586"/>
            <a:ext cx="3505200" cy="491239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592" y="2286000"/>
            <a:ext cx="4165600" cy="3124200"/>
          </a:xfrm>
        </p:spPr>
      </p:pic>
    </p:spTree>
    <p:extLst>
      <p:ext uri="{BB962C8B-B14F-4D97-AF65-F5344CB8AC3E}">
        <p14:creationId xmlns:p14="http://schemas.microsoft.com/office/powerpoint/2010/main" val="245781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 met TFT again here in Korea!</a:t>
            </a:r>
            <a:endParaRPr lang="ko-KR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73" y="1371600"/>
            <a:ext cx="7543799" cy="5029200"/>
          </a:xfrm>
        </p:spPr>
      </p:pic>
    </p:spTree>
    <p:extLst>
      <p:ext uri="{BB962C8B-B14F-4D97-AF65-F5344CB8AC3E}">
        <p14:creationId xmlns:p14="http://schemas.microsoft.com/office/powerpoint/2010/main" val="194879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Dr. Bozhidar Paliushev: </a:t>
            </a:r>
            <a:r>
              <a:rPr lang="en-US" altLang="ko-KR" i="1" dirty="0" smtClean="0">
                <a:latin typeface="Times New Roman" pitchFamily="18" charset="0"/>
                <a:cs typeface="Times New Roman" pitchFamily="18" charset="0"/>
              </a:rPr>
              <a:t>Physics of God</a:t>
            </a:r>
            <a:endParaRPr lang="ko-KR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r="6667"/>
          <a:stretch/>
        </p:blipFill>
        <p:spPr>
          <a:xfrm>
            <a:off x="533400" y="2057400"/>
            <a:ext cx="4586783" cy="32766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1" y="1323817"/>
            <a:ext cx="3200400" cy="4960619"/>
          </a:xfrm>
        </p:spPr>
      </p:pic>
    </p:spTree>
    <p:extLst>
      <p:ext uri="{BB962C8B-B14F-4D97-AF65-F5344CB8AC3E}">
        <p14:creationId xmlns:p14="http://schemas.microsoft.com/office/powerpoint/2010/main" val="92265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3238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Russian scientists believe in God</a:t>
            </a:r>
            <a:endParaRPr lang="ko-KR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Archimandrite Feodosiy</a:t>
            </a:r>
            <a:endParaRPr lang="ko-KR" alt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2"/>
          <a:stretch/>
        </p:blipFill>
        <p:spPr>
          <a:xfrm>
            <a:off x="560246" y="2286000"/>
            <a:ext cx="4253650" cy="37338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altLang="ko-KR" dirty="0" smtClean="0"/>
              <a:t>Physics leads to God</a:t>
            </a:r>
            <a:endParaRPr lang="ko-KR" alt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9"/>
          <a:stretch/>
        </p:blipFill>
        <p:spPr>
          <a:xfrm>
            <a:off x="4800600" y="2174875"/>
            <a:ext cx="3581876" cy="3951288"/>
          </a:xfrm>
        </p:spPr>
      </p:pic>
    </p:spTree>
    <p:extLst>
      <p:ext uri="{BB962C8B-B14F-4D97-AF65-F5344CB8AC3E}">
        <p14:creationId xmlns:p14="http://schemas.microsoft.com/office/powerpoint/2010/main" val="390579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00FF"/>
          </a:solidFill>
        </p:spPr>
        <p:txBody>
          <a:bodyPr/>
          <a:lstStyle/>
          <a:p>
            <a:r>
              <a:rPr lang="en-US" altLang="ko-KR" dirty="0" smtClean="0">
                <a:solidFill>
                  <a:srgbClr val="00FFCC"/>
                </a:solidFill>
              </a:rPr>
              <a:t>Issues in Fundamental Physics</a:t>
            </a:r>
            <a:endParaRPr lang="ko-KR" altLang="en-US" dirty="0">
              <a:solidFill>
                <a:srgbClr val="00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534400" cy="47244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ko-KR" dirty="0" smtClean="0"/>
              <a:t>Structure, components, and geometry of the Physical Vacuum, foundation of space.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 smtClean="0"/>
              <a:t>Why are the physical constants perfect?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 smtClean="0"/>
              <a:t>What powered the “Big Bang”?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 smtClean="0"/>
              <a:t>How are quantum fields regulated and integrated?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 smtClean="0"/>
              <a:t>How to unite the physical interactions?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 smtClean="0"/>
              <a:t>How are time and light-speed regulated? </a:t>
            </a:r>
          </a:p>
          <a:p>
            <a:pPr marL="514350" indent="-514350">
              <a:buFont typeface="+mj-lt"/>
              <a:buAutoNum type="arabicPeriod"/>
            </a:pPr>
            <a:endParaRPr lang="en-US" altLang="ko-KR" dirty="0" smtClean="0"/>
          </a:p>
          <a:p>
            <a:pPr marL="514350" indent="-514350">
              <a:buFont typeface="+mj-lt"/>
              <a:buAutoNum type="arabicPeriod"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1674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82000" cy="1143000"/>
          </a:xfrm>
          <a:solidFill>
            <a:srgbClr val="00FF00"/>
          </a:solidFill>
        </p:spPr>
        <p:txBody>
          <a:bodyPr>
            <a:normAutofit/>
          </a:bodyPr>
          <a:lstStyle/>
          <a:p>
            <a:r>
              <a:rPr lang="en-US" altLang="ko-KR" sz="3600" dirty="0" smtClean="0">
                <a:solidFill>
                  <a:srgbClr val="7030A0"/>
                </a:solidFill>
              </a:rPr>
              <a:t>…and questions physics won’t address:</a:t>
            </a:r>
            <a:endParaRPr lang="ko-KR" altLang="en-US" sz="3600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7"/>
            </a:pPr>
            <a:r>
              <a:rPr lang="en-US" altLang="ko-KR" dirty="0" smtClean="0"/>
              <a:t>What is consciousness?</a:t>
            </a:r>
          </a:p>
          <a:p>
            <a:pPr marL="514350" indent="-514350">
              <a:buFont typeface="+mj-lt"/>
              <a:buAutoNum type="arabicPeriod" startAt="7"/>
            </a:pPr>
            <a:r>
              <a:rPr lang="en-US" altLang="ko-KR" dirty="0"/>
              <a:t>I</a:t>
            </a:r>
            <a:r>
              <a:rPr lang="en-US" altLang="ko-KR" dirty="0" smtClean="0"/>
              <a:t>s the mind a function of the brain?</a:t>
            </a:r>
          </a:p>
          <a:p>
            <a:pPr marL="514350" indent="-514350">
              <a:buFont typeface="+mj-lt"/>
              <a:buAutoNum type="arabicPeriod" startAt="7"/>
            </a:pPr>
            <a:r>
              <a:rPr lang="en-US" altLang="ko-KR" dirty="0" smtClean="0"/>
              <a:t>What about paranormal phenomena?</a:t>
            </a:r>
          </a:p>
          <a:p>
            <a:pPr marL="514350" indent="-514350">
              <a:buFont typeface="+mj-lt"/>
              <a:buAutoNum type="arabicPeriod" startAt="7"/>
            </a:pPr>
            <a:r>
              <a:rPr lang="en-US" altLang="ko-KR" dirty="0"/>
              <a:t> </a:t>
            </a:r>
            <a:r>
              <a:rPr lang="en-US" altLang="ko-KR" dirty="0" smtClean="0"/>
              <a:t>Dreams, prophecies, visions, ghosts…</a:t>
            </a:r>
          </a:p>
          <a:p>
            <a:pPr marL="514350" indent="-514350">
              <a:buFont typeface="+mj-lt"/>
              <a:buAutoNum type="arabicPeriod" startAt="7"/>
            </a:pPr>
            <a:r>
              <a:rPr lang="en-US" altLang="ko-KR" dirty="0"/>
              <a:t> </a:t>
            </a:r>
            <a:r>
              <a:rPr lang="en-US" altLang="ko-KR" dirty="0" smtClean="0"/>
              <a:t>Are UFOs aliens or angels or what?</a:t>
            </a:r>
          </a:p>
          <a:p>
            <a:pPr marL="514350" indent="-514350">
              <a:buFont typeface="+mj-lt"/>
              <a:buAutoNum type="arabicPeriod" startAt="7"/>
            </a:pPr>
            <a:r>
              <a:rPr lang="en-US" altLang="ko-KR" dirty="0"/>
              <a:t> </a:t>
            </a:r>
            <a:r>
              <a:rPr lang="en-US" altLang="ko-KR" dirty="0" smtClean="0"/>
              <a:t>God.</a:t>
            </a:r>
          </a:p>
          <a:p>
            <a:pPr marL="514350" indent="-514350">
              <a:buFont typeface="+mj-lt"/>
              <a:buAutoNum type="arabicPeriod" startAt="7"/>
            </a:pPr>
            <a:r>
              <a:rPr lang="en-US" altLang="ko-KR" dirty="0"/>
              <a:t> </a:t>
            </a:r>
            <a:r>
              <a:rPr lang="en-US" altLang="ko-KR" dirty="0" smtClean="0"/>
              <a:t>The efficacy of religious faith and rites.</a:t>
            </a:r>
          </a:p>
          <a:p>
            <a:pPr marL="514350" indent="-514350">
              <a:buFont typeface="+mj-lt"/>
              <a:buAutoNum type="arabicPeriod" startAt="7"/>
            </a:pPr>
            <a:r>
              <a:rPr lang="en-US" altLang="ko-KR" dirty="0"/>
              <a:t> </a:t>
            </a:r>
            <a:r>
              <a:rPr lang="en-US" altLang="ko-KR" dirty="0" smtClean="0"/>
              <a:t>Near-death experiences and afterlife.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5672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solidFill>
            <a:schemeClr val="tx1"/>
          </a:solidFill>
        </p:spPr>
        <p:txBody>
          <a:bodyPr/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Dark matter remains elusive.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42998"/>
            <a:ext cx="8229600" cy="5715001"/>
          </a:xfrm>
        </p:spPr>
      </p:pic>
    </p:spTree>
    <p:extLst>
      <p:ext uri="{BB962C8B-B14F-4D97-AF65-F5344CB8AC3E}">
        <p14:creationId xmlns:p14="http://schemas.microsoft.com/office/powerpoint/2010/main" val="219183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The CERN particle accelerator has failed to confirm Supersymmetry.</a:t>
            </a:r>
            <a:endParaRPr lang="ko-KR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00200"/>
            <a:ext cx="7047747" cy="4953000"/>
          </a:xfrm>
        </p:spPr>
      </p:pic>
    </p:spTree>
    <p:extLst>
      <p:ext uri="{BB962C8B-B14F-4D97-AF65-F5344CB8AC3E}">
        <p14:creationId xmlns:p14="http://schemas.microsoft.com/office/powerpoint/2010/main" val="381839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altLang="ko-KR" dirty="0" smtClean="0"/>
              <a:t>Modern-day Reality</a:t>
            </a:r>
            <a:endParaRPr lang="ko-KR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71600"/>
            <a:ext cx="8000999" cy="5029200"/>
          </a:xfrm>
        </p:spPr>
      </p:pic>
    </p:spTree>
    <p:extLst>
      <p:ext uri="{BB962C8B-B14F-4D97-AF65-F5344CB8AC3E}">
        <p14:creationId xmlns:p14="http://schemas.microsoft.com/office/powerpoint/2010/main" val="361522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>
                <a:latin typeface="Times New Roman" pitchFamily="18" charset="0"/>
                <a:cs typeface="Times New Roman" pitchFamily="18" charset="0"/>
              </a:rPr>
              <a:t>Torsion Field Theory can answer these!</a:t>
            </a:r>
            <a:endParaRPr lang="ko-KR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33" y="1295400"/>
            <a:ext cx="7320968" cy="5136117"/>
          </a:xfrm>
        </p:spPr>
      </p:pic>
    </p:spTree>
    <p:extLst>
      <p:ext uri="{BB962C8B-B14F-4D97-AF65-F5344CB8AC3E}">
        <p14:creationId xmlns:p14="http://schemas.microsoft.com/office/powerpoint/2010/main" val="123320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7762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Basis of torsion field: spin!</a:t>
            </a:r>
            <a:br>
              <a:rPr lang="en-US" altLang="ko-KR" dirty="0" smtClean="0"/>
            </a:br>
            <a:r>
              <a:rPr lang="en-US" altLang="ko-KR" dirty="0" smtClean="0"/>
              <a:t>Very high rate of spin generates a torsion field, similar to a magnetic field, but on a much finer scale. </a:t>
            </a:r>
            <a:endParaRPr lang="ko-KR" alt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84731"/>
            <a:ext cx="4038600" cy="22860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084732"/>
            <a:ext cx="4038600" cy="2316068"/>
          </a:xfrm>
        </p:spPr>
      </p:pic>
    </p:spTree>
    <p:extLst>
      <p:ext uri="{BB962C8B-B14F-4D97-AF65-F5344CB8AC3E}">
        <p14:creationId xmlns:p14="http://schemas.microsoft.com/office/powerpoint/2010/main" val="261755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Electron spin: Magnetism</a:t>
            </a:r>
            <a:endParaRPr lang="ko-KR" alt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67" y="2362200"/>
            <a:ext cx="4121665" cy="28956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94528"/>
            <a:ext cx="4038600" cy="2537307"/>
          </a:xfrm>
          <a:ln w="28575">
            <a:solidFill>
              <a:srgbClr val="CC0099"/>
            </a:solidFill>
          </a:ln>
        </p:spPr>
      </p:pic>
    </p:spTree>
    <p:extLst>
      <p:ext uri="{BB962C8B-B14F-4D97-AF65-F5344CB8AC3E}">
        <p14:creationId xmlns:p14="http://schemas.microsoft.com/office/powerpoint/2010/main" val="149527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Nuclear Spin: NMR resonance</a:t>
            </a:r>
            <a:endParaRPr lang="ko-KR" alt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1634331"/>
            <a:ext cx="3611880" cy="4457700"/>
          </a:xfrm>
          <a:ln w="28575">
            <a:solidFill>
              <a:srgbClr val="00FFCC"/>
            </a:solidFill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457" y="2590800"/>
            <a:ext cx="4310743" cy="2514600"/>
          </a:xfr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60621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solidFill>
            <a:schemeClr val="accent6">
              <a:lumMod val="60000"/>
              <a:lumOff val="40000"/>
            </a:schemeClr>
          </a:solidFill>
          <a:ln w="28575">
            <a:solidFill>
              <a:srgbClr val="7030A0"/>
            </a:solidFill>
          </a:ln>
        </p:spPr>
        <p:txBody>
          <a:bodyPr>
            <a:normAutofit fontScale="90000"/>
          </a:bodyPr>
          <a:lstStyle/>
          <a:p>
            <a:r>
              <a:rPr lang="en-US" altLang="ko-K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Polarization of spinning nuclei</a:t>
            </a:r>
            <a:endParaRPr lang="ko-KR" alt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FF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92" y="2286000"/>
            <a:ext cx="4364240" cy="3276600"/>
          </a:xfrm>
          <a:ln w="28575">
            <a:solidFill>
              <a:srgbClr val="0000FF"/>
            </a:solidFill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132" y="2362200"/>
            <a:ext cx="3059068" cy="3067270"/>
          </a:xfrm>
          <a:prstGeom prst="ellipse">
            <a:avLst/>
          </a:prstGeom>
          <a:ln w="63500" cap="rnd">
            <a:solidFill>
              <a:srgbClr val="FF00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424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altLang="ko-KR" dirty="0" smtClean="0"/>
              <a:t>Torsion Field Particle: “phyton”</a:t>
            </a:r>
            <a:endParaRPr lang="ko-KR" alt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83" y="1600200"/>
            <a:ext cx="3592034" cy="452596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143000"/>
            <a:ext cx="4267200" cy="5257800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Planck size 10</a:t>
            </a:r>
            <a:r>
              <a:rPr lang="en-US" altLang="ko-KR" baseline="30000" dirty="0" smtClean="0"/>
              <a:t>-34</a:t>
            </a:r>
            <a:r>
              <a:rPr lang="en-US" altLang="ko-KR" dirty="0" smtClean="0"/>
              <a:t> m</a:t>
            </a:r>
          </a:p>
          <a:p>
            <a:r>
              <a:rPr lang="en-US" altLang="ko-KR" dirty="0" smtClean="0"/>
              <a:t>Very rapidly spinning</a:t>
            </a:r>
            <a:endParaRPr lang="en-US" altLang="ko-KR" dirty="0"/>
          </a:p>
          <a:p>
            <a:r>
              <a:rPr lang="en-US" altLang="ko-KR" dirty="0"/>
              <a:t>Very high energy</a:t>
            </a:r>
          </a:p>
          <a:p>
            <a:r>
              <a:rPr lang="en-US" altLang="ko-KR" dirty="0" smtClean="0"/>
              <a:t>Dualistic nature</a:t>
            </a:r>
          </a:p>
          <a:p>
            <a:r>
              <a:rPr lang="en-US" altLang="ko-KR" dirty="0" smtClean="0"/>
              <a:t>Information field</a:t>
            </a:r>
          </a:p>
          <a:p>
            <a:r>
              <a:rPr lang="en-US" altLang="ko-KR" dirty="0" smtClean="0"/>
              <a:t>Physical Vacuum</a:t>
            </a:r>
          </a:p>
          <a:p>
            <a:r>
              <a:rPr lang="en-US" altLang="ko-KR" dirty="0" smtClean="0"/>
              <a:t>Quantum wave</a:t>
            </a:r>
          </a:p>
          <a:p>
            <a:r>
              <a:rPr lang="en-US" altLang="ko-KR" dirty="0" smtClean="0"/>
              <a:t>Gravitational field</a:t>
            </a:r>
          </a:p>
          <a:p>
            <a:r>
              <a:rPr lang="en-US" altLang="ko-KR" dirty="0" smtClean="0"/>
              <a:t>Memory records</a:t>
            </a:r>
          </a:p>
          <a:p>
            <a:r>
              <a:rPr lang="en-US" altLang="ko-KR" dirty="0" smtClean="0"/>
              <a:t>Superluminal links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7828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Geometric array of phytons makes up the physical vacuum (space).</a:t>
            </a:r>
            <a:endParaRPr lang="ko-KR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04" y="1874837"/>
            <a:ext cx="8136896" cy="4525963"/>
          </a:xfrm>
        </p:spPr>
      </p:pic>
    </p:spTree>
    <p:extLst>
      <p:ext uri="{BB962C8B-B14F-4D97-AF65-F5344CB8AC3E}">
        <p14:creationId xmlns:p14="http://schemas.microsoft.com/office/powerpoint/2010/main" val="38130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95157"/>
            <a:ext cx="7322218" cy="6081843"/>
          </a:xfrm>
        </p:spPr>
      </p:pic>
    </p:spTree>
    <p:extLst>
      <p:ext uri="{BB962C8B-B14F-4D97-AF65-F5344CB8AC3E}">
        <p14:creationId xmlns:p14="http://schemas.microsoft.com/office/powerpoint/2010/main" val="144390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altLang="ko-KR" dirty="0" smtClean="0"/>
              <a:t>Three levels underlying “space”</a:t>
            </a:r>
            <a:endParaRPr lang="ko-KR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95400"/>
            <a:ext cx="7404840" cy="5074136"/>
          </a:xfrm>
        </p:spPr>
      </p:pic>
    </p:spTree>
    <p:extLst>
      <p:ext uri="{BB962C8B-B14F-4D97-AF65-F5344CB8AC3E}">
        <p14:creationId xmlns:p14="http://schemas.microsoft.com/office/powerpoint/2010/main" val="212552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Two-stage structure of the Original Image</a:t>
            </a:r>
            <a:endParaRPr lang="ko-KR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52600"/>
            <a:ext cx="8824614" cy="4419600"/>
          </a:xfrm>
        </p:spPr>
      </p:pic>
    </p:spTree>
    <p:extLst>
      <p:ext uri="{BB962C8B-B14F-4D97-AF65-F5344CB8AC3E}">
        <p14:creationId xmlns:p14="http://schemas.microsoft.com/office/powerpoint/2010/main" val="208156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The sky’s the limit (what limit?)</a:t>
            </a:r>
            <a:endParaRPr lang="ko-KR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8229600" cy="4876800"/>
          </a:xfrm>
        </p:spPr>
      </p:pic>
    </p:spTree>
    <p:extLst>
      <p:ext uri="{BB962C8B-B14F-4D97-AF65-F5344CB8AC3E}">
        <p14:creationId xmlns:p14="http://schemas.microsoft.com/office/powerpoint/2010/main" val="178720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Arrow Connector 11"/>
          <p:cNvCxnSpPr/>
          <p:nvPr/>
        </p:nvCxnSpPr>
        <p:spPr>
          <a:xfrm>
            <a:off x="4299857" y="4998442"/>
            <a:ext cx="0" cy="304800"/>
          </a:xfrm>
          <a:prstGeom prst="straightConnector1">
            <a:avLst/>
          </a:prstGeom>
          <a:ln w="28575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710458" y="914400"/>
            <a:ext cx="3385542" cy="3352800"/>
          </a:xfrm>
          <a:prstGeom prst="rect">
            <a:avLst/>
          </a:prstGeom>
          <a:noFill/>
          <a:ln w="28575">
            <a:solidFill>
              <a:srgbClr val="FF00FF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ko-KR" sz="2600" dirty="0" smtClean="0">
                <a:solidFill>
                  <a:srgbClr val="0000FF"/>
                </a:solidFill>
              </a:rPr>
              <a:t>ABSOLUTE NOTHING</a:t>
            </a:r>
          </a:p>
          <a:p>
            <a:endParaRPr lang="en-US" altLang="ko-KR" sz="2600" dirty="0">
              <a:solidFill>
                <a:srgbClr val="0000FF"/>
              </a:solidFill>
            </a:endParaRPr>
          </a:p>
          <a:p>
            <a:endParaRPr lang="en-US" altLang="ko-KR" sz="2600" dirty="0" smtClean="0">
              <a:solidFill>
                <a:srgbClr val="0000FF"/>
              </a:solidFill>
            </a:endParaRPr>
          </a:p>
          <a:p>
            <a:endParaRPr lang="en-US" altLang="ko-KR" sz="2600" dirty="0">
              <a:solidFill>
                <a:srgbClr val="0000FF"/>
              </a:solidFill>
            </a:endParaRPr>
          </a:p>
          <a:p>
            <a:endParaRPr lang="en-US" altLang="ko-KR" sz="2600" dirty="0" smtClean="0">
              <a:solidFill>
                <a:srgbClr val="0000FF"/>
              </a:solidFill>
            </a:endParaRPr>
          </a:p>
          <a:p>
            <a:endParaRPr lang="en-US" altLang="ko-KR" sz="2600" dirty="0">
              <a:solidFill>
                <a:srgbClr val="0000FF"/>
              </a:solidFill>
            </a:endParaRPr>
          </a:p>
          <a:p>
            <a:endParaRPr lang="en-US" altLang="ko-KR" sz="2600" dirty="0" smtClean="0">
              <a:solidFill>
                <a:srgbClr val="0000FF"/>
              </a:solidFill>
            </a:endParaRPr>
          </a:p>
          <a:p>
            <a:endParaRPr lang="ko-KR" altLang="en-US" sz="2600" dirty="0">
              <a:solidFill>
                <a:srgbClr val="0000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r>
              <a:rPr lang="en-US" altLang="ko-KR" dirty="0" smtClean="0"/>
              <a:t>Hierarchy of Existence</a:t>
            </a:r>
            <a:endParaRPr lang="ko-KR" altLang="en-US" dirty="0"/>
          </a:p>
        </p:txBody>
      </p:sp>
      <p:sp>
        <p:nvSpPr>
          <p:cNvPr id="6" name="Oval 5"/>
          <p:cNvSpPr/>
          <p:nvPr/>
        </p:nvSpPr>
        <p:spPr>
          <a:xfrm>
            <a:off x="3581400" y="990600"/>
            <a:ext cx="1447800" cy="838200"/>
          </a:xfrm>
          <a:prstGeom prst="ellipse">
            <a:avLst/>
          </a:prstGeom>
          <a:solidFill>
            <a:srgbClr val="10E0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 6"/>
          <p:cNvSpPr/>
          <p:nvPr/>
        </p:nvSpPr>
        <p:spPr>
          <a:xfrm>
            <a:off x="3581400" y="1044714"/>
            <a:ext cx="138320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God</a:t>
            </a:r>
            <a:endParaRPr lang="en-US" altLang="ko-KR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2800" y="2209800"/>
            <a:ext cx="1905000" cy="369332"/>
          </a:xfrm>
          <a:prstGeom prst="rect">
            <a:avLst/>
          </a:prstGeom>
          <a:solidFill>
            <a:srgbClr val="FFCCFF"/>
          </a:solidFill>
          <a:ln w="19050">
            <a:solidFill>
              <a:srgbClr val="D6009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Inner Sungsang</a:t>
            </a:r>
            <a:endParaRPr lang="ko-KR" altLang="en-US" dirty="0"/>
          </a:p>
        </p:txBody>
      </p:sp>
      <p:cxnSp>
        <p:nvCxnSpPr>
          <p:cNvPr id="13" name="Straight Connector 12"/>
          <p:cNvCxnSpPr>
            <a:stCxn id="6" idx="4"/>
            <a:endCxn id="11" idx="0"/>
          </p:cNvCxnSpPr>
          <p:nvPr/>
        </p:nvCxnSpPr>
        <p:spPr>
          <a:xfrm>
            <a:off x="4305300" y="1828800"/>
            <a:ext cx="0" cy="381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52800" y="2895600"/>
            <a:ext cx="1981200" cy="381000"/>
          </a:xfrm>
          <a:prstGeom prst="rect">
            <a:avLst/>
          </a:prstGeom>
          <a:solidFill>
            <a:srgbClr val="66FFCC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Inner Hyungsang</a:t>
            </a:r>
            <a:endParaRPr lang="ko-KR" altLang="en-US" dirty="0"/>
          </a:p>
        </p:txBody>
      </p:sp>
      <p:cxnSp>
        <p:nvCxnSpPr>
          <p:cNvPr id="16" name="Straight Connector 15"/>
          <p:cNvCxnSpPr>
            <a:stCxn id="11" idx="2"/>
          </p:cNvCxnSpPr>
          <p:nvPr/>
        </p:nvCxnSpPr>
        <p:spPr>
          <a:xfrm>
            <a:off x="4305300" y="2579132"/>
            <a:ext cx="0" cy="31646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3505200" y="3581400"/>
            <a:ext cx="15240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35814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rgbClr val="FFFF00"/>
                </a:solidFill>
              </a:rPr>
              <a:t>Prime Force</a:t>
            </a:r>
            <a:endParaRPr lang="ko-KR" altLang="en-US" dirty="0">
              <a:solidFill>
                <a:srgbClr val="FFFF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305300" y="3276600"/>
            <a:ext cx="0" cy="304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124200" y="5303242"/>
            <a:ext cx="2438400" cy="369332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10E0FC"/>
                </a:solidFill>
              </a:rPr>
              <a:t>PRIMARY VACUUM</a:t>
            </a:r>
            <a:endParaRPr lang="ko-KR" altLang="en-US" b="1" dirty="0">
              <a:solidFill>
                <a:srgbClr val="10E0FC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305300" y="4114800"/>
            <a:ext cx="0" cy="381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710458" y="6031468"/>
            <a:ext cx="3385542" cy="369332"/>
          </a:xfrm>
          <a:prstGeom prst="rect">
            <a:avLst/>
          </a:prstGeom>
          <a:solidFill>
            <a:srgbClr val="99FF99"/>
          </a:solidFill>
          <a:ln w="28575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FF0000"/>
                </a:solidFill>
              </a:rPr>
              <a:t>PRIMARY TORSION </a:t>
            </a:r>
            <a:r>
              <a:rPr lang="en-US" altLang="ko-KR" b="1" dirty="0" smtClean="0">
                <a:solidFill>
                  <a:srgbClr val="FF0000"/>
                </a:solidFill>
              </a:rPr>
              <a:t>FIELD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4305300" y="5672574"/>
            <a:ext cx="0" cy="358894"/>
          </a:xfrm>
          <a:prstGeom prst="straightConnector1">
            <a:avLst/>
          </a:prstGeom>
          <a:ln w="2857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3" idx="3"/>
          </p:cNvCxnSpPr>
          <p:nvPr/>
        </p:nvCxnSpPr>
        <p:spPr>
          <a:xfrm>
            <a:off x="5562600" y="5487908"/>
            <a:ext cx="914400" cy="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477000" y="5303242"/>
            <a:ext cx="2286000" cy="369332"/>
          </a:xfrm>
          <a:prstGeom prst="rect">
            <a:avLst/>
          </a:prstGeom>
          <a:solidFill>
            <a:srgbClr val="FFC0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</a:rPr>
              <a:t>PHYSICAL VACUUM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477000" y="6031468"/>
            <a:ext cx="2286000" cy="369332"/>
          </a:xfrm>
          <a:prstGeom prst="rect">
            <a:avLst/>
          </a:prstGeom>
          <a:solidFill>
            <a:srgbClr val="FFCCFF"/>
          </a:solidFill>
          <a:ln w="28575"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7030A0"/>
                </a:solidFill>
              </a:rPr>
              <a:t>PARTICLES (MATTER)</a:t>
            </a:r>
            <a:endParaRPr lang="ko-KR" altLang="en-US" dirty="0">
              <a:solidFill>
                <a:srgbClr val="7030A0"/>
              </a:solidFill>
            </a:endParaRPr>
          </a:p>
        </p:txBody>
      </p:sp>
      <p:cxnSp>
        <p:nvCxnSpPr>
          <p:cNvPr id="44" name="Straight Arrow Connector 43"/>
          <p:cNvCxnSpPr>
            <a:stCxn id="41" idx="2"/>
            <a:endCxn id="42" idx="0"/>
          </p:cNvCxnSpPr>
          <p:nvPr/>
        </p:nvCxnSpPr>
        <p:spPr>
          <a:xfrm>
            <a:off x="7620000" y="5672574"/>
            <a:ext cx="0" cy="35889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2971800" y="4495800"/>
            <a:ext cx="2895600" cy="533400"/>
          </a:xfrm>
          <a:prstGeom prst="ellipse">
            <a:avLst/>
          </a:prstGeom>
          <a:solidFill>
            <a:srgbClr val="FF99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solidFill>
                  <a:srgbClr val="FF0000"/>
                </a:solidFill>
                <a:latin typeface="+mj-ea"/>
                <a:ea typeface="+mj-ea"/>
                <a:cs typeface="Times New Roman" pitchFamily="18" charset="0"/>
              </a:rPr>
              <a:t>Universal Prime Force</a:t>
            </a:r>
            <a:endParaRPr lang="ko-KR" altLang="en-US" sz="1400" b="1" dirty="0">
              <a:solidFill>
                <a:srgbClr val="FF0000"/>
              </a:solidFill>
              <a:latin typeface="+mj-ea"/>
              <a:ea typeface="+mj-ea"/>
              <a:cs typeface="Times New Roman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981200" y="4419600"/>
            <a:ext cx="7086600" cy="2209800"/>
          </a:xfrm>
          <a:prstGeom prst="roundRect">
            <a:avLst/>
          </a:prstGeom>
          <a:noFill/>
          <a:ln w="28575">
            <a:solidFill>
              <a:srgbClr val="00C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6248400" y="4495800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rgbClr val="FF00FF"/>
                </a:solidFill>
              </a:rPr>
              <a:t>MATERIAL WORLD</a:t>
            </a:r>
            <a:endParaRPr lang="ko-KR" altLang="en-US" sz="2000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7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The Primary Torsion Field is responsible for: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>
            <a:normAutofit lnSpcReduction="10000"/>
          </a:bodyPr>
          <a:lstStyle/>
          <a:p>
            <a:r>
              <a:rPr lang="en-US" altLang="ko-KR" dirty="0" smtClean="0"/>
              <a:t>Programming the particles of the physical vacuum</a:t>
            </a:r>
          </a:p>
          <a:p>
            <a:r>
              <a:rPr lang="en-US" altLang="ko-KR" dirty="0" smtClean="0"/>
              <a:t>Maintaining unity &amp; integrity of the whole</a:t>
            </a:r>
          </a:p>
          <a:p>
            <a:r>
              <a:rPr lang="en-US" altLang="ko-KR" dirty="0" smtClean="0"/>
              <a:t>Storing as memory every event</a:t>
            </a:r>
          </a:p>
          <a:p>
            <a:r>
              <a:rPr lang="en-US" altLang="ko-KR" dirty="0" smtClean="0"/>
              <a:t>Connecting instantaneously across space</a:t>
            </a:r>
          </a:p>
          <a:p>
            <a:r>
              <a:rPr lang="en-US" altLang="ko-KR" dirty="0" smtClean="0"/>
              <a:t>Serves as a computer</a:t>
            </a:r>
          </a:p>
          <a:p>
            <a:r>
              <a:rPr lang="en-US" altLang="ko-KR" dirty="0" smtClean="0"/>
              <a:t>Enables the quantum field</a:t>
            </a:r>
          </a:p>
          <a:p>
            <a:r>
              <a:rPr lang="en-US" altLang="ko-KR" dirty="0" smtClean="0"/>
              <a:t>Enables </a:t>
            </a:r>
            <a:r>
              <a:rPr lang="en-US" altLang="ko-KR" smtClean="0"/>
              <a:t>the gravity field</a:t>
            </a:r>
            <a:endParaRPr lang="en-US" altLang="ko-KR" dirty="0" smtClean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0032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It all comes down to Reality</a:t>
            </a:r>
            <a:endParaRPr lang="ko-KR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0"/>
            <a:ext cx="6994268" cy="4724400"/>
          </a:xfrm>
          <a:ln w="76200" cmpd="thickThin">
            <a:solidFill>
              <a:srgbClr val="D60093"/>
            </a:solidFill>
          </a:ln>
        </p:spPr>
      </p:pic>
    </p:spTree>
    <p:extLst>
      <p:ext uri="{BB962C8B-B14F-4D97-AF65-F5344CB8AC3E}">
        <p14:creationId xmlns:p14="http://schemas.microsoft.com/office/powerpoint/2010/main" val="107567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77937"/>
            <a:ext cx="6629400" cy="6299225"/>
          </a:xfrm>
        </p:spPr>
      </p:pic>
      <p:sp>
        <p:nvSpPr>
          <p:cNvPr id="2" name="TextBox 1"/>
          <p:cNvSpPr txBox="1"/>
          <p:nvPr/>
        </p:nvSpPr>
        <p:spPr>
          <a:xfrm>
            <a:off x="1371600" y="457200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srgbClr val="00FF00"/>
                </a:solidFill>
              </a:rPr>
              <a:t>Order is out there</a:t>
            </a:r>
            <a:endParaRPr lang="ko-KR" altLang="en-US" sz="4000" b="1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00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-14285"/>
            <a:ext cx="8458200" cy="6872285"/>
          </a:xfrm>
        </p:spPr>
      </p:pic>
      <p:sp>
        <p:nvSpPr>
          <p:cNvPr id="5" name="TextBox 4"/>
          <p:cNvSpPr txBox="1"/>
          <p:nvPr/>
        </p:nvSpPr>
        <p:spPr>
          <a:xfrm>
            <a:off x="990600" y="5769114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srgbClr val="9933FF"/>
                </a:solidFill>
              </a:rPr>
              <a:t>Beauty is everywhere!</a:t>
            </a:r>
            <a:endParaRPr lang="ko-KR" altLang="en-US" sz="4000" b="1" dirty="0">
              <a:solidFill>
                <a:srgbClr val="99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03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altLang="ko-KR" dirty="0" smtClean="0">
                <a:solidFill>
                  <a:srgbClr val="CC0099"/>
                </a:solidFill>
              </a:rPr>
              <a:t>……..that’s Physics!</a:t>
            </a:r>
            <a:endParaRPr lang="ko-KR" altLang="en-US" dirty="0">
              <a:solidFill>
                <a:srgbClr val="CC0099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142999"/>
            <a:ext cx="6248400" cy="5228683"/>
          </a:xfrm>
        </p:spPr>
      </p:pic>
    </p:spTree>
    <p:extLst>
      <p:ext uri="{BB962C8B-B14F-4D97-AF65-F5344CB8AC3E}">
        <p14:creationId xmlns:p14="http://schemas.microsoft.com/office/powerpoint/2010/main" val="9124250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/>
          <a:p>
            <a:r>
              <a:rPr lang="en-US" altLang="ko-KR" sz="8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ea typeface="Gungsuh" pitchFamily="18" charset="-127"/>
                <a:cs typeface="Times New Roman"/>
              </a:rPr>
              <a:t>♣</a:t>
            </a:r>
            <a:r>
              <a:rPr lang="en-US" altLang="ko-KR" sz="8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ungsuh" pitchFamily="18" charset="-127"/>
                <a:ea typeface="Gungsuh" pitchFamily="18" charset="-127"/>
              </a:rPr>
              <a:t> Q</a:t>
            </a:r>
            <a:r>
              <a:rPr lang="en-US" altLang="ko-KR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ungsuh" pitchFamily="18" charset="-127"/>
                <a:ea typeface="Gungsuh" pitchFamily="18" charset="-127"/>
              </a:rPr>
              <a:t> </a:t>
            </a:r>
            <a:r>
              <a:rPr lang="en-US" altLang="ko-KR" sz="8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ungsuh" pitchFamily="18" charset="-127"/>
                <a:ea typeface="Gungsuh" pitchFamily="18" charset="-127"/>
              </a:rPr>
              <a:t>&amp;</a:t>
            </a:r>
            <a:r>
              <a:rPr lang="en-US" altLang="ko-KR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ungsuh" pitchFamily="18" charset="-127"/>
                <a:ea typeface="Gungsuh" pitchFamily="18" charset="-127"/>
              </a:rPr>
              <a:t> </a:t>
            </a:r>
            <a:r>
              <a:rPr lang="en-US" altLang="ko-KR" sz="8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ungsuh" pitchFamily="18" charset="-127"/>
                <a:ea typeface="Gungsuh" pitchFamily="18" charset="-127"/>
              </a:rPr>
              <a:t>A</a:t>
            </a:r>
            <a:r>
              <a:rPr lang="en-US" altLang="ko-KR" sz="8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ungsuh" pitchFamily="18" charset="-127"/>
                <a:ea typeface="Gungsuh" pitchFamily="18" charset="-127"/>
              </a:rPr>
              <a:t> </a:t>
            </a:r>
            <a:r>
              <a:rPr lang="en-US" altLang="ko-KR" sz="8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/>
                <a:ea typeface="Gungsuh" pitchFamily="18" charset="-127"/>
                <a:cs typeface="Times New Roman"/>
              </a:rPr>
              <a:t>♣</a:t>
            </a:r>
            <a:endParaRPr lang="ko-KR" altLang="en-US" sz="8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Gungsuh" pitchFamily="18" charset="-127"/>
              <a:ea typeface="Gungsuh" pitchFamily="18" charset="-127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355975"/>
            <a:ext cx="6858000" cy="1752600"/>
          </a:xfrm>
          <a:solidFill>
            <a:srgbClr val="B7FFFF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ts val="1600"/>
              </a:spcBef>
            </a:pPr>
            <a:r>
              <a:rPr lang="en-US" altLang="ko-KR" sz="4430" dirty="0" smtClean="0">
                <a:solidFill>
                  <a:schemeClr val="accent6">
                    <a:lumMod val="75000"/>
                  </a:schemeClr>
                </a:solidFill>
              </a:rPr>
              <a:t>Time for your questions and also open discussion!</a:t>
            </a:r>
            <a:endParaRPr lang="ko-KR" altLang="en-US" sz="443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485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458200" cy="1143000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Not only material goal or dream</a:t>
            </a:r>
            <a:endParaRPr lang="ko-KR" alt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295400"/>
            <a:ext cx="3503410" cy="5252489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687" y="1295400"/>
            <a:ext cx="3432313" cy="5262880"/>
          </a:xfrm>
        </p:spPr>
      </p:pic>
    </p:spTree>
    <p:extLst>
      <p:ext uri="{BB962C8B-B14F-4D97-AF65-F5344CB8AC3E}">
        <p14:creationId xmlns:p14="http://schemas.microsoft.com/office/powerpoint/2010/main" val="252041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Magic? …..or….. Miracles?</a:t>
            </a:r>
            <a:endParaRPr lang="ko-KR" alt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4038600" cy="4571999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306459"/>
            <a:ext cx="3505200" cy="5004647"/>
          </a:xfrm>
        </p:spPr>
      </p:pic>
    </p:spTree>
    <p:extLst>
      <p:ext uri="{BB962C8B-B14F-4D97-AF65-F5344CB8AC3E}">
        <p14:creationId xmlns:p14="http://schemas.microsoft.com/office/powerpoint/2010/main" val="153036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Miracles are our daily reality!</a:t>
            </a:r>
            <a:endParaRPr lang="ko-KR" alt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28"/>
          <a:stretch/>
        </p:blipFill>
        <p:spPr>
          <a:xfrm>
            <a:off x="457200" y="1605206"/>
            <a:ext cx="4053422" cy="4566993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756" y="1367573"/>
            <a:ext cx="3313844" cy="5036238"/>
          </a:xfrm>
        </p:spPr>
      </p:pic>
    </p:spTree>
    <p:extLst>
      <p:ext uri="{BB962C8B-B14F-4D97-AF65-F5344CB8AC3E}">
        <p14:creationId xmlns:p14="http://schemas.microsoft.com/office/powerpoint/2010/main" val="174800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1180</TotalTime>
  <Words>969</Words>
  <Application>Microsoft Office PowerPoint</Application>
  <PresentationFormat>On-screen Show (4:3)</PresentationFormat>
  <Paragraphs>170</Paragraphs>
  <Slides>66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Office Theme</vt:lpstr>
      <vt:lpstr>“Torsion Field Theory and Unification Thought”</vt:lpstr>
      <vt:lpstr>Outline of Lecture Program</vt:lpstr>
      <vt:lpstr>Mankind’s Age-Old Dream</vt:lpstr>
      <vt:lpstr>Dream of Flight</vt:lpstr>
      <vt:lpstr>Modern-day Reality</vt:lpstr>
      <vt:lpstr>The sky’s the limit (what limit?)</vt:lpstr>
      <vt:lpstr>Not only material goal or dream</vt:lpstr>
      <vt:lpstr>Magic? …..or….. Miracles?</vt:lpstr>
      <vt:lpstr>Miracles are our daily reality!</vt:lpstr>
      <vt:lpstr>Solutions in physics come through bridging incompatible opposites.</vt:lpstr>
      <vt:lpstr>Triangulating the Physical Theories</vt:lpstr>
      <vt:lpstr>Birth of the New Physics</vt:lpstr>
      <vt:lpstr>Quest for a “Theory of Everything”</vt:lpstr>
      <vt:lpstr>The Unified Field Theory</vt:lpstr>
      <vt:lpstr>PowerPoint Presentation</vt:lpstr>
      <vt:lpstr>So the $24 million question: What is this “Unified Field”?</vt:lpstr>
      <vt:lpstr>Global quest for this “Holy Grail”</vt:lpstr>
      <vt:lpstr>The two witnesses of the truth who founded Unification Thought</vt:lpstr>
      <vt:lpstr>The religious and philosophical angles</vt:lpstr>
      <vt:lpstr>First tenet of Unification Thought:</vt:lpstr>
      <vt:lpstr>Jehovah  יַהְוֶה‬  Yahweh</vt:lpstr>
      <vt:lpstr>Second tenet of Unification Thought</vt:lpstr>
      <vt:lpstr>Symbol and Image of God</vt:lpstr>
      <vt:lpstr>Two sets of Dual Essentialities</vt:lpstr>
      <vt:lpstr>Yin &amp; Yang (Male &amp; Female)</vt:lpstr>
      <vt:lpstr>성상과 형상 (Mind and Body) Auguste Rodin  Le Penseur</vt:lpstr>
      <vt:lpstr>All beings reflect the dual essentialities.</vt:lpstr>
      <vt:lpstr>Structure of the Original Image</vt:lpstr>
      <vt:lpstr>Two-stage structure of the Original Image</vt:lpstr>
      <vt:lpstr>Inner Sungsang of God</vt:lpstr>
      <vt:lpstr>Inner Hyungsang of God</vt:lpstr>
      <vt:lpstr>Outer Hyungsang of God</vt:lpstr>
      <vt:lpstr>Advisory:</vt:lpstr>
      <vt:lpstr>The simple pendulum……..</vt:lpstr>
      <vt:lpstr>…is not at all simple!</vt:lpstr>
      <vt:lpstr>A lingering question in UT: What exactly is the bridge between Prime Force and the physical world? </vt:lpstr>
      <vt:lpstr>As a young man, encountering the Unification Movement in 1975, I realized the secret to the Unified Field Theory lay in these Principles.</vt:lpstr>
      <vt:lpstr>Our family mission work in the former USSR from 1991 to 2008</vt:lpstr>
      <vt:lpstr>Torsion Field Research in USSR</vt:lpstr>
      <vt:lpstr>Research lab and equipment during 1970s and 1980s</vt:lpstr>
      <vt:lpstr>Early diagrams of Torsion Field</vt:lpstr>
      <vt:lpstr>Early treatises on the theory</vt:lpstr>
      <vt:lpstr>I met TFT again here in Korea!</vt:lpstr>
      <vt:lpstr>Dr. Bozhidar Paliushev: Physics of God</vt:lpstr>
      <vt:lpstr>Russian scientists believe in God</vt:lpstr>
      <vt:lpstr>Issues in Fundamental Physics</vt:lpstr>
      <vt:lpstr>…and questions physics won’t address:</vt:lpstr>
      <vt:lpstr>Dark matter remains elusive.</vt:lpstr>
      <vt:lpstr>The CERN particle accelerator has failed to confirm Supersymmetry.</vt:lpstr>
      <vt:lpstr>Torsion Field Theory can answer these!</vt:lpstr>
      <vt:lpstr>Basis of torsion field: spin! Very high rate of spin generates a torsion field, similar to a magnetic field, but on a much finer scale. </vt:lpstr>
      <vt:lpstr>Electron spin: Magnetism</vt:lpstr>
      <vt:lpstr>Nuclear Spin: NMR resonance</vt:lpstr>
      <vt:lpstr>Polarization of spinning nuclei</vt:lpstr>
      <vt:lpstr>Torsion Field Particle: “phyton”</vt:lpstr>
      <vt:lpstr>Geometric array of phytons makes up the physical vacuum (space).</vt:lpstr>
      <vt:lpstr>PowerPoint Presentation</vt:lpstr>
      <vt:lpstr>Three levels underlying “space”</vt:lpstr>
      <vt:lpstr>Two-stage structure of the Original Image</vt:lpstr>
      <vt:lpstr>Hierarchy of Existence</vt:lpstr>
      <vt:lpstr>The Primary Torsion Field is responsible for:</vt:lpstr>
      <vt:lpstr>It all comes down to Reality</vt:lpstr>
      <vt:lpstr>PowerPoint Presentation</vt:lpstr>
      <vt:lpstr>PowerPoint Presentation</vt:lpstr>
      <vt:lpstr>……..that’s Physics!</vt:lpstr>
      <vt:lpstr>♣ Q &amp; A ♣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사용자</dc:creator>
  <cp:lastModifiedBy>Windows 사용자</cp:lastModifiedBy>
  <cp:revision>98</cp:revision>
  <dcterms:created xsi:type="dcterms:W3CDTF">2018-04-17T14:29:13Z</dcterms:created>
  <dcterms:modified xsi:type="dcterms:W3CDTF">2018-04-24T01:05:49Z</dcterms:modified>
</cp:coreProperties>
</file>