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  <p:sldMasterId id="2147483756" r:id="rId2"/>
    <p:sldMasterId id="2147483768" r:id="rId3"/>
  </p:sldMasterIdLst>
  <p:notesMasterIdLst>
    <p:notesMasterId r:id="rId29"/>
  </p:notesMasterIdLst>
  <p:sldIdLst>
    <p:sldId id="333" r:id="rId4"/>
    <p:sldId id="334" r:id="rId5"/>
    <p:sldId id="335" r:id="rId6"/>
    <p:sldId id="336" r:id="rId7"/>
    <p:sldId id="337" r:id="rId8"/>
    <p:sldId id="338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40" r:id="rId19"/>
    <p:sldId id="342" r:id="rId20"/>
    <p:sldId id="344" r:id="rId21"/>
    <p:sldId id="346" r:id="rId22"/>
    <p:sldId id="348" r:id="rId23"/>
    <p:sldId id="350" r:id="rId24"/>
    <p:sldId id="352" r:id="rId25"/>
    <p:sldId id="354" r:id="rId26"/>
    <p:sldId id="356" r:id="rId27"/>
    <p:sldId id="357" r:id="rId2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3" autoAdjust="0"/>
    <p:restoredTop sz="95906" autoAdjust="0"/>
  </p:normalViewPr>
  <p:slideViewPr>
    <p:cSldViewPr>
      <p:cViewPr>
        <p:scale>
          <a:sx n="66" d="100"/>
          <a:sy n="66" d="100"/>
        </p:scale>
        <p:origin x="-1812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8BFA5-32DD-4663-A0DF-8BC57D9BCD61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67C40-961F-4BC8-9CBB-2AB79BA2D1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434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altLang="ja-JP" dirty="0" smtClean="0">
                <a:solidFill>
                  <a:srgbClr val="000000"/>
                </a:solidFill>
                <a:effectLst/>
                <a:latin typeface="ＭＳ Ｐゴシック"/>
                <a:ea typeface="ＭＳ Ｐゴシック"/>
              </a:rPr>
              <a:t>1</a:t>
            </a:r>
            <a:endParaRPr lang="ja-JP" altLang="en-US" dirty="0">
              <a:solidFill>
                <a:srgbClr val="000000"/>
              </a:solidFill>
              <a:effectLst/>
              <a:latin typeface="ＭＳ Ｐゴシック"/>
              <a:ea typeface="ＭＳ Ｐゴシック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1984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686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4943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5874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756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34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92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4420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62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1075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044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ja-JP" dirty="0" smtClean="0">
                <a:effectLst/>
                <a:latin typeface="ＭＳ Ｐゴシック"/>
                <a:ea typeface="ＭＳ Ｐゴシック"/>
              </a:rPr>
              <a:t>2</a:t>
            </a:r>
            <a:endParaRPr lang="ja-JP" altLang="en-US" dirty="0">
              <a:effectLst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44317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73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7491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6035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1836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2904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ja-JP" dirty="0" smtClean="0">
                <a:effectLst/>
                <a:latin typeface="ＭＳ Ｐゴシック"/>
                <a:ea typeface="ＭＳ Ｐゴシック"/>
              </a:rPr>
              <a:t>25</a:t>
            </a:r>
            <a:endParaRPr lang="ja-JP" altLang="en-US" dirty="0">
              <a:effectLst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49929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ja-JP" dirty="0" smtClean="0">
                <a:effectLst/>
                <a:latin typeface="ＭＳ Ｐゴシック"/>
                <a:ea typeface="ＭＳ Ｐゴシック"/>
              </a:rPr>
              <a:t>3</a:t>
            </a:r>
            <a:endParaRPr lang="ja-JP" altLang="en-US" dirty="0">
              <a:effectLst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43169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284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567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ja-JP" dirty="0" smtClean="0">
                <a:effectLst/>
                <a:latin typeface="ＭＳ Ｐゴシック"/>
                <a:ea typeface="ＭＳ Ｐゴシック"/>
              </a:rPr>
              <a:t>6</a:t>
            </a:r>
            <a:endParaRPr lang="ja-JP" altLang="en-US" dirty="0">
              <a:effectLst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3376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ja-JP" dirty="0" smtClean="0">
                <a:effectLst/>
                <a:latin typeface="ＭＳ Ｐゴシック"/>
                <a:ea typeface="ＭＳ Ｐゴシック"/>
              </a:rPr>
              <a:t>6</a:t>
            </a:r>
            <a:endParaRPr lang="ja-JP" altLang="en-US" dirty="0">
              <a:effectLst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3376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ja-JP" dirty="0" smtClean="0">
                <a:effectLst/>
                <a:latin typeface="ＭＳ Ｐゴシック"/>
                <a:ea typeface="ＭＳ Ｐゴシック"/>
              </a:rPr>
              <a:t>6</a:t>
            </a:r>
            <a:endParaRPr lang="ja-JP" altLang="en-US" dirty="0">
              <a:effectLst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3376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67C40-961F-4BC8-9CBB-2AB79BA2D1A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545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31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26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359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72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467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63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001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53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9497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83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489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7878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807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9470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6BE81C-CD40-4CD0-AB49-263952F5CF5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2014/2/23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85F98D-50EC-4E62-8D17-12DCA570452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8574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grpSp>
          <p:nvGrpSpPr>
            <p:cNvPr id="4915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915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5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916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4916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916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917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2617A26-C2A1-4B70-B9C1-87B07F128E43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917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4917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984287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7BBC97-159E-4E7B-83F1-3855EEDEA7A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752609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1C63C6-2512-4069-8490-43C3C1112401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286380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4446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2338" y="1981200"/>
            <a:ext cx="404446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1B5860-9E81-4E80-AFB4-C7C002EA1CAC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913291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8674A8-6CBB-4502-8629-08BFF7F8D2F6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673280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DB68DC-573C-4E7D-B7E7-9425367B908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89860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62E152-AA93-4E55-93F4-4E0645BF13A8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03020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359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828AD-E3AD-486F-A9D8-A4839290129E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489453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24EE34-A5CF-4C5F-88B5-567A3ECE743F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95632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3E8202-518F-47CF-A3F7-BA41F8EDC554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23495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31523" cy="5410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61A710-0290-44AA-B310-86D60CB70A7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175179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44462" cy="3886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2338" y="1981200"/>
            <a:ext cx="4044462" cy="3886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5F2FE9-C3A9-403D-ADF6-B4DC80977893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47013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タイトル、テキスト、クリップ アー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44462" cy="3886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クリップアート プレースホルダー 3"/>
          <p:cNvSpPr>
            <a:spLocks noGrp="1"/>
          </p:cNvSpPr>
          <p:nvPr>
            <p:ph type="clipArt" sz="half" idx="2"/>
          </p:nvPr>
        </p:nvSpPr>
        <p:spPr>
          <a:xfrm>
            <a:off x="4642338" y="1981200"/>
            <a:ext cx="4044462" cy="3886200"/>
          </a:xfrm>
        </p:spPr>
        <p:txBody>
          <a:bodyPr/>
          <a:lstStyle/>
          <a:p>
            <a:r>
              <a:rPr lang="ja-JP" altLang="en-US" smtClean="0"/>
              <a:t>アイコンをクリックしてクリップ アートを追加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64EFE8-8BF5-41F8-BE67-29FAC19158F4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015228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タイトル、クリップ アート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クリップアート プレースホルダー 2"/>
          <p:cNvSpPr>
            <a:spLocks noGrp="1"/>
          </p:cNvSpPr>
          <p:nvPr>
            <p:ph type="clipArt" sz="half" idx="1"/>
          </p:nvPr>
        </p:nvSpPr>
        <p:spPr>
          <a:xfrm>
            <a:off x="457200" y="1981200"/>
            <a:ext cx="4044462" cy="3886200"/>
          </a:xfrm>
        </p:spPr>
        <p:txBody>
          <a:bodyPr/>
          <a:lstStyle/>
          <a:p>
            <a:r>
              <a:rPr lang="ja-JP" altLang="en-US" smtClean="0"/>
              <a:t>アイコンをクリックしてクリップ アートを追加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642338" y="1981200"/>
            <a:ext cx="4044462" cy="3886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D44683C-DEF3-498E-88D7-40C949279797}" type="slidenum">
              <a:rPr lang="ja-JP" altLang="en-US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52913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88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20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7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38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33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12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A1E16-D748-4F18-A139-2D06F46F3FA5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1D1B0-2C02-4FAD-B16B-71E3F615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81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5712171"/>
            <a:ext cx="8484237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5271739"/>
            <a:ext cx="8484237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4831307"/>
            <a:ext cx="8484239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0" y="4390875"/>
            <a:ext cx="8484241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3956712"/>
            <a:ext cx="8484239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3516280"/>
            <a:ext cx="8484240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3075848"/>
            <a:ext cx="8484239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2644651"/>
            <a:ext cx="8484239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" y="2194984"/>
            <a:ext cx="8484239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1" y="1754552"/>
            <a:ext cx="8484239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29" y="1314120"/>
            <a:ext cx="8484241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28" y="873688"/>
            <a:ext cx="8484241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0" y="5987503"/>
            <a:ext cx="8484240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28" y="433256"/>
            <a:ext cx="8484242" cy="48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直線コネクタ 36"/>
          <p:cNvCxnSpPr/>
          <p:nvPr userDrawn="1"/>
        </p:nvCxnSpPr>
        <p:spPr>
          <a:xfrm>
            <a:off x="887789" y="1196752"/>
            <a:ext cx="7443717" cy="0"/>
          </a:xfrm>
          <a:prstGeom prst="line">
            <a:avLst/>
          </a:prstGeom>
          <a:ln w="381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 userDrawn="1"/>
        </p:nvCxnSpPr>
        <p:spPr>
          <a:xfrm>
            <a:off x="887789" y="1282831"/>
            <a:ext cx="4001998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 userDrawn="1"/>
        </p:nvCxnSpPr>
        <p:spPr>
          <a:xfrm>
            <a:off x="912297" y="6165304"/>
            <a:ext cx="7363677" cy="0"/>
          </a:xfrm>
          <a:prstGeom prst="line">
            <a:avLst/>
          </a:prstGeom>
          <a:ln w="1905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28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en-US" altLang="ja-JP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103586-C96E-4AF8-A8B8-06224C6BA204}" type="slidenum">
              <a:rPr kumimoji="0" lang="ja-JP" altLang="en-US">
                <a:solidFill>
                  <a:srgbClr val="000000"/>
                </a:solidFill>
                <a:ea typeface="ＭＳ Ｐゴシック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0" lang="en-US" altLang="ja-JP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81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4813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4813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>
                <a:solidFill>
                  <a:srgbClr val="666699"/>
                </a:solidFill>
                <a:ea typeface="ＭＳ Ｐゴシック" pitchFamily="50" charset="-128"/>
              </a:endParaRPr>
            </a:p>
          </p:txBody>
        </p:sp>
        <p:sp>
          <p:nvSpPr>
            <p:cNvPr id="4813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>
                <a:solidFill>
                  <a:srgbClr val="666699"/>
                </a:solidFill>
                <a:ea typeface="ＭＳ Ｐゴシック" pitchFamily="50" charset="-128"/>
              </a:endParaRPr>
            </a:p>
          </p:txBody>
        </p:sp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>
                <a:solidFill>
                  <a:srgbClr val="9999CC"/>
                </a:solidFill>
                <a:ea typeface="ＭＳ Ｐゴシック" pitchFamily="50" charset="-128"/>
              </a:endParaRPr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>
                <a:solidFill>
                  <a:srgbClr val="666699"/>
                </a:solidFill>
                <a:ea typeface="ＭＳ Ｐゴシック" pitchFamily="50" charset="-128"/>
              </a:endParaRPr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4814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>
                <a:solidFill>
                  <a:srgbClr val="9999CC"/>
                </a:solidFill>
                <a:ea typeface="ＭＳ Ｐゴシック" pitchFamily="50" charset="-128"/>
              </a:endParaRPr>
            </a:p>
          </p:txBody>
        </p:sp>
        <p:sp>
          <p:nvSpPr>
            <p:cNvPr id="4814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>
                <a:solidFill>
                  <a:srgbClr val="9999CC"/>
                </a:solidFill>
                <a:ea typeface="ＭＳ Ｐゴシック" pitchFamily="50" charset="-128"/>
              </a:endParaRPr>
            </a:p>
          </p:txBody>
        </p:sp>
      </p:grpSp>
      <p:sp>
        <p:nvSpPr>
          <p:cNvPr id="4814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481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814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en-US" altLang="ja-JP">
              <a:solidFill>
                <a:srgbClr val="000000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446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transition spd="med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1800" y="2276872"/>
            <a:ext cx="7344816" cy="1420069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</a:pPr>
            <a:r>
              <a:rPr lang="en-US" altLang="ja-JP" sz="3600" b="1" spc="-160" dirty="0" smtClean="0">
                <a:effectLst/>
                <a:ea typeface="ＭＳ Ｐゴシック"/>
              </a:rPr>
              <a:t>In search of `True Leadership`</a:t>
            </a:r>
            <a:br>
              <a:rPr lang="en-US" altLang="ja-JP" sz="3600" b="1" spc="-160" dirty="0" smtClean="0">
                <a:effectLst/>
                <a:ea typeface="ＭＳ Ｐゴシック"/>
              </a:rPr>
            </a:br>
            <a:r>
              <a:rPr lang="en-US" altLang="ja-JP" sz="3600" b="1" spc="-160" dirty="0" smtClean="0">
                <a:ea typeface="ＭＳ Ｐゴシック"/>
              </a:rPr>
              <a:t>in the </a:t>
            </a:r>
            <a:r>
              <a:rPr lang="en-US" altLang="ja-JP" sz="3600" b="1" spc="-160" dirty="0" err="1" smtClean="0">
                <a:ea typeface="ＭＳ Ｐゴシック"/>
              </a:rPr>
              <a:t>Cheon</a:t>
            </a:r>
            <a:r>
              <a:rPr lang="en-US" altLang="ja-JP" sz="3600" b="1" spc="-160" dirty="0" smtClean="0">
                <a:ea typeface="ＭＳ Ｐゴシック"/>
              </a:rPr>
              <a:t> </a:t>
            </a:r>
            <a:r>
              <a:rPr lang="en-US" altLang="ja-JP" sz="3600" b="1" spc="-160" dirty="0">
                <a:ea typeface="ＭＳ Ｐゴシック"/>
              </a:rPr>
              <a:t>Il </a:t>
            </a:r>
            <a:r>
              <a:rPr lang="en-US" altLang="ja-JP" sz="3600" b="1" spc="-160" dirty="0" err="1">
                <a:ea typeface="ＭＳ Ｐゴシック"/>
              </a:rPr>
              <a:t>Guk</a:t>
            </a:r>
            <a:r>
              <a:rPr lang="en-US" altLang="ja-JP" sz="3600" b="1" spc="-160" dirty="0">
                <a:ea typeface="ＭＳ Ｐゴシック"/>
              </a:rPr>
              <a:t> </a:t>
            </a:r>
            <a:r>
              <a:rPr lang="en-US" altLang="ja-JP" sz="3600" b="1" spc="-160" dirty="0" smtClean="0">
                <a:ea typeface="ＭＳ Ｐゴシック"/>
              </a:rPr>
              <a:t>Era</a:t>
            </a:r>
            <a:endParaRPr lang="ja-JP" altLang="en-US" sz="3600" spc="-160" dirty="0">
              <a:effectLst/>
              <a:ea typeface="ＭＳ Ｐゴシック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3048000" y="1066803"/>
            <a:ext cx="5268416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800" b="1" dirty="0">
              <a:solidFill>
                <a:srgbClr val="CACAFF">
                  <a:lumMod val="50000"/>
                </a:srgbClr>
              </a:solidFill>
              <a:ea typeface="ＭＳ Ｐゴシック" pitchFamily="50" charset="-128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11560" y="5359264"/>
            <a:ext cx="799288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3200" b="1" dirty="0" smtClean="0">
                <a:solidFill>
                  <a:srgbClr val="0000E5"/>
                </a:solidFill>
                <a:latin typeface="+mj-lt"/>
                <a:ea typeface="ＭＳ Ｐゴシック"/>
              </a:rPr>
              <a:t>Chairman</a:t>
            </a:r>
            <a:r>
              <a:rPr kumimoji="0" lang="en-US" altLang="ja-JP" sz="3200" b="1" dirty="0">
                <a:solidFill>
                  <a:srgbClr val="0000E5"/>
                </a:solidFill>
                <a:latin typeface="+mj-lt"/>
                <a:ea typeface="ＭＳ Ｐゴシック"/>
              </a:rPr>
              <a:t>, FFWPU-Japan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3200" b="1" dirty="0">
                <a:solidFill>
                  <a:srgbClr val="0000E5"/>
                </a:solidFill>
                <a:latin typeface="+mj-lt"/>
                <a:ea typeface="ＭＳ Ｐゴシック"/>
              </a:rPr>
              <a:t>Yong </a:t>
            </a:r>
            <a:r>
              <a:rPr kumimoji="0" lang="en-US" altLang="ja-JP" sz="3200" b="1" dirty="0" err="1">
                <a:solidFill>
                  <a:srgbClr val="0000E5"/>
                </a:solidFill>
                <a:latin typeface="+mj-lt"/>
                <a:ea typeface="ＭＳ Ｐゴシック"/>
              </a:rPr>
              <a:t>Choen</a:t>
            </a:r>
            <a:r>
              <a:rPr kumimoji="0" lang="en-US" altLang="ja-JP" sz="3200" b="1" dirty="0">
                <a:solidFill>
                  <a:srgbClr val="0000E5"/>
                </a:solidFill>
                <a:latin typeface="+mj-lt"/>
                <a:ea typeface="ＭＳ Ｐゴシック"/>
              </a:rPr>
              <a:t> Song</a:t>
            </a:r>
            <a:endParaRPr kumimoji="0" lang="ja-JP" altLang="en-US" sz="2800" b="1" dirty="0">
              <a:solidFill>
                <a:srgbClr val="0000E5"/>
              </a:solidFill>
              <a:effectLst/>
              <a:latin typeface="+mj-lt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520912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445212" y="547342"/>
            <a:ext cx="8277739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5-2. The Essence of Decision Making </a:t>
            </a:r>
            <a:endParaRPr lang="ja-JP" altLang="en-US" sz="3200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9512" y="1473252"/>
            <a:ext cx="8856984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b="1" spc="-150" dirty="0" smtClean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    ■ </a:t>
            </a:r>
            <a:r>
              <a:rPr lang="en-US" altLang="ja-JP" sz="2000" b="1" spc="-1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questions we need to ask ourselves in order to  make proper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decisions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altLang="ja-JP" sz="2000" b="1" spc="-1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prioritizing </a:t>
            </a:r>
            <a:r>
              <a:rPr lang="en-US" altLang="ja-JP" sz="2000" b="1" spc="-1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understanding  reality and the current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situation </a:t>
            </a:r>
            <a:r>
              <a:rPr lang="en-US" altLang="ja-JP" sz="2000" b="1" spc="-1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ja-JP" sz="2000" b="1" spc="-1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ja-JP" sz="2000" b="1" spc="-1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  <a:r>
              <a:rPr lang="en-US" altLang="ja-JP" sz="2000" b="1" spc="-1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lnSpc>
                <a:spcPct val="150000"/>
              </a:lnSpc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323528" y="2996952"/>
            <a:ext cx="8568953" cy="30017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000"/>
              </a:lnSpc>
            </a:pP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Where do we stand as Unification Church in Japan? </a:t>
            </a:r>
          </a:p>
          <a:p>
            <a:pPr algn="l">
              <a:lnSpc>
                <a:spcPts val="4000"/>
              </a:lnSpc>
            </a:pP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Where are we heading right now? </a:t>
            </a:r>
          </a:p>
          <a:p>
            <a:pPr algn="l">
              <a:lnSpc>
                <a:spcPts val="4000"/>
              </a:lnSpc>
            </a:pP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Is this road that we are standing on headin in go the direction of eternal   </a:t>
            </a:r>
          </a:p>
          <a:p>
            <a:pPr algn="l">
              <a:lnSpc>
                <a:spcPts val="4000"/>
              </a:lnSpc>
            </a:pP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Heavenly Providencee, and is it </a:t>
            </a:r>
            <a:r>
              <a:rPr lang="en-US" altLang="ja-JP" sz="1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growth and </a:t>
            </a:r>
            <a:r>
              <a:rPr lang="en-US" altLang="ja-JP" sz="1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prosperity </a:t>
            </a: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ja-JP" sz="1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Japan? </a:t>
            </a:r>
          </a:p>
          <a:p>
            <a:pPr algn="l">
              <a:lnSpc>
                <a:spcPts val="4000"/>
              </a:lnSpc>
            </a:pP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If we are not going the right way, where should we be facing and how do </a:t>
            </a:r>
            <a:endParaRPr lang="en-US" altLang="ja-JP" sz="1800" b="1" i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4000"/>
              </a:lnSpc>
            </a:pP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ja-JP" sz="1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 </a:t>
            </a:r>
            <a:r>
              <a:rPr lang="en-US" altLang="ja-JP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there properly from here? </a:t>
            </a:r>
          </a:p>
        </p:txBody>
      </p:sp>
    </p:spTree>
    <p:extLst>
      <p:ext uri="{BB962C8B-B14F-4D97-AF65-F5344CB8AC3E}">
        <p14:creationId xmlns:p14="http://schemas.microsoft.com/office/powerpoint/2010/main" val="35046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458860" y="547342"/>
            <a:ext cx="8260147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5-3. The Essence of Decision Making </a:t>
            </a:r>
            <a:endParaRPr lang="ja-JP" altLang="en-US" sz="3200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9512" y="1388066"/>
            <a:ext cx="885698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②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types of leadership decision making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1) Manpower (human resources) </a:t>
            </a:r>
          </a:p>
          <a:p>
            <a:pPr>
              <a:lnSpc>
                <a:spcPct val="150000"/>
              </a:lnSpc>
            </a:pPr>
            <a:r>
              <a:rPr lang="en-US" altLang="ja-JP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The </a:t>
            </a:r>
            <a:r>
              <a:rPr lang="en-US" altLang="ja-JP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effective </a:t>
            </a:r>
            <a:r>
              <a:rPr lang="en-US" altLang="ja-JP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personnel setup </a:t>
            </a:r>
            <a:r>
              <a:rPr lang="en-US" altLang="ja-JP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order to realize the vision and purpose</a:t>
            </a:r>
          </a:p>
          <a:p>
            <a:pPr>
              <a:lnSpc>
                <a:spcPct val="150000"/>
              </a:lnSpc>
            </a:pPr>
            <a:r>
              <a:rPr lang="en-US" altLang="ja-JP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ja-JP" alt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→　</a:t>
            </a:r>
            <a:r>
              <a:rPr lang="en-US" altLang="ja-JP" sz="1700" b="1" dirty="0">
                <a:latin typeface="Arial" panose="020B0604020202020204" pitchFamily="34" charset="0"/>
                <a:cs typeface="Arial" panose="020B0604020202020204" pitchFamily="34" charset="0"/>
              </a:rPr>
              <a:t>Distribute roles and responsibilities in the best way to maximize </a:t>
            </a:r>
            <a:r>
              <a:rPr lang="en-US" altLang="ja-JP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>
              <a:lnSpc>
                <a:spcPct val="150000"/>
              </a:lnSpc>
            </a:pPr>
            <a:r>
              <a:rPr lang="en-US" altLang="ja-JP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efficiency </a:t>
            </a:r>
            <a:r>
              <a:rPr lang="en-US" altLang="ja-JP" sz="1700" b="1" dirty="0">
                <a:latin typeface="Arial" panose="020B0604020202020204" pitchFamily="34" charset="0"/>
                <a:cs typeface="Arial" panose="020B0604020202020204" pitchFamily="34" charset="0"/>
              </a:rPr>
              <a:t>and productivity.</a:t>
            </a:r>
            <a:endParaRPr lang="en-US" altLang="ja-JP" sz="17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- `</a:t>
            </a:r>
            <a:r>
              <a:rPr lang="en-US" altLang="ja-JP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Personnel management is the key` : Build transparent and fair HR system</a:t>
            </a:r>
            <a:endParaRPr lang="en-US" altLang="ja-JP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2) Strategy 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Establish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efficient  system</a:t>
            </a:r>
            <a:r>
              <a:rPr lang="ja-JP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fulfill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purpose and vision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Establish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good  strategy to effectively utilize the entire  </a:t>
            </a:r>
            <a:endParaRPr lang="en-US" altLang="ja-JP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organization </a:t>
            </a: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 the  human  resources</a:t>
            </a:r>
            <a:endParaRPr lang="en-US" altLang="ja-JP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611560" y="404664"/>
            <a:ext cx="7874271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5-4. The Essence of Decision Making </a:t>
            </a:r>
            <a:endParaRPr lang="ja-JP" altLang="en-US" sz="3200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8860" y="1187925"/>
            <a:ext cx="843362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②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types of leadership decision making</a:t>
            </a:r>
          </a:p>
          <a:p>
            <a:pPr>
              <a:lnSpc>
                <a:spcPct val="150000"/>
              </a:lnSpc>
            </a:pPr>
            <a:r>
              <a:rPr lang="en-US" altLang="ja-JP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3) Boundary of crisis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There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many critical elements that can differ and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jeopardize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	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mission of the organization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altLang="ja-JP" sz="2000" b="1" spc="-15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There </a:t>
            </a:r>
            <a:r>
              <a:rPr lang="en-US" altLang="ja-JP" sz="2000" b="1" spc="-1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critical elements that can harm the future of the organization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Crisis = Danger +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Chance</a:t>
            </a: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4) Practice  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 The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difference between success and failure is not influenced by </a:t>
            </a:r>
            <a:endParaRPr lang="en-US" altLang="ja-JP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vision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strategy. 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 It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depends upon</a:t>
            </a:r>
            <a:r>
              <a:rPr lang="ja-JP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practice. The essence of  leadership is practice.</a:t>
            </a:r>
          </a:p>
        </p:txBody>
      </p:sp>
    </p:spTree>
    <p:extLst>
      <p:ext uri="{BB962C8B-B14F-4D97-AF65-F5344CB8AC3E}">
        <p14:creationId xmlns:p14="http://schemas.microsoft.com/office/powerpoint/2010/main" val="126596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5124371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773761" y="404664"/>
            <a:ext cx="8370239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6-1. Boundary of Leadership </a:t>
            </a:r>
            <a:endParaRPr lang="ja-JP" altLang="en-US" sz="3200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7078" y="3331155"/>
            <a:ext cx="843362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①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Self-Leadership 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As an individual : True Love  </a:t>
            </a:r>
            <a:endParaRPr lang="en-US" altLang="ja-JP" sz="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able to love others based on loving yourself</a:t>
            </a:r>
          </a:p>
          <a:p>
            <a:pPr algn="ctr">
              <a:lnSpc>
                <a:spcPct val="150000"/>
              </a:lnSpc>
            </a:pPr>
            <a:r>
              <a:rPr lang="ja-JP" alt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Before I hope to master the universe, I must first achieve self-perfection!</a:t>
            </a:r>
          </a:p>
          <a:p>
            <a:pPr algn="ctr"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Love your neighbor as you love yourself!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must develop your  faith, character and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abilities to support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what's expected of your given position and responsibility. </a:t>
            </a: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539552" y="1484784"/>
            <a:ext cx="8241145" cy="18722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400"/>
              </a:lnSpc>
            </a:pPr>
            <a:r>
              <a:rPr lang="en-US" altLang="ja-JP" sz="17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Leadership can mean  `relationship` </a:t>
            </a:r>
          </a:p>
          <a:p>
            <a:pPr algn="l">
              <a:lnSpc>
                <a:spcPts val="3400"/>
              </a:lnSpc>
            </a:pPr>
            <a:r>
              <a:rPr lang="en-US" altLang="ja-JP" sz="17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The boundary of leadership should be determined by Principle Foundation</a:t>
            </a:r>
          </a:p>
          <a:p>
            <a:pPr algn="l">
              <a:lnSpc>
                <a:spcPts val="3400"/>
              </a:lnSpc>
            </a:pPr>
            <a:r>
              <a:rPr lang="en-US" altLang="ja-JP" sz="17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The </a:t>
            </a:r>
            <a:r>
              <a:rPr lang="en-US" altLang="ja-JP" sz="1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Principle of Creation centered on True Love, progress and fulfillment of </a:t>
            </a:r>
            <a:r>
              <a:rPr lang="en-US" altLang="ja-JP" sz="17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l">
              <a:lnSpc>
                <a:spcPts val="3400"/>
              </a:lnSpc>
            </a:pPr>
            <a:r>
              <a:rPr lang="en-US" altLang="ja-JP" sz="1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7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the </a:t>
            </a:r>
            <a:r>
              <a:rPr lang="en-US" altLang="ja-JP" sz="1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Great Blessings</a:t>
            </a:r>
          </a:p>
        </p:txBody>
      </p:sp>
    </p:spTree>
    <p:extLst>
      <p:ext uri="{BB962C8B-B14F-4D97-AF65-F5344CB8AC3E}">
        <p14:creationId xmlns:p14="http://schemas.microsoft.com/office/powerpoint/2010/main" val="54766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5052363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466805" y="404664"/>
            <a:ext cx="8280920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6-2. 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Boundary of Leadership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7078" y="1407532"/>
            <a:ext cx="84336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Self-Leadership </a:t>
            </a:r>
            <a:r>
              <a:rPr lang="ja-JP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through `following` 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- Leaders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must learn to properly `follow` God and True Parents before 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leading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    ex) True Parents have shown us the tradition of following heaven`s will</a:t>
            </a:r>
          </a:p>
          <a:p>
            <a:pPr>
              <a:lnSpc>
                <a:spcPct val="150000"/>
              </a:lnSpc>
            </a:pPr>
            <a:endParaRPr lang="en-US" altLang="ja-JP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Self-Leadership </a:t>
            </a:r>
            <a:r>
              <a:rPr lang="ja-JP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through `serving` 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- Serving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Heaven as `Servant Leadership`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②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Central Figure – in the (Realm of ) Abel position </a:t>
            </a:r>
          </a:p>
          <a:p>
            <a:pPr>
              <a:lnSpc>
                <a:spcPct val="150000"/>
              </a:lnSpc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			 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Respect and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Reliability</a:t>
            </a: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(Realm of) Abel -  God, TP and Spiritual world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(Realm of) Abel - Central Figure above you </a:t>
            </a:r>
          </a:p>
        </p:txBody>
      </p:sp>
    </p:spTree>
    <p:extLst>
      <p:ext uri="{BB962C8B-B14F-4D97-AF65-F5344CB8AC3E}">
        <p14:creationId xmlns:p14="http://schemas.microsoft.com/office/powerpoint/2010/main" val="230498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7078" y="1219681"/>
            <a:ext cx="84336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③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Peer </a:t>
            </a:r>
            <a:r>
              <a:rPr lang="ja-JP" alt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Communication and sacrifice (</a:t>
            </a:r>
            <a:r>
              <a:rPr lang="en-US" altLang="ja-JP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team work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ja-JP" sz="2400" b="1" spc="-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400" b="1" spc="-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400" b="1" spc="-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spc="-1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of evaluation for the leadership of True Love </a:t>
            </a:r>
          </a:p>
          <a:p>
            <a:pPr>
              <a:lnSpc>
                <a:spcPct val="150000"/>
              </a:lnSpc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④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Underling(Member)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– in the (Realm of) Cain position </a:t>
            </a:r>
          </a:p>
          <a:p>
            <a:pPr>
              <a:lnSpc>
                <a:spcPct val="150000"/>
              </a:lnSpc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Honesty, Trust and Transparency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by communication and trusting with responsibility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Honest and transparent leaders trusted by God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Leaders that are respected and trusted by (Realm of) Cain position</a:t>
            </a: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611561" y="2423688"/>
            <a:ext cx="7992888" cy="1149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200" b="1" i="1" dirty="0"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 It is not about saving yourself  by standing  on others, but rather how you can sacrifice for the success of others.</a:t>
            </a:r>
            <a:endParaRPr lang="ja-JP" altLang="en-US" sz="2200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887789" y="1282831"/>
            <a:ext cx="5052363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タイトル 1"/>
          <p:cNvSpPr txBox="1">
            <a:spLocks/>
          </p:cNvSpPr>
          <p:nvPr/>
        </p:nvSpPr>
        <p:spPr>
          <a:xfrm>
            <a:off x="347079" y="547342"/>
            <a:ext cx="8401386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6-3. 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Boundary of Leadership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84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5052363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323529" y="217448"/>
            <a:ext cx="8424936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 startAt="7"/>
            </a:pP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Four fundamental components </a:t>
            </a:r>
          </a:p>
          <a:p>
            <a:pPr algn="l"/>
            <a:r>
              <a:rPr lang="en-US" altLang="ja-JP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of a True Love Leadership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528" y="1407532"/>
            <a:ext cx="84336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①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Prototype and model of a True Love Leadership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				in the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Choen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Guk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Era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United embodiment of the 3 great subject philosophy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- True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Parents :  Parent of </a:t>
            </a:r>
            <a:r>
              <a:rPr lang="en-US" altLang="ja-JP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Shimjeong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and Love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- True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Teacher : Truth and Character 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- True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Owner : Expertise in knowledge and accountability</a:t>
            </a: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②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Four fundamental components of a True love leadership </a:t>
            </a:r>
          </a:p>
          <a:p>
            <a:pPr>
              <a:lnSpc>
                <a:spcPct val="150000"/>
              </a:lnSpc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7"/>
          <p:cNvSpPr>
            <a:spLocks noChangeArrowheads="1"/>
          </p:cNvSpPr>
          <p:nvPr/>
        </p:nvSpPr>
        <p:spPr bwMode="auto">
          <a:xfrm>
            <a:off x="801579" y="4600618"/>
            <a:ext cx="3687230" cy="64897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algn="ctr" latinLnBrk="1">
              <a:spcAft>
                <a:spcPts val="0"/>
              </a:spcAft>
            </a:pPr>
            <a:r>
              <a:rPr lang="en-US" altLang="ko-KR" sz="2000" b="1" dirty="0" smtClean="0">
                <a:solidFill>
                  <a:srgbClr val="FFFFFF"/>
                </a:solidFill>
                <a:effectLst/>
                <a:latin typeface="+mj-ea"/>
                <a:ea typeface="+mj-ea"/>
                <a:cs typeface="ＭＳ Ｐゴシック"/>
              </a:rPr>
              <a:t>1. Leadership to come </a:t>
            </a:r>
            <a:r>
              <a:rPr lang="en-US" altLang="ko-KR" sz="2000" b="1" dirty="0" smtClean="0">
                <a:solidFill>
                  <a:srgbClr val="FFFFFF"/>
                </a:solidFill>
                <a:latin typeface="+mj-ea"/>
                <a:ea typeface="+mj-ea"/>
                <a:cs typeface="ＭＳ Ｐゴシック"/>
              </a:rPr>
              <a:t>together as </a:t>
            </a:r>
            <a:r>
              <a:rPr lang="en-US" altLang="ko-KR" sz="2000" b="1" dirty="0" smtClean="0">
                <a:solidFill>
                  <a:srgbClr val="FFFFFF"/>
                </a:solidFill>
                <a:effectLst/>
                <a:latin typeface="+mj-ea"/>
                <a:ea typeface="+mj-ea"/>
                <a:cs typeface="ＭＳ Ｐゴシック"/>
              </a:rPr>
              <a:t>one</a:t>
            </a:r>
            <a:endParaRPr lang="ja-JP" sz="2000" dirty="0">
              <a:effectLst/>
              <a:latin typeface="+mj-ea"/>
              <a:ea typeface="+mj-ea"/>
              <a:cs typeface="ＭＳ Ｐゴシック"/>
            </a:endParaRPr>
          </a:p>
        </p:txBody>
      </p:sp>
      <p:sp>
        <p:nvSpPr>
          <p:cNvPr id="8" name="AutoShape 27"/>
          <p:cNvSpPr>
            <a:spLocks noChangeArrowheads="1"/>
          </p:cNvSpPr>
          <p:nvPr/>
        </p:nvSpPr>
        <p:spPr bwMode="auto">
          <a:xfrm>
            <a:off x="4615121" y="4595642"/>
            <a:ext cx="3687230" cy="648970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algn="ctr" latinLnBrk="1">
              <a:spcAft>
                <a:spcPts val="0"/>
              </a:spcAft>
            </a:pPr>
            <a:r>
              <a:rPr lang="en-US" altLang="ko-KR" sz="2000" b="1" dirty="0">
                <a:solidFill>
                  <a:srgbClr val="FFFFFF"/>
                </a:solidFill>
                <a:latin typeface="+mj-ea"/>
                <a:ea typeface="+mj-ea"/>
                <a:cs typeface="ＭＳ Ｐゴシック"/>
              </a:rPr>
              <a:t>2</a:t>
            </a:r>
            <a:r>
              <a:rPr lang="en-US" altLang="ko-KR" sz="2000" b="1" dirty="0">
                <a:solidFill>
                  <a:srgbClr val="FFFFFF"/>
                </a:solidFill>
                <a:effectLst/>
                <a:latin typeface="+mj-ea"/>
                <a:ea typeface="+mj-ea"/>
                <a:cs typeface="ＭＳ Ｐゴシック"/>
              </a:rPr>
              <a:t>. Leadership of `a man as good as his words` </a:t>
            </a:r>
            <a:endParaRPr lang="ja-JP" sz="2000" dirty="0">
              <a:effectLst/>
              <a:latin typeface="+mj-ea"/>
              <a:ea typeface="+mj-ea"/>
              <a:cs typeface="ＭＳ Ｐゴシック"/>
            </a:endParaRPr>
          </a:p>
        </p:txBody>
      </p:sp>
      <p:sp>
        <p:nvSpPr>
          <p:cNvPr id="9" name="AutoShape 27"/>
          <p:cNvSpPr>
            <a:spLocks noChangeArrowheads="1"/>
          </p:cNvSpPr>
          <p:nvPr/>
        </p:nvSpPr>
        <p:spPr bwMode="auto">
          <a:xfrm>
            <a:off x="771776" y="5377213"/>
            <a:ext cx="3687230" cy="64897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algn="ctr" latinLnBrk="1">
              <a:spcAft>
                <a:spcPts val="0"/>
              </a:spcAft>
            </a:pPr>
            <a:r>
              <a:rPr lang="en-US" altLang="ko-KR" sz="2000" b="1" dirty="0">
                <a:solidFill>
                  <a:srgbClr val="FFFFFF"/>
                </a:solidFill>
                <a:latin typeface="+mj-ea"/>
                <a:ea typeface="+mj-ea"/>
                <a:cs typeface="ＭＳ Ｐゴシック"/>
              </a:rPr>
              <a:t>3</a:t>
            </a:r>
            <a:r>
              <a:rPr lang="en-US" altLang="ko-KR" sz="2000" b="1" dirty="0" smtClean="0">
                <a:solidFill>
                  <a:srgbClr val="FFFFFF"/>
                </a:solidFill>
                <a:effectLst/>
                <a:latin typeface="+mj-ea"/>
                <a:ea typeface="+mj-ea"/>
                <a:cs typeface="ＭＳ Ｐゴシック"/>
              </a:rPr>
              <a:t>. Creative and Productive Leadership </a:t>
            </a:r>
            <a:endParaRPr lang="ja-JP" sz="2000" dirty="0">
              <a:effectLst/>
              <a:latin typeface="+mj-ea"/>
              <a:ea typeface="+mj-ea"/>
              <a:cs typeface="ＭＳ Ｐゴシック"/>
            </a:endParaRPr>
          </a:p>
        </p:txBody>
      </p:sp>
      <p:sp>
        <p:nvSpPr>
          <p:cNvPr id="11" name="AutoShape 27"/>
          <p:cNvSpPr>
            <a:spLocks noChangeArrowheads="1"/>
          </p:cNvSpPr>
          <p:nvPr/>
        </p:nvSpPr>
        <p:spPr bwMode="auto">
          <a:xfrm>
            <a:off x="4629186" y="5383782"/>
            <a:ext cx="3687230" cy="64897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algn="ctr" latinLnBrk="1">
              <a:spcAft>
                <a:spcPts val="0"/>
              </a:spcAft>
            </a:pPr>
            <a:r>
              <a:rPr lang="en-US" altLang="ko-KR" sz="2000" b="1" dirty="0">
                <a:solidFill>
                  <a:srgbClr val="FFFFFF"/>
                </a:solidFill>
                <a:latin typeface="+mj-ea"/>
                <a:ea typeface="+mj-ea"/>
                <a:cs typeface="ＭＳ Ｐゴシック"/>
              </a:rPr>
              <a:t>4</a:t>
            </a:r>
            <a:r>
              <a:rPr lang="en-US" altLang="ko-KR" sz="2000" b="1" dirty="0">
                <a:solidFill>
                  <a:srgbClr val="FFFFFF"/>
                </a:solidFill>
                <a:effectLst/>
                <a:latin typeface="+mj-ea"/>
                <a:ea typeface="+mj-ea"/>
                <a:cs typeface="ＭＳ Ｐゴシック"/>
              </a:rPr>
              <a:t>. High quality creative  leadership </a:t>
            </a:r>
            <a:endParaRPr lang="ja-JP" sz="2000" dirty="0">
              <a:effectLst/>
              <a:latin typeface="+mj-ea"/>
              <a:ea typeface="+mj-ea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6585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395537" y="584881"/>
            <a:ext cx="8352928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8-1. True Love Leadership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of True Parents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56982" y="1276906"/>
            <a:ext cx="7431442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① </a:t>
            </a:r>
            <a:r>
              <a:rPr lang="en-US" altLang="ja-JP" sz="2600" b="1" dirty="0">
                <a:latin typeface="Arial"/>
                <a:ea typeface="HG丸ｺﾞｼｯｸM-PRO" panose="020F0600000000000000" pitchFamily="50" charset="-128"/>
                <a:cs typeface="Arial"/>
              </a:rPr>
              <a:t>Leadership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based on God`s calling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be able to answer  God`s calling </a:t>
            </a:r>
          </a:p>
          <a:p>
            <a:pPr>
              <a:lnSpc>
                <a:spcPct val="150000"/>
              </a:lnSpc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②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of Vision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 proposing  proper  direction  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purpose, instead of speed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 Parents -  Have lived and shown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God`s  vision </a:t>
            </a: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  and ideal of creation to the whole humanity</a:t>
            </a:r>
          </a:p>
        </p:txBody>
      </p:sp>
      <p:sp>
        <p:nvSpPr>
          <p:cNvPr id="12" name="타원 101"/>
          <p:cNvSpPr/>
          <p:nvPr/>
        </p:nvSpPr>
        <p:spPr>
          <a:xfrm>
            <a:off x="1331640" y="2662979"/>
            <a:ext cx="2088231" cy="911433"/>
          </a:xfrm>
          <a:prstGeom prst="ellipse">
            <a:avLst/>
          </a:prstGeom>
          <a:solidFill>
            <a:srgbClr val="C00000"/>
          </a:solidFill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en-US" altLang="ja-JP" sz="2200" b="1" dirty="0" err="1" smtClean="0">
                <a:effectLst/>
                <a:latin typeface="ＭＳ Ｐゴシック"/>
                <a:ea typeface="ＭＳ Ｐゴシック"/>
                <a:cs typeface="ＭＳ Ｐゴシック"/>
              </a:rPr>
              <a:t>Shimjeong</a:t>
            </a:r>
            <a:r>
              <a:rPr lang="en-US" altLang="ja-JP" sz="2200" b="1" dirty="0">
                <a:effectLst/>
                <a:latin typeface="ＭＳ Ｐゴシック"/>
                <a:ea typeface="ＭＳ Ｐゴシック"/>
                <a:cs typeface="ＭＳ Ｐゴシック"/>
              </a:rPr>
              <a:t>,</a:t>
            </a:r>
          </a:p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en-US" altLang="ja-JP" sz="2200" b="1" dirty="0">
                <a:effectLst/>
                <a:latin typeface="ＭＳ Ｐゴシック"/>
                <a:ea typeface="ＭＳ Ｐゴシック"/>
                <a:cs typeface="ＭＳ Ｐゴシック"/>
              </a:rPr>
              <a:t>Holy </a:t>
            </a:r>
            <a:r>
              <a:rPr lang="en-US" altLang="ja-JP" sz="2200" b="1" dirty="0" smtClean="0">
                <a:effectLst/>
                <a:latin typeface="ＭＳ Ｐゴシック"/>
                <a:ea typeface="ＭＳ Ｐゴシック"/>
                <a:cs typeface="ＭＳ Ｐゴシック"/>
              </a:rPr>
              <a:t>Spirit</a:t>
            </a:r>
            <a:endParaRPr lang="ja-JP" altLang="en-US" sz="2200" b="1" dirty="0">
              <a:effectLst/>
              <a:latin typeface="ＭＳ Ｐゴシック"/>
              <a:ea typeface="ＭＳ Ｐゴシック"/>
              <a:cs typeface="ＭＳ Ｐゴシック"/>
            </a:endParaRPr>
          </a:p>
        </p:txBody>
      </p:sp>
      <p:sp>
        <p:nvSpPr>
          <p:cNvPr id="13" name="타원 101"/>
          <p:cNvSpPr/>
          <p:nvPr/>
        </p:nvSpPr>
        <p:spPr>
          <a:xfrm>
            <a:off x="3612240" y="2642839"/>
            <a:ext cx="2088232" cy="911433"/>
          </a:xfrm>
          <a:prstGeom prst="ellipse">
            <a:avLst/>
          </a:prstGeom>
          <a:solidFill>
            <a:srgbClr val="00B050"/>
          </a:solidFill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en-US" altLang="ja-JP" sz="2200" b="1" dirty="0">
                <a:effectLst/>
                <a:latin typeface="ＭＳ Ｐゴシック"/>
                <a:ea typeface="ＭＳ Ｐゴシック"/>
                <a:cs typeface="Arial Unicode MS"/>
              </a:rPr>
              <a:t>Prayer, </a:t>
            </a:r>
          </a:p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en-US" altLang="ja-JP" sz="2200" b="1" dirty="0">
                <a:latin typeface="ＭＳ Ｐゴシック"/>
                <a:ea typeface="ＭＳ Ｐゴシック"/>
                <a:cs typeface="Arial Unicode MS"/>
              </a:rPr>
              <a:t>Condition </a:t>
            </a:r>
            <a:endParaRPr lang="ja-JP" altLang="en-US" sz="2200" b="1" dirty="0">
              <a:effectLst/>
              <a:latin typeface="ＭＳ Ｐゴシック"/>
              <a:ea typeface="ＭＳ Ｐゴシック"/>
              <a:cs typeface="ＭＳ Ｐゴシック"/>
            </a:endParaRPr>
          </a:p>
        </p:txBody>
      </p:sp>
      <p:sp>
        <p:nvSpPr>
          <p:cNvPr id="14" name="타원 101"/>
          <p:cNvSpPr/>
          <p:nvPr/>
        </p:nvSpPr>
        <p:spPr>
          <a:xfrm>
            <a:off x="5912638" y="2642839"/>
            <a:ext cx="2145601" cy="911433"/>
          </a:xfrm>
          <a:prstGeom prst="ellipse">
            <a:avLst/>
          </a:prstGeom>
          <a:solidFill>
            <a:srgbClr val="002060"/>
          </a:solidFill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en-US" altLang="ja-JP" sz="2200" b="1" dirty="0">
                <a:effectLst/>
                <a:latin typeface="ＭＳ Ｐゴシック"/>
                <a:ea typeface="ＭＳ Ｐゴシック"/>
                <a:cs typeface="Arial Unicode MS"/>
              </a:rPr>
              <a:t>Truth, </a:t>
            </a:r>
          </a:p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en-US" altLang="ja-JP" sz="2200" b="1" dirty="0">
                <a:latin typeface="ＭＳ Ｐゴシック"/>
                <a:ea typeface="ＭＳ Ｐゴシック"/>
                <a:cs typeface="Arial Unicode MS"/>
              </a:rPr>
              <a:t>Words </a:t>
            </a:r>
            <a:endParaRPr lang="ja-JP" altLang="en-US" sz="2200" b="1" dirty="0">
              <a:effectLst/>
              <a:latin typeface="ＭＳ Ｐゴシック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0058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351994" y="541339"/>
            <a:ext cx="8396469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8-2. True Love Leadership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of True Parents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1994" y="1311740"/>
            <a:ext cx="849694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③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of Passion 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does True Parents` passion come from? 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-  Understanding God`s heart and vision and purpose of the providence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solidFill>
                <a:srgbClr val="0070C0"/>
              </a:solidFill>
              <a:latin typeface="Arial" panose="020B0604020202020204" pitchFamily="34" charset="0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④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who practices prayer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 that posses spirituality to communicate with heaven through prayer in order to confirm and understand everything and practice it </a:t>
            </a:r>
          </a:p>
          <a:p>
            <a:pPr>
              <a:lnSpc>
                <a:spcPct val="150000"/>
              </a:lnSpc>
            </a:pPr>
            <a:r>
              <a:rPr lang="ja-JP" altLang="en-US" sz="26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⑤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with great effort in preparation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effort to properly guide heavenly fortune and blessing</a:t>
            </a:r>
          </a:p>
        </p:txBody>
      </p:sp>
    </p:spTree>
    <p:extLst>
      <p:ext uri="{BB962C8B-B14F-4D97-AF65-F5344CB8AC3E}">
        <p14:creationId xmlns:p14="http://schemas.microsoft.com/office/powerpoint/2010/main" val="180113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351994" y="369425"/>
            <a:ext cx="8389843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8-3. True Love Leadership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of True Parents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8443" y="1225689"/>
            <a:ext cx="8496944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ja-JP" sz="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⑥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that wins decisively against Satan  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Heavenly Leader -  Persecuted and attacked by Satan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-  Bring Satan to natural surrender through True Love, Wisdom and courage</a:t>
            </a:r>
          </a:p>
          <a:p>
            <a:pPr>
              <a:lnSpc>
                <a:spcPct val="150000"/>
              </a:lnSpc>
            </a:pPr>
            <a:endParaRPr lang="en-US" altLang="ja-JP" sz="400" b="1" dirty="0">
              <a:solidFill>
                <a:srgbClr val="0070C0"/>
              </a:solidFill>
              <a:latin typeface="Arial" panose="020B0604020202020204" pitchFamily="34" charset="0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⑦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of exemplary lifestyle  </a:t>
            </a:r>
          </a:p>
          <a:p>
            <a:pPr>
              <a:lnSpc>
                <a:spcPct val="150000"/>
              </a:lnSpc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living a model life like God our creator</a:t>
            </a:r>
          </a:p>
          <a:p>
            <a:pPr>
              <a:lnSpc>
                <a:spcPct val="150000"/>
              </a:lnSpc>
            </a:pPr>
            <a:endParaRPr lang="en-US" altLang="ja-JP" sz="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⑧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with mission to bring glory to heaven and </a:t>
            </a:r>
            <a:endParaRPr lang="en-US" altLang="ja-JP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to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end God`s long grief </a:t>
            </a:r>
          </a:p>
          <a:p>
            <a:pPr>
              <a:lnSpc>
                <a:spcPct val="150000"/>
              </a:lnSpc>
            </a:pPr>
            <a:r>
              <a:rPr lang="en-US" altLang="ja-JP" sz="21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ja-JP" altLang="en-US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 that rescues humanity and relieves  Gods` agony</a:t>
            </a:r>
          </a:p>
          <a:p>
            <a:pPr>
              <a:lnSpc>
                <a:spcPct val="150000"/>
              </a:lnSpc>
            </a:pPr>
            <a:endParaRPr lang="en-US" altLang="ja-JP" sz="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⑨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Leader with great effort in preparation </a:t>
            </a:r>
          </a:p>
          <a:p>
            <a:pPr>
              <a:lnSpc>
                <a:spcPct val="150000"/>
              </a:lnSpc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47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タイトル 1"/>
          <p:cNvSpPr>
            <a:spLocks noGrp="1"/>
          </p:cNvSpPr>
          <p:nvPr>
            <p:ph type="ctrTitle" idx="4294967295"/>
          </p:nvPr>
        </p:nvSpPr>
        <p:spPr>
          <a:xfrm>
            <a:off x="518423" y="476672"/>
            <a:ext cx="7642225" cy="60483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ja-JP" altLang="en-US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6364" y="1569368"/>
            <a:ext cx="83164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altLang="ja-JP" sz="2800" b="1" dirty="0">
                <a:latin typeface="Arial" panose="020B0604020202020204" pitchFamily="34" charset="0"/>
                <a:cs typeface="Arial" panose="020B0604020202020204" pitchFamily="34" charset="0"/>
              </a:rPr>
              <a:t> Best Education – Sharing Best Practice </a:t>
            </a: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　■ </a:t>
            </a:r>
            <a:r>
              <a:rPr lang="en-US" altLang="ja-JP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 I `  =  Model of great leadership</a:t>
            </a:r>
          </a:p>
          <a:p>
            <a:pPr>
              <a:lnSpc>
                <a:spcPct val="150000"/>
              </a:lnSpc>
            </a:pPr>
            <a:endParaRPr lang="en-US" altLang="ja-JP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altLang="ja-JP" sz="2800" b="1" dirty="0">
                <a:latin typeface="Arial" panose="020B0604020202020204" pitchFamily="34" charset="0"/>
                <a:cs typeface="Arial" panose="020B0604020202020204" pitchFamily="34" charset="0"/>
              </a:rPr>
              <a:t> Today`s lecture on 'Leadership' is</a:t>
            </a:r>
            <a:r>
              <a:rPr lang="ja-JP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ja-JP" sz="2800" b="1" dirty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ja-JP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　■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Leadership that ` I ` want to have </a:t>
            </a: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　■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Type of leadership needed in the Unification</a:t>
            </a:r>
          </a:p>
          <a:p>
            <a:pPr>
              <a:lnSpc>
                <a:spcPct val="150000"/>
              </a:lnSpc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	Movement of Japan that can accomplish the 	great goal of `VISION 2020` 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 flipH="1">
            <a:off x="2172116" y="2348756"/>
            <a:ext cx="121754" cy="23507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7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420515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874193" y="404664"/>
            <a:ext cx="7874271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9.  Abilities of True Love Leadership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2970912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528" y="1340768"/>
            <a:ext cx="8433620" cy="614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ja-JP" altLang="en-U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of abilities True Love Leader must acquire </a:t>
            </a:r>
            <a:endParaRPr lang="en-US" altLang="ja-JP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27"/>
          <p:cNvSpPr>
            <a:spLocks noChangeArrowheads="1"/>
          </p:cNvSpPr>
          <p:nvPr/>
        </p:nvSpPr>
        <p:spPr bwMode="auto">
          <a:xfrm>
            <a:off x="785368" y="2016471"/>
            <a:ext cx="4553745" cy="711261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ja-JP" alt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 </a:t>
            </a:r>
            <a:r>
              <a:rPr lang="en-US" altLang="ja-JP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1. Analyze information and</a:t>
            </a:r>
          </a:p>
          <a:p>
            <a:pPr latinLnBrk="1"/>
            <a:r>
              <a:rPr lang="ja-JP" alt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         </a:t>
            </a:r>
            <a:r>
              <a:rPr lang="en-US" altLang="ja-JP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ability to utilize it  </a:t>
            </a:r>
            <a:endParaRPr lang="ja-JP" altLang="en-US" sz="2400" b="1" spc="-150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4" name="AutoShape 27"/>
          <p:cNvSpPr>
            <a:spLocks noChangeArrowheads="1"/>
          </p:cNvSpPr>
          <p:nvPr/>
        </p:nvSpPr>
        <p:spPr bwMode="auto">
          <a:xfrm>
            <a:off x="5440872" y="2016471"/>
            <a:ext cx="2731528" cy="711261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>
              <a:spcAft>
                <a:spcPts val="0"/>
              </a:spcAft>
            </a:pPr>
            <a:r>
              <a:rPr lang="ja-JP" altLang="en-US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2</a:t>
            </a:r>
            <a:r>
              <a:rPr lang="en-US" altLang="ja-JP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ja-JP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Decisiveness</a:t>
            </a:r>
            <a:endParaRPr lang="ja-JP" altLang="en-US" sz="2400" b="1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5" name="AutoShape 27"/>
          <p:cNvSpPr>
            <a:spLocks noChangeArrowheads="1"/>
          </p:cNvSpPr>
          <p:nvPr/>
        </p:nvSpPr>
        <p:spPr bwMode="auto">
          <a:xfrm>
            <a:off x="785368" y="2838984"/>
            <a:ext cx="7437631" cy="711261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>
              <a:spcAft>
                <a:spcPts val="0"/>
              </a:spcAft>
            </a:pPr>
            <a:r>
              <a:rPr lang="ja-JP" altLang="en-US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3. Ability to utilize people with love </a:t>
            </a:r>
            <a:endParaRPr lang="ja-JP" altLang="en-US" sz="2400" b="1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6" name="AutoShape 27"/>
          <p:cNvSpPr>
            <a:spLocks noChangeArrowheads="1"/>
          </p:cNvSpPr>
          <p:nvPr/>
        </p:nvSpPr>
        <p:spPr bwMode="auto">
          <a:xfrm>
            <a:off x="759371" y="3666488"/>
            <a:ext cx="7502357" cy="711261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>
              <a:spcAft>
                <a:spcPts val="0"/>
              </a:spcAft>
            </a:pPr>
            <a:r>
              <a:rPr lang="ja-JP" altLang="en-US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 </a:t>
            </a:r>
            <a:r>
              <a:rPr lang="en-US" altLang="ja-JP" sz="2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4. Self-Control  and self-governance  </a:t>
            </a:r>
            <a:endParaRPr lang="ja-JP" altLang="en-US" sz="2400" b="1" spc="-150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7" name="AutoShape 27"/>
          <p:cNvSpPr>
            <a:spLocks noChangeArrowheads="1"/>
          </p:cNvSpPr>
          <p:nvPr/>
        </p:nvSpPr>
        <p:spPr bwMode="auto">
          <a:xfrm>
            <a:off x="704809" y="4495168"/>
            <a:ext cx="4587271" cy="711261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>
              <a:spcAft>
                <a:spcPts val="0"/>
              </a:spcAft>
            </a:pPr>
            <a:r>
              <a:rPr lang="ja-JP" altLang="en-US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5. Honesty, sincerity, </a:t>
            </a:r>
          </a:p>
          <a:p>
            <a:pPr latinLnBrk="1">
              <a:spcAft>
                <a:spcPts val="0"/>
              </a:spcAft>
            </a:pPr>
            <a:r>
              <a:rPr lang="en-US" altLang="ja-JP" sz="2400" b="1" dirty="0">
                <a:solidFill>
                  <a:srgbClr val="FFFFFF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solidFill>
                  <a:srgbClr val="FFFFFF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                          </a:t>
            </a:r>
            <a:r>
              <a:rPr lang="en-US" altLang="ja-JP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transparency </a:t>
            </a:r>
            <a:endParaRPr lang="ja-JP" altLang="en-US" sz="2400" b="1" spc="-170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8" name="AutoShape 27"/>
          <p:cNvSpPr>
            <a:spLocks noChangeArrowheads="1"/>
          </p:cNvSpPr>
          <p:nvPr/>
        </p:nvSpPr>
        <p:spPr bwMode="auto">
          <a:xfrm>
            <a:off x="5436096" y="4506071"/>
            <a:ext cx="2731528" cy="711261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>
              <a:spcAft>
                <a:spcPts val="0"/>
              </a:spcAft>
            </a:pPr>
            <a:r>
              <a:rPr lang="ja-JP" altLang="en-US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6. Humbleness</a:t>
            </a:r>
            <a:endParaRPr lang="ja-JP" altLang="en-US" sz="2400" b="1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9" name="AutoShape 27"/>
          <p:cNvSpPr>
            <a:spLocks noChangeArrowheads="1"/>
          </p:cNvSpPr>
          <p:nvPr/>
        </p:nvSpPr>
        <p:spPr bwMode="auto">
          <a:xfrm>
            <a:off x="665266" y="5329238"/>
            <a:ext cx="7502357" cy="711261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>
              <a:spcAft>
                <a:spcPts val="0"/>
              </a:spcAft>
            </a:pPr>
            <a:r>
              <a:rPr lang="ja-JP" altLang="en-US" sz="2400" b="1" spc="-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</a:t>
            </a:r>
            <a:r>
              <a:rPr lang="en-US" altLang="ja-JP" sz="2400" b="1" spc="-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7. Ability to read Heaven`s heart and Providential Rhythm</a:t>
            </a:r>
            <a:endParaRPr lang="ja-JP" altLang="en-US" sz="2400" b="1" spc="-200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420515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810113" y="188640"/>
            <a:ext cx="7874271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10-1.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Hindrance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 to the </a:t>
            </a:r>
          </a:p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		True Love Leadership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528" y="1340768"/>
            <a:ext cx="8433620" cy="614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ja-JP" altLang="en-U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disturbance leader must be aware of  </a:t>
            </a:r>
            <a:endParaRPr lang="en-US" altLang="ja-JP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utoShape 27"/>
          <p:cNvSpPr>
            <a:spLocks noChangeArrowheads="1"/>
          </p:cNvSpPr>
          <p:nvPr/>
        </p:nvSpPr>
        <p:spPr bwMode="auto">
          <a:xfrm>
            <a:off x="800106" y="2001395"/>
            <a:ext cx="7556901" cy="854841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800" b="1" dirty="0" smtClean="0">
                <a:solidFill>
                  <a:srgbClr val="FFFFFF"/>
                </a:solidFill>
                <a:latin typeface="+mj-ea"/>
                <a:ea typeface="+mj-ea"/>
                <a:cs typeface="ＭＳ Ｐゴシック"/>
              </a:rPr>
              <a:t> </a:t>
            </a:r>
            <a:r>
              <a:rPr lang="en-US" altLang="ko-KR" sz="2800" b="1" spc="-150" dirty="0" smtClean="0">
                <a:solidFill>
                  <a:srgbClr val="FFFFFF"/>
                </a:solidFill>
                <a:latin typeface="+mj-ea"/>
                <a:ea typeface="+mj-ea"/>
                <a:cs typeface="ＭＳ Ｐゴシック"/>
              </a:rPr>
              <a:t>1) Human - Abel (Realm), Cain (Realm) &amp; Peer</a:t>
            </a:r>
            <a:endParaRPr lang="ja-JP" altLang="en-US" sz="2800" spc="-150" dirty="0">
              <a:solidFill>
                <a:prstClr val="black"/>
              </a:solidFill>
              <a:latin typeface="+mj-ea"/>
              <a:ea typeface="+mj-ea"/>
              <a:cs typeface="ＭＳ Ｐゴシック"/>
            </a:endParaRPr>
          </a:p>
        </p:txBody>
      </p:sp>
      <p:sp>
        <p:nvSpPr>
          <p:cNvPr id="21" name="AutoShape 27"/>
          <p:cNvSpPr>
            <a:spLocks noChangeArrowheads="1"/>
          </p:cNvSpPr>
          <p:nvPr/>
        </p:nvSpPr>
        <p:spPr bwMode="auto">
          <a:xfrm>
            <a:off x="800106" y="3055205"/>
            <a:ext cx="7556901" cy="854841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800" b="1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 2) Cultural and </a:t>
            </a:r>
            <a:r>
              <a:rPr lang="en-US" altLang="ko-KR" sz="2800" b="1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Social </a:t>
            </a:r>
            <a:r>
              <a:rPr lang="en-US" altLang="ko-KR" sz="2800" b="1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restrictions</a:t>
            </a:r>
            <a:endParaRPr lang="ja-JP" altLang="en-US" sz="2800" dirty="0">
              <a:solidFill>
                <a:prstClr val="black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22" name="AutoShape 27"/>
          <p:cNvSpPr>
            <a:spLocks noChangeArrowheads="1"/>
          </p:cNvSpPr>
          <p:nvPr/>
        </p:nvSpPr>
        <p:spPr bwMode="auto">
          <a:xfrm>
            <a:off x="800106" y="4102548"/>
            <a:ext cx="7556901" cy="854841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800" b="1" dirty="0">
                <a:solidFill>
                  <a:srgbClr val="FFFFFF"/>
                </a:solidFill>
                <a:latin typeface="맑은 고딕"/>
                <a:ea typeface="맑은 고딕"/>
                <a:cs typeface="ＭＳ Ｐゴシック"/>
              </a:rPr>
              <a:t> </a:t>
            </a:r>
            <a:r>
              <a:rPr lang="en-US" altLang="ko-KR" sz="2800" b="1" spc="-150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3</a:t>
            </a:r>
            <a:r>
              <a:rPr lang="en-US" altLang="ko-KR" sz="2800" b="1" spc="-150" dirty="0">
                <a:solidFill>
                  <a:srgbClr val="FFFFFF"/>
                </a:solidFill>
                <a:latin typeface="맑은 고딕"/>
                <a:cs typeface="ＭＳ Ｐゴシック"/>
              </a:rPr>
              <a:t>)</a:t>
            </a:r>
            <a:r>
              <a:rPr lang="en-US" altLang="ko-KR" sz="2800" b="1" spc="-170" dirty="0">
                <a:solidFill>
                  <a:srgbClr val="FFFFFF"/>
                </a:solidFill>
                <a:latin typeface="맑은 고딕"/>
                <a:cs typeface="ＭＳ Ｐゴシック"/>
              </a:rPr>
              <a:t> Incorrect tradition and bureaucracy </a:t>
            </a:r>
          </a:p>
          <a:p>
            <a:pPr latinLnBrk="1"/>
            <a:r>
              <a:rPr lang="en-US" altLang="ko-KR" sz="2800" b="1" spc="-170" dirty="0">
                <a:solidFill>
                  <a:srgbClr val="FFFFFF"/>
                </a:solidFill>
                <a:latin typeface="맑은 고딕"/>
                <a:cs typeface="ＭＳ Ｐゴシック"/>
              </a:rPr>
              <a:t>			built  up force of habit</a:t>
            </a:r>
            <a:endParaRPr lang="ja-JP" altLang="en-US" sz="2800" spc="-170" dirty="0">
              <a:solidFill>
                <a:prstClr val="black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23" name="AutoShape 27"/>
          <p:cNvSpPr>
            <a:spLocks noChangeArrowheads="1"/>
          </p:cNvSpPr>
          <p:nvPr/>
        </p:nvSpPr>
        <p:spPr bwMode="auto">
          <a:xfrm>
            <a:off x="793980" y="5137419"/>
            <a:ext cx="7579930" cy="854841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800" b="1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 </a:t>
            </a:r>
            <a:r>
              <a:rPr lang="en-US" altLang="ko-KR" sz="2800" b="1" spc="-170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4) Lack of mutual communication effort </a:t>
            </a:r>
            <a:endParaRPr lang="ja-JP" altLang="en-US" sz="2800" spc="-170" dirty="0">
              <a:solidFill>
                <a:prstClr val="black"/>
              </a:solidFill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8525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858417" y="116632"/>
            <a:ext cx="7874271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10-2. Disturbing 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element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to the </a:t>
            </a:r>
          </a:p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True Love Leadership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528" y="1691567"/>
            <a:ext cx="8433620" cy="614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ja-JP" altLang="en-U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</a:t>
            </a:r>
            <a:r>
              <a:rPr lang="en-US" altLang="ja-JP" sz="2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disturbance leader must </a:t>
            </a:r>
            <a:r>
              <a:rPr lang="en-US" altLang="ja-JP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</a:t>
            </a:r>
            <a:endParaRPr lang="en-US" altLang="ja-JP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utoShape 27"/>
          <p:cNvSpPr>
            <a:spLocks noChangeArrowheads="1"/>
          </p:cNvSpPr>
          <p:nvPr/>
        </p:nvSpPr>
        <p:spPr bwMode="auto">
          <a:xfrm>
            <a:off x="840974" y="2492896"/>
            <a:ext cx="7344816" cy="1008112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400" b="1" dirty="0">
                <a:solidFill>
                  <a:srgbClr val="FFFFFF"/>
                </a:solidFill>
                <a:latin typeface="맑은 고딕"/>
                <a:ea typeface="맑은 고딕"/>
                <a:cs typeface="ＭＳ Ｐゴシック"/>
              </a:rPr>
              <a:t>  </a:t>
            </a:r>
            <a:r>
              <a:rPr lang="en-US" altLang="ko-KR" sz="2400" b="1" dirty="0">
                <a:solidFill>
                  <a:srgbClr val="FFFFFF"/>
                </a:solidFill>
                <a:latin typeface="맑은 고딕"/>
                <a:cs typeface="ＭＳ Ｐゴシック"/>
              </a:rPr>
              <a:t> </a:t>
            </a:r>
            <a:r>
              <a:rPr lang="en-US" altLang="ko-KR" sz="2400" b="1" spc="-150" dirty="0">
                <a:solidFill>
                  <a:srgbClr val="FFFFFF"/>
                </a:solidFill>
                <a:latin typeface="맑은 고딕"/>
                <a:cs typeface="ＭＳ Ｐゴシック"/>
              </a:rPr>
              <a:t>1) Being overly </a:t>
            </a:r>
            <a:r>
              <a:rPr lang="en-US" altLang="ko-KR" sz="2400" b="1" spc="-150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busyness</a:t>
            </a:r>
            <a:r>
              <a:rPr lang="en-US" altLang="ko-KR" sz="2400" b="1" spc="-150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 </a:t>
            </a:r>
            <a:r>
              <a:rPr lang="en-US" altLang="ko-KR" sz="2400" b="1" spc="-150" dirty="0">
                <a:solidFill>
                  <a:srgbClr val="FFFFFF"/>
                </a:solidFill>
                <a:latin typeface="맑은 고딕"/>
                <a:cs typeface="ＭＳ Ｐゴシック"/>
              </a:rPr>
              <a:t>and pressure by work</a:t>
            </a:r>
            <a:endParaRPr lang="ja-JP" altLang="en-US" sz="2400" spc="-150" dirty="0">
              <a:solidFill>
                <a:prstClr val="black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11" name="AutoShape 27"/>
          <p:cNvSpPr>
            <a:spLocks noChangeArrowheads="1"/>
          </p:cNvSpPr>
          <p:nvPr/>
        </p:nvSpPr>
        <p:spPr bwMode="auto">
          <a:xfrm>
            <a:off x="840974" y="3665353"/>
            <a:ext cx="7344816" cy="100811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400" b="1" dirty="0">
                <a:solidFill>
                  <a:srgbClr val="FFFFFF"/>
                </a:solidFill>
                <a:latin typeface="맑은 고딕"/>
                <a:ea typeface="맑은 고딕"/>
                <a:cs typeface="ＭＳ Ｐゴシック"/>
              </a:rPr>
              <a:t> </a:t>
            </a:r>
            <a:r>
              <a:rPr lang="en-US" altLang="ko-KR" sz="2400" b="1" dirty="0">
                <a:solidFill>
                  <a:srgbClr val="FFFFFF"/>
                </a:solidFill>
                <a:latin typeface="맑은 고딕"/>
                <a:cs typeface="ＭＳ Ｐゴシック"/>
              </a:rPr>
              <a:t> 2) Lack of </a:t>
            </a:r>
            <a:r>
              <a:rPr lang="en-US" altLang="ko-KR" sz="2400" b="1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honesty</a:t>
            </a:r>
            <a:r>
              <a:rPr lang="en-US" altLang="ko-KR" sz="2400" b="1" dirty="0">
                <a:solidFill>
                  <a:srgbClr val="FFFFFF"/>
                </a:solidFill>
                <a:latin typeface="맑은 고딕"/>
                <a:cs typeface="ＭＳ Ｐゴシック"/>
              </a:rPr>
              <a:t>, ethics and transparency</a:t>
            </a:r>
            <a:endParaRPr lang="ja-JP" altLang="en-US" sz="2400" dirty="0">
              <a:solidFill>
                <a:prstClr val="black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12" name="AutoShape 27"/>
          <p:cNvSpPr>
            <a:spLocks noChangeArrowheads="1"/>
          </p:cNvSpPr>
          <p:nvPr/>
        </p:nvSpPr>
        <p:spPr bwMode="auto">
          <a:xfrm>
            <a:off x="840974" y="4797152"/>
            <a:ext cx="7344816" cy="1008112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latinLnBrk="1"/>
            <a:r>
              <a:rPr lang="en-US" altLang="ko-KR" sz="2400" b="1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 </a:t>
            </a:r>
            <a:r>
              <a:rPr lang="en-US" altLang="ko-KR" sz="2400" b="1" spc="-150" dirty="0" smtClean="0">
                <a:solidFill>
                  <a:srgbClr val="FFFFFF"/>
                </a:solidFill>
                <a:latin typeface="맑은 고딕"/>
                <a:cs typeface="ＭＳ Ｐゴシック"/>
              </a:rPr>
              <a:t>3) Arrogance, self-righteousness &amp; sense </a:t>
            </a:r>
            <a:r>
              <a:rPr lang="en-US" altLang="ko-KR" sz="2400" b="1" spc="-150" dirty="0">
                <a:solidFill>
                  <a:srgbClr val="FFFFFF"/>
                </a:solidFill>
                <a:latin typeface="맑은 고딕"/>
                <a:cs typeface="ＭＳ Ｐゴシック"/>
              </a:rPr>
              <a:t>of inferiority</a:t>
            </a:r>
            <a:endParaRPr lang="ja-JP" altLang="en-US" sz="2400" spc="-150" dirty="0">
              <a:solidFill>
                <a:prstClr val="black"/>
              </a:solidFill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05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12428" y="535207"/>
            <a:ext cx="7874271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11-1.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07416" y="1341330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■</a:t>
            </a:r>
            <a:r>
              <a:rPr lang="en-US" altLang="ja-JP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 must exercise the True Love Leadership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Primarily  : Pastors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Secondarily  : All members including `Blessed Central Families`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Home Church and New Tribal Messiah</a:t>
            </a:r>
            <a:endParaRPr lang="en-US" altLang="ja-JP" sz="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ja-JP" altLang="en-US" sz="2400" b="1" spc="-15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400" b="1" spc="-15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spc="-15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Driving Force of Japan for accomplishment of Vision 2020</a:t>
            </a:r>
            <a:endParaRPr lang="en-US" altLang="ja-JP" sz="24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1107107" y="3861048"/>
            <a:ext cx="6850284" cy="92074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000"/>
              </a:lnSpc>
            </a:pPr>
            <a:endParaRPr lang="en-US" altLang="ko-KR" sz="2400" b="1" spc="-1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27"/>
          <p:cNvSpPr>
            <a:spLocks noChangeArrowheads="1"/>
          </p:cNvSpPr>
          <p:nvPr/>
        </p:nvSpPr>
        <p:spPr bwMode="auto">
          <a:xfrm>
            <a:off x="916484" y="5212579"/>
            <a:ext cx="7370215" cy="1384773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algn="ctr" latinLnBrk="1"/>
            <a:r>
              <a:rPr lang="en-US" altLang="ko-KR" sz="2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Happy </a:t>
            </a:r>
            <a:r>
              <a:rPr lang="en-US" altLang="ko-KR" sz="2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family, healthy church and </a:t>
            </a:r>
            <a:endParaRPr lang="en-US" altLang="ko-KR" sz="2600" b="1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latinLnBrk="1"/>
            <a:r>
              <a:rPr lang="en-US" altLang="ko-KR" sz="2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Unification </a:t>
            </a:r>
            <a:r>
              <a:rPr lang="en-US" altLang="ko-KR" sz="2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movement that can </a:t>
            </a:r>
            <a:endParaRPr lang="en-US" altLang="ko-KR" sz="2600" b="1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latinLnBrk="1"/>
            <a:r>
              <a:rPr lang="en-US" altLang="ko-KR" sz="2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 </a:t>
            </a:r>
            <a:r>
              <a:rPr lang="en-US" altLang="ko-KR" sz="2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ko-KR" sz="2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nation </a:t>
            </a:r>
            <a:r>
              <a:rPr lang="en-US" altLang="ko-KR" sz="2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world</a:t>
            </a:r>
          </a:p>
        </p:txBody>
      </p:sp>
      <p:sp>
        <p:nvSpPr>
          <p:cNvPr id="15" name="下矢印 14"/>
          <p:cNvSpPr/>
          <p:nvPr/>
        </p:nvSpPr>
        <p:spPr>
          <a:xfrm>
            <a:off x="3290668" y="4887704"/>
            <a:ext cx="2520280" cy="220216"/>
          </a:xfrm>
          <a:prstGeom prst="downArrow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04515" y="3925391"/>
            <a:ext cx="6654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13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Mutual </a:t>
            </a:r>
            <a:r>
              <a:rPr lang="en-US" altLang="ko-KR" sz="2400" b="1" spc="-1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 </a:t>
            </a:r>
            <a:r>
              <a:rPr lang="en-US" altLang="ko-KR" sz="2400" b="1" spc="-13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support between </a:t>
            </a:r>
            <a:r>
              <a:rPr lang="en-US" altLang="ko-KR" sz="2400" b="1" spc="-1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pastors </a:t>
            </a:r>
            <a:r>
              <a:rPr lang="en-US" altLang="ko-KR" sz="2400" b="1" spc="-13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membership </a:t>
            </a:r>
            <a:r>
              <a:rPr lang="en-US" altLang="ko-KR" sz="2400" b="1" spc="-1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centered on True Love </a:t>
            </a:r>
            <a:r>
              <a:rPr lang="en-US" altLang="ko-KR" sz="2400" b="1" spc="-13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  <a:endParaRPr lang="en-US" altLang="ko-KR" sz="2400" b="1" spc="-1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63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635688" y="564236"/>
            <a:ext cx="7874271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11-2. </a:t>
            </a:r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  </a:t>
            </a:r>
            <a:endParaRPr lang="ja-JP" alt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07416" y="1341330"/>
            <a:ext cx="8757072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■</a:t>
            </a:r>
            <a:r>
              <a:rPr lang="en-US" altLang="ja-JP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One must face the change - that starts with `I`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We </a:t>
            </a: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transform ourselves to realize the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heavenly </a:t>
            </a:r>
          </a:p>
          <a:p>
            <a:pPr>
              <a:lnSpc>
                <a:spcPct val="150000"/>
              </a:lnSpc>
            </a:pP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providence  and the happiness of humanity</a:t>
            </a:r>
          </a:p>
          <a:p>
            <a:pPr>
              <a:lnSpc>
                <a:spcPct val="150000"/>
              </a:lnSpc>
            </a:pP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 can we see from these changes?</a:t>
            </a:r>
          </a:p>
          <a:p>
            <a:pPr>
              <a:lnSpc>
                <a:spcPct val="150000"/>
              </a:lnSpc>
            </a:pPr>
            <a:r>
              <a:rPr lang="en-US" altLang="ja-JP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ja-JP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Motivation for You and I to make changes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■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purpose and where is the direction of this    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transformation of leadership of Unification Family heading to ?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27"/>
          <p:cNvSpPr>
            <a:spLocks noChangeArrowheads="1"/>
          </p:cNvSpPr>
          <p:nvPr/>
        </p:nvSpPr>
        <p:spPr bwMode="auto">
          <a:xfrm>
            <a:off x="777066" y="5013176"/>
            <a:ext cx="7704856" cy="1440753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5715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/>
          <a:lstStyle/>
          <a:p>
            <a:pPr algn="ctr" latinLnBrk="1"/>
            <a:r>
              <a:rPr lang="en-US" altLang="ja-JP" sz="26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True Love Leader like God the creator,</a:t>
            </a:r>
          </a:p>
          <a:p>
            <a:pPr algn="ctr" latinLnBrk="1"/>
            <a:r>
              <a:rPr lang="en-US" altLang="ja-JP" sz="26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 that can </a:t>
            </a:r>
            <a:r>
              <a:rPr lang="en-US" altLang="ja-JP" sz="2600" b="1" i="1" dirty="0" smtClean="0">
                <a:solidFill>
                  <a:srgbClr val="FFFFFF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proceed with </a:t>
            </a:r>
            <a:r>
              <a:rPr lang="en-US" altLang="ja-JP" sz="26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absolute faith of </a:t>
            </a:r>
          </a:p>
          <a:p>
            <a:pPr algn="ctr" latinLnBrk="1"/>
            <a:r>
              <a:rPr lang="en-US" altLang="ja-JP" sz="2600" b="1" i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heaven and trust from Cain &amp; Abel</a:t>
            </a:r>
            <a:endParaRPr lang="ja-JP" altLang="en-US" sz="2600" b="1" i="1" spc="-150" dirty="0">
              <a:solidFill>
                <a:srgbClr val="FFFFFF"/>
              </a:solidFill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5" y="5661248"/>
            <a:ext cx="8332123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5" y="5220816"/>
            <a:ext cx="8332121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5" y="4780384"/>
            <a:ext cx="8332123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6" y="4339952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6" y="3899520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7" y="3452657"/>
            <a:ext cx="8332120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8" y="3012225"/>
            <a:ext cx="8332120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6" y="2571793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5" y="2131361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8" y="1690929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8" y="1250497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14" y="810065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7" y="5949280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7" y="369633"/>
            <a:ext cx="8332122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タイトル 1"/>
          <p:cNvSpPr>
            <a:spLocks noGrp="1"/>
          </p:cNvSpPr>
          <p:nvPr>
            <p:ph type="ctrTitle"/>
          </p:nvPr>
        </p:nvSpPr>
        <p:spPr>
          <a:xfrm>
            <a:off x="208540" y="2924944"/>
            <a:ext cx="8640960" cy="772623"/>
          </a:xfrm>
        </p:spPr>
        <p:txBody>
          <a:bodyPr>
            <a:noAutofit/>
          </a:bodyPr>
          <a:lstStyle/>
          <a:p>
            <a:r>
              <a:rPr lang="en-US" altLang="ja-JP" sz="5400" b="1" dirty="0" smtClean="0">
                <a:effectLst/>
                <a:latin typeface="Comic Sans MS" panose="030F0702030302020204" pitchFamily="66" charset="0"/>
                <a:ea typeface="ＭＳ Ｐゴシック"/>
              </a:rPr>
              <a:t>Thank you very much!</a:t>
            </a:r>
            <a:endParaRPr lang="ja-JP" altLang="en-US" sz="5400" b="1" dirty="0">
              <a:effectLst/>
              <a:latin typeface="Comic Sans MS" panose="030F0702030302020204" pitchFamily="66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2309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直線コネクタ 50"/>
          <p:cNvCxnSpPr/>
          <p:nvPr/>
        </p:nvCxnSpPr>
        <p:spPr>
          <a:xfrm>
            <a:off x="887789" y="1282831"/>
            <a:ext cx="5988467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タイトル 1"/>
          <p:cNvSpPr>
            <a:spLocks noGrp="1"/>
          </p:cNvSpPr>
          <p:nvPr>
            <p:ph type="ctrTitle"/>
          </p:nvPr>
        </p:nvSpPr>
        <p:spPr>
          <a:xfrm>
            <a:off x="539553" y="476672"/>
            <a:ext cx="7990878" cy="605532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2-1.   Definition of Leadership </a:t>
            </a:r>
            <a:endParaRPr lang="ja-JP" altLang="en-US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58860" y="1268760"/>
            <a:ext cx="831641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 Misunderstandings and delusions of leadership </a:t>
            </a:r>
          </a:p>
          <a:p>
            <a:pPr>
              <a:lnSpc>
                <a:spcPct val="20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■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is not about a given Position or Power </a:t>
            </a:r>
          </a:p>
          <a:p>
            <a:pPr>
              <a:lnSpc>
                <a:spcPct val="20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■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is not about Ability in a certain area of expertise </a:t>
            </a:r>
          </a:p>
          <a:p>
            <a:pPr>
              <a:lnSpc>
                <a:spcPct val="20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■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Self-glorifying Hero is not the true Leader</a:t>
            </a:r>
          </a:p>
          <a:p>
            <a:pPr>
              <a:lnSpc>
                <a:spcPct val="200000"/>
              </a:lnSpc>
            </a:pPr>
            <a:r>
              <a:rPr lang="ja-JP" altLang="en-US" sz="2600" b="1" spc="-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altLang="ja-JP" sz="2600" b="1" spc="-150" dirty="0">
                <a:latin typeface="Arial" panose="020B0604020202020204" pitchFamily="34" charset="0"/>
                <a:cs typeface="Arial" panose="020B0604020202020204" pitchFamily="34" charset="0"/>
              </a:rPr>
              <a:t> Leadership is not </a:t>
            </a:r>
            <a:r>
              <a:rPr lang="en-US" altLang="ja-JP" sz="26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ja-JP" sz="2600" b="1" spc="-150" dirty="0">
                <a:latin typeface="Arial" panose="020B0604020202020204" pitchFamily="34" charset="0"/>
                <a:cs typeface="Arial" panose="020B0604020202020204" pitchFamily="34" charset="0"/>
              </a:rPr>
              <a:t>`Job` </a:t>
            </a:r>
            <a:r>
              <a:rPr lang="en-US" altLang="ja-JP" sz="26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but  rather  </a:t>
            </a:r>
            <a:r>
              <a:rPr lang="en-US" altLang="ja-JP" sz="2600" b="1" spc="-150" dirty="0">
                <a:latin typeface="Arial" panose="020B0604020202020204" pitchFamily="34" charset="0"/>
                <a:cs typeface="Arial" panose="020B0604020202020204" pitchFamily="34" charset="0"/>
              </a:rPr>
              <a:t>a `Responsibility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`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■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Choen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Guk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Era, blessed central families must break out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of the Cain and Abel relation of the indemnity period in order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to become direct lineal children of God</a:t>
            </a:r>
          </a:p>
        </p:txBody>
      </p:sp>
    </p:spTree>
    <p:extLst>
      <p:ext uri="{BB962C8B-B14F-4D97-AF65-F5344CB8AC3E}">
        <p14:creationId xmlns:p14="http://schemas.microsoft.com/office/powerpoint/2010/main" val="17103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5844451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539553" y="504478"/>
            <a:ext cx="7958958" cy="60553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2-2.   Definition of Leadership </a:t>
            </a:r>
            <a:endParaRPr lang="ja-JP" altLang="en-US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9078" y="1427516"/>
            <a:ext cx="856895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altLang="ja-JP" sz="2600" b="1" dirty="0">
                <a:latin typeface="Arial" panose="020B0604020202020204" pitchFamily="34" charset="0"/>
                <a:cs typeface="Arial" panose="020B0604020202020204" pitchFamily="34" charset="0"/>
              </a:rPr>
              <a:t> What is the Servant Leadership?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ja-JP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Motivated by the parental heart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for the sake of others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ja-JP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that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presents 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clear  Vision  and 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that can meet both the desire of Heavenly Providence 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	and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Earthly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desire(membership and world) and  be able to 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lead with 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combined Vision.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ja-JP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that helps to grow and develop his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fellow  members</a:t>
            </a: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	by 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nurturing and educating them to become the best they can be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ja-JP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based on team work(Creating Environment) </a:t>
            </a:r>
            <a:r>
              <a:rPr lang="ja-JP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model based on faith and moral code 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96549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961396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323528" y="547342"/>
            <a:ext cx="8424935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3-1.   Leadership in 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Cheon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Guk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Era</a:t>
            </a:r>
            <a:endParaRPr lang="ja-JP" altLang="en-US" sz="3200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63364" y="1505224"/>
            <a:ext cx="831641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ja-JP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■</a:t>
            </a:r>
            <a:r>
              <a: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Etymology of the word `Leadership` (to lead)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It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comes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from words `go`, `travel` and `guide`	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Leader must clearly understand the direction and how to 	guide the group to the destination.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 </a:t>
            </a:r>
            <a:r>
              <a:rPr lang="en-US" altLang="ja-JP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model based on faith and moral code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971600" y="1652247"/>
            <a:ext cx="7093609" cy="18722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000"/>
              </a:lnSpc>
            </a:pPr>
            <a:r>
              <a:rPr lang="en-US" altLang="ja-JP" sz="2800" b="1" i="1" dirty="0">
                <a:effectLst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`It is an action based on True Love to lead and empower the people to be the owners  of the  commonly desired vision`</a:t>
            </a:r>
            <a:endParaRPr lang="ja-JP" altLang="en-US" sz="2800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75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直線コネクタ 30"/>
          <p:cNvCxnSpPr/>
          <p:nvPr/>
        </p:nvCxnSpPr>
        <p:spPr>
          <a:xfrm>
            <a:off x="887789" y="1282831"/>
            <a:ext cx="6132483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タイトル 1"/>
          <p:cNvSpPr>
            <a:spLocks noGrp="1"/>
          </p:cNvSpPr>
          <p:nvPr>
            <p:ph type="ctrTitle"/>
          </p:nvPr>
        </p:nvSpPr>
        <p:spPr>
          <a:xfrm>
            <a:off x="458860" y="188640"/>
            <a:ext cx="8289604" cy="782669"/>
          </a:xfrm>
        </p:spPr>
        <p:txBody>
          <a:bodyPr>
            <a:noAutofit/>
          </a:bodyPr>
          <a:lstStyle/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4-1.   What are leadership responsibilities </a:t>
            </a:r>
            <a:b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	in the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Cheon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Guk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Era</a:t>
            </a:r>
            <a:endParaRPr lang="ja-JP" altLang="en-US" sz="3200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8860" y="1377746"/>
            <a:ext cx="843362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200" b="1" spc="-1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en-US" altLang="ja-JP" sz="2400" b="1" spc="-140" dirty="0">
                <a:solidFill>
                  <a:srgbClr val="FF0000"/>
                </a:solidFill>
                <a:latin typeface="Arial"/>
                <a:cs typeface="Arial"/>
              </a:rPr>
              <a:t>Foundation</a:t>
            </a:r>
            <a:r>
              <a:rPr lang="en-US" altLang="ja-JP" sz="2400" b="1" spc="-1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Based on Divine Principle, `Four </a:t>
            </a:r>
            <a:r>
              <a:rPr lang="en-US" altLang="ja-JP" sz="2400" b="1" spc="-14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Position     </a:t>
            </a:r>
          </a:p>
          <a:p>
            <a:pPr>
              <a:lnSpc>
                <a:spcPct val="150000"/>
              </a:lnSpc>
            </a:pPr>
            <a:r>
              <a:rPr lang="en-US" altLang="ja-JP" sz="2400" b="1" spc="-1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spc="-14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ja-JP" sz="2400" b="1" spc="-14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  <a:r>
              <a:rPr lang="en-US" altLang="ja-JP" sz="2400" b="1" spc="-1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 </a:t>
            </a:r>
            <a:r>
              <a:rPr lang="en-US" altLang="ja-JP" sz="2400" b="1" spc="-14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spc="-14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spc="-14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400" b="1" spc="-1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4PF) and `Origin-Division-Union(ODU) Action`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ja-JP" sz="2000" b="1" i="1" spc="-15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</a:t>
            </a:r>
            <a:r>
              <a:rPr lang="en-US" altLang="ja-JP" sz="2000" b="1" i="1" spc="-1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 principle of the creation and development of the cosmos </a:t>
            </a:r>
            <a:r>
              <a:rPr lang="en-US" altLang="ja-JP" sz="2000" b="1" i="1" spc="-15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US" altLang="ja-JP" sz="2000" b="1" i="1" spc="-1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hidden in </a:t>
            </a:r>
            <a:r>
              <a:rPr lang="en-US" altLang="ja-JP" sz="2000" b="1" i="1" spc="-15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the </a:t>
            </a:r>
            <a:r>
              <a:rPr lang="en-US" altLang="ja-JP" sz="2000" b="1" i="1" spc="-1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`Spatial` Give and Receive action between the Subject and Object centered on God </a:t>
            </a:r>
            <a:r>
              <a:rPr lang="en-US" altLang="ja-JP" sz="2000" b="1" i="1" spc="-15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altLang="ja-JP" sz="2000" b="1" i="1" spc="-15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4PF), and the `Temporal` action of ODU. 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①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Leadership that realizes  the dream and vision (Alignment)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 must uphold the same dream and vision that God and True  Parents have by uniting vertically with Principle and Truth.  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endParaRPr lang="en-US" altLang="ja-JP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Reliability and authority of the leader </a:t>
            </a:r>
            <a:r>
              <a:rPr lang="ja-JP" alt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from God and True Parents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 common vision between the leaders and members</a:t>
            </a:r>
          </a:p>
          <a:p>
            <a:pPr>
              <a:lnSpc>
                <a:spcPct val="150000"/>
              </a:lnSpc>
            </a:pP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90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直線コネクタ 30"/>
          <p:cNvCxnSpPr/>
          <p:nvPr/>
        </p:nvCxnSpPr>
        <p:spPr>
          <a:xfrm>
            <a:off x="887789" y="1282831"/>
            <a:ext cx="6132483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タイトル 1"/>
          <p:cNvSpPr>
            <a:spLocks noGrp="1"/>
          </p:cNvSpPr>
          <p:nvPr>
            <p:ph type="ctrTitle"/>
          </p:nvPr>
        </p:nvSpPr>
        <p:spPr>
          <a:xfrm>
            <a:off x="439275" y="188640"/>
            <a:ext cx="8289603" cy="782669"/>
          </a:xfrm>
        </p:spPr>
        <p:txBody>
          <a:bodyPr>
            <a:noAutofit/>
          </a:bodyPr>
          <a:lstStyle/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4-2.   What are leadership responsibilities </a:t>
            </a:r>
            <a:b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	in the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Cheon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Guk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Era</a:t>
            </a:r>
            <a:endParaRPr lang="ja-JP" altLang="en-US" sz="3200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8860" y="1377746"/>
            <a:ext cx="843362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② </a:t>
            </a:r>
            <a:r>
              <a:rPr lang="en-US" altLang="ja-JP" sz="2400" b="1" spc="-150" dirty="0">
                <a:latin typeface="Arial" panose="020B0604020202020204" pitchFamily="34" charset="0"/>
                <a:cs typeface="Arial" panose="020B0604020202020204" pitchFamily="34" charset="0"/>
              </a:rPr>
              <a:t>Leadership that can distribute roles and responsibilities.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Responsibility, mission, role and rule making in order to realize the true value of the vision.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suitable structure and organization for successful execution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 must emphasize each role and responsibilities to the  members in order to  realize the vision.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③</a:t>
            </a:r>
            <a:r>
              <a:rPr lang="ja-JP" altLang="en-US" sz="20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Leadership to build team work (through give and receive action)</a:t>
            </a:r>
            <a:endParaRPr lang="en-US" altLang="ja-JP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vertical growth (of heart and faith) by constant reciprocal relationship with the origin(God and True Parents)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horizontal growth (of character, profession and leadership) by relating to leaders, family and the world</a:t>
            </a:r>
          </a:p>
        </p:txBody>
      </p:sp>
    </p:spTree>
    <p:extLst>
      <p:ext uri="{BB962C8B-B14F-4D97-AF65-F5344CB8AC3E}">
        <p14:creationId xmlns:p14="http://schemas.microsoft.com/office/powerpoint/2010/main" val="293648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>
            <a:spLocks noGrp="1"/>
          </p:cNvSpPr>
          <p:nvPr>
            <p:ph type="ctrTitle"/>
          </p:nvPr>
        </p:nvSpPr>
        <p:spPr>
          <a:xfrm>
            <a:off x="458860" y="188640"/>
            <a:ext cx="8433620" cy="782669"/>
          </a:xfrm>
        </p:spPr>
        <p:txBody>
          <a:bodyPr>
            <a:noAutofit/>
          </a:bodyPr>
          <a:lstStyle/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4-3.   What are leadership responsibilities </a:t>
            </a:r>
            <a:b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	in the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Cheon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ja-JP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Guk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Era</a:t>
            </a:r>
            <a:endParaRPr lang="ja-JP" altLang="en-US" sz="3200" b="1" i="1" dirty="0">
              <a:effectLst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8860" y="1534713"/>
            <a:ext cx="84336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④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Leadership through self-examination and evaluation </a:t>
            </a:r>
          </a:p>
          <a:p>
            <a:pPr>
              <a:lnSpc>
                <a:spcPct val="150000"/>
              </a:lnSpc>
            </a:pPr>
            <a:endParaRPr lang="en-US" altLang="ja-JP" sz="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Result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give and receive action centered on </a:t>
            </a:r>
            <a:r>
              <a:rPr lang="en-US" altLang="ja-JP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Shimjung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</a:t>
            </a:r>
            <a:r>
              <a:rPr lang="en-US" altLang="ja-JP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Embodiment`</a:t>
            </a: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Result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give and receive action centered on Purpose :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</a:t>
            </a:r>
            <a:r>
              <a:rPr lang="en-US" altLang="ja-JP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Entity` </a:t>
            </a:r>
            <a:endParaRPr lang="en-US" altLang="ja-JP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Leaders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examine and evaluate both the </a:t>
            </a:r>
            <a:r>
              <a:rPr lang="en-US" altLang="ja-JP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embodiment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ja-JP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Shimjeong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the </a:t>
            </a:r>
            <a:r>
              <a:rPr lang="en-US" altLang="ja-JP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entity 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(result) by his/her leadership ability</a:t>
            </a:r>
          </a:p>
          <a:p>
            <a:pPr algn="ctr">
              <a:lnSpc>
                <a:spcPct val="150000"/>
              </a:lnSpc>
            </a:pPr>
            <a:endParaRPr lang="en-US" altLang="ja-JP" sz="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ja-JP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This is the key to successful development and growth                </a:t>
            </a:r>
          </a:p>
          <a:p>
            <a:pPr algn="ctr">
              <a:lnSpc>
                <a:spcPct val="150000"/>
              </a:lnSpc>
            </a:pPr>
            <a:r>
              <a:rPr lang="en-US" altLang="ja-JP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of both individual purpose and whole purpose </a:t>
            </a:r>
          </a:p>
        </p:txBody>
      </p:sp>
    </p:spTree>
    <p:extLst>
      <p:ext uri="{BB962C8B-B14F-4D97-AF65-F5344CB8AC3E}">
        <p14:creationId xmlns:p14="http://schemas.microsoft.com/office/powerpoint/2010/main" val="58275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887789" y="1282831"/>
            <a:ext cx="6276499" cy="0"/>
          </a:xfrm>
          <a:prstGeom prst="line">
            <a:avLst/>
          </a:prstGeom>
          <a:ln w="152400">
            <a:solidFill>
              <a:srgbClr val="E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1"/>
          <p:cNvSpPr txBox="1">
            <a:spLocks/>
          </p:cNvSpPr>
          <p:nvPr/>
        </p:nvSpPr>
        <p:spPr>
          <a:xfrm>
            <a:off x="445213" y="547342"/>
            <a:ext cx="8303252" cy="6055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5-1. The Essence of Decision Making </a:t>
            </a:r>
            <a:endParaRPr lang="ja-JP" altLang="en-US" sz="3200" b="1" i="1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619672" y="3186374"/>
            <a:ext cx="6609499" cy="98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000"/>
              </a:lnSpc>
              <a:spcBef>
                <a:spcPts val="0"/>
              </a:spcBef>
            </a:pPr>
            <a:endParaRPr lang="en-US" altLang="ja-JP" sz="2000" b="1" spc="-130" dirty="0" smtClean="0">
              <a:solidFill>
                <a:srgbClr val="EEECE1">
                  <a:lumMod val="10000"/>
                </a:srgbClr>
              </a:solidFill>
              <a:latin typeface="Dotum" panose="020B0600000101010101" pitchFamily="34" charset="-127"/>
              <a:ea typeface="Dotum" panose="020B0600000101010101" pitchFamily="34" charset="-127"/>
              <a:cs typeface="Arial Unicode M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5212" y="1504784"/>
            <a:ext cx="84336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① </a:t>
            </a:r>
            <a:r>
              <a:rPr lang="en-US" altLang="ja-JP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Keys to wise and righteous decision to making 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ja-JP" sz="2400" b="1" spc="-150" dirty="0">
                <a:latin typeface="Arial" panose="020B0604020202020204" pitchFamily="34" charset="0"/>
                <a:cs typeface="Arial" panose="020B0604020202020204" pitchFamily="34" charset="0"/>
              </a:rPr>
              <a:t>1) Good faith, character, nature and courage is necessary</a:t>
            </a: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Faithful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spiritual, ethical conviction is </a:t>
            </a:r>
            <a:r>
              <a:rPr lang="en-US" altLang="ja-JP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Principle mindset, providential understanding, </a:t>
            </a: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         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faithfulness and ministerial ability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) Clear and standardized procedure in order to deal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with regular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real live challenges</a:t>
            </a:r>
            <a:endParaRPr lang="en-US" altLang="ja-JP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- Decision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of leaders will be  tested when he/she encounters</a:t>
            </a:r>
          </a:p>
          <a:p>
            <a:pPr>
              <a:lnSpc>
                <a:spcPct val="150000"/>
              </a:lnSpc>
            </a:pP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ja-JP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danger </a:t>
            </a:r>
            <a:r>
              <a:rPr lang="en-US" altLang="ja-JP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problems. </a:t>
            </a:r>
          </a:p>
        </p:txBody>
      </p:sp>
    </p:spTree>
    <p:extLst>
      <p:ext uri="{BB962C8B-B14F-4D97-AF65-F5344CB8AC3E}">
        <p14:creationId xmlns:p14="http://schemas.microsoft.com/office/powerpoint/2010/main" val="319220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rant proposal">
  <a:themeElements>
    <a:clrScheme name="FRProposa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FR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FRProposa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Proposa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Proposa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Proposa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Proposa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Proposa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Proposa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Proposa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Proposa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Proposa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Proposa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Proposa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1315</Words>
  <Application>Microsoft Office PowerPoint</Application>
  <PresentationFormat>画面に合わせる (4:3)</PresentationFormat>
  <Paragraphs>283</Paragraphs>
  <Slides>25</Slides>
  <Notes>25</Notes>
  <HiddenSlides>0</HiddenSlides>
  <MMClips>0</MMClips>
  <ScaleCrop>false</ScaleCrop>
  <HeadingPairs>
    <vt:vector size="4" baseType="variant">
      <vt:variant>
        <vt:lpstr>テーマ</vt:lpstr>
      </vt:variant>
      <vt:variant>
        <vt:i4>3</vt:i4>
      </vt:variant>
      <vt:variant>
        <vt:lpstr>スライド タイトル</vt:lpstr>
      </vt:variant>
      <vt:variant>
        <vt:i4>25</vt:i4>
      </vt:variant>
    </vt:vector>
  </HeadingPairs>
  <TitlesOfParts>
    <vt:vector size="28" baseType="lpstr">
      <vt:lpstr>デザインの設定</vt:lpstr>
      <vt:lpstr>Office ​​テーマ</vt:lpstr>
      <vt:lpstr>Grant proposal</vt:lpstr>
      <vt:lpstr>In search of `True Leadership` in the Cheon Il Guk Era</vt:lpstr>
      <vt:lpstr>1.  Introduction</vt:lpstr>
      <vt:lpstr>2-1.   Definition of Leadership </vt:lpstr>
      <vt:lpstr>PowerPoint プレゼンテーション</vt:lpstr>
      <vt:lpstr>PowerPoint プレゼンテーション</vt:lpstr>
      <vt:lpstr>4-1.   What are leadership responsibilities    in the Cheon Il Guk Era</vt:lpstr>
      <vt:lpstr>4-2.   What are leadership responsibilities    in the Cheon Il Guk Era</vt:lpstr>
      <vt:lpstr>4-3.   What are leadership responsibilities    in the Cheon Il Guk Era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Thank you very much!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閔雄基</dc:creator>
  <cp:lastModifiedBy>閔雄基</cp:lastModifiedBy>
  <cp:revision>129</cp:revision>
  <dcterms:created xsi:type="dcterms:W3CDTF">2014-02-11T12:07:53Z</dcterms:created>
  <dcterms:modified xsi:type="dcterms:W3CDTF">2014-02-23T01:51:44Z</dcterms:modified>
</cp:coreProperties>
</file>