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5" r:id="rId6"/>
    <p:sldId id="267" r:id="rId7"/>
    <p:sldId id="268" r:id="rId8"/>
    <p:sldId id="270" r:id="rId9"/>
    <p:sldId id="281" r:id="rId10"/>
    <p:sldId id="276" r:id="rId11"/>
    <p:sldId id="277" r:id="rId12"/>
    <p:sldId id="282" r:id="rId13"/>
    <p:sldId id="278" r:id="rId14"/>
    <p:sldId id="272" r:id="rId15"/>
    <p:sldId id="275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5588" y="1548598"/>
            <a:ext cx="8915399" cy="3668196"/>
          </a:xfrm>
        </p:spPr>
        <p:txBody>
          <a:bodyPr/>
          <a:lstStyle/>
          <a:p>
            <a:r>
              <a:rPr lang="en-US" b="1" u="sng" dirty="0" smtClean="0"/>
              <a:t>MISSION </a:t>
            </a:r>
            <a:r>
              <a:rPr lang="en-US" b="1" u="sng" dirty="0" smtClean="0"/>
              <a:t>PIONEERING</a:t>
            </a:r>
            <a:endParaRPr lang="en-US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22" y="1548598"/>
            <a:ext cx="3379117" cy="2534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07" y="173269"/>
            <a:ext cx="4773769" cy="3580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9" y="1249251"/>
            <a:ext cx="3778247" cy="283368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958107" y="4989350"/>
            <a:ext cx="5304484" cy="937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i="1" dirty="0" smtClean="0"/>
              <a:t>Breakout Session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9768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195" y="469564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Umberto </a:t>
            </a:r>
            <a:r>
              <a:rPr lang="en-US" sz="4000" u="sng" dirty="0" err="1" smtClean="0"/>
              <a:t>Angelucci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000" i="1" dirty="0" smtClean="0"/>
              <a:t>Panelist #4 – Missionary to </a:t>
            </a:r>
            <a:r>
              <a:rPr lang="en-US" sz="3000" i="1" dirty="0" smtClean="0"/>
              <a:t>Afghanistan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1" y="1866364"/>
            <a:ext cx="6478138" cy="3777622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Lessons Learned from 21 Years of Pioneer Mission</a:t>
            </a:r>
          </a:p>
          <a:p>
            <a:r>
              <a:rPr lang="en-US" sz="3200" dirty="0"/>
              <a:t>You are not separate from the local people: Love Islam, Love the Prophet. </a:t>
            </a:r>
          </a:p>
          <a:p>
            <a:r>
              <a:rPr lang="en-US" sz="3200" dirty="0" smtClean="0"/>
              <a:t>Our </a:t>
            </a:r>
            <a:r>
              <a:rPr lang="en-US" sz="3200" dirty="0" smtClean="0"/>
              <a:t>Mission</a:t>
            </a:r>
            <a:r>
              <a:rPr lang="en-US" sz="3200" dirty="0"/>
              <a:t>: </a:t>
            </a:r>
            <a:r>
              <a:rPr lang="en-US" sz="3200" dirty="0" smtClean="0"/>
              <a:t>Inspire </a:t>
            </a:r>
            <a:r>
              <a:rPr lang="en-US" sz="3200" dirty="0"/>
              <a:t>the </a:t>
            </a:r>
            <a:r>
              <a:rPr lang="en-US" sz="3200" dirty="0" smtClean="0"/>
              <a:t>3.5mil of Muslim </a:t>
            </a:r>
            <a:r>
              <a:rPr lang="en-US" sz="3200" dirty="0"/>
              <a:t>world to understand and accept TPs</a:t>
            </a:r>
          </a:p>
          <a:p>
            <a:pPr marL="0" indent="0">
              <a:buNone/>
            </a:pPr>
            <a:endParaRPr lang="en-US" sz="3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6" t="24255" r="13811" b="7488"/>
          <a:stretch/>
        </p:blipFill>
        <p:spPr>
          <a:xfrm rot="5400000">
            <a:off x="1268240" y="2300319"/>
            <a:ext cx="3822125" cy="295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94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11232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Lessons Learned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It’s a family </a:t>
            </a:r>
            <a:r>
              <a:rPr lang="en-US" sz="3000" dirty="0" smtClean="0"/>
              <a:t>mission to represent God &amp; TPs</a:t>
            </a:r>
            <a:endParaRPr lang="en-US" sz="3000" dirty="0"/>
          </a:p>
          <a:p>
            <a:r>
              <a:rPr lang="en-US" sz="3000" dirty="0" smtClean="0"/>
              <a:t>Mission not </a:t>
            </a:r>
            <a:r>
              <a:rPr lang="en-US" sz="3000" dirty="0"/>
              <a:t>limited to your nation- </a:t>
            </a:r>
            <a:r>
              <a:rPr lang="en-US" sz="3000" dirty="0" smtClean="0"/>
              <a:t>ultimately to reach </a:t>
            </a:r>
            <a:r>
              <a:rPr lang="en-US" sz="3000" dirty="0"/>
              <a:t>the whole world</a:t>
            </a:r>
          </a:p>
          <a:p>
            <a:r>
              <a:rPr lang="en-US" sz="3000" dirty="0" smtClean="0"/>
              <a:t>Invest in people one-by-one</a:t>
            </a: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3727468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5393" y="1049628"/>
            <a:ext cx="6473780" cy="4855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5" y="1237981"/>
            <a:ext cx="5971504" cy="447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585474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Rev. Hwang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000" i="1" dirty="0" smtClean="0"/>
              <a:t>International HQ – Vice President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1" y="1954510"/>
            <a:ext cx="6829831" cy="37776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Leaders must have </a:t>
            </a:r>
            <a:r>
              <a:rPr lang="en-US" sz="2800" dirty="0" err="1" smtClean="0"/>
              <a:t>heartistic</a:t>
            </a:r>
            <a:r>
              <a:rPr lang="en-US" sz="2800" dirty="0" smtClean="0"/>
              <a:t> relationships </a:t>
            </a:r>
            <a:r>
              <a:rPr lang="en-US" sz="2800" dirty="0" smtClean="0">
                <a:sym typeface="Wingdings" panose="05000000000000000000" pitchFamily="2" charset="2"/>
              </a:rPr>
              <a:t> create the environment for CIG</a:t>
            </a:r>
            <a:endParaRPr lang="en-US" sz="2800" dirty="0" smtClean="0"/>
          </a:p>
          <a:p>
            <a:r>
              <a:rPr lang="en-US" sz="2800" dirty="0" smtClean="0"/>
              <a:t>International HQ wants to hear from you – all communication should be </a:t>
            </a:r>
            <a:r>
              <a:rPr lang="en-US" sz="2800" dirty="0" err="1" smtClean="0"/>
              <a:t>heartistic</a:t>
            </a:r>
            <a:r>
              <a:rPr lang="en-US" sz="2800" dirty="0" smtClean="0"/>
              <a:t>. </a:t>
            </a:r>
          </a:p>
          <a:p>
            <a:r>
              <a:rPr lang="en-US" sz="2800" dirty="0" smtClean="0"/>
              <a:t>All people and UC members deserve love and respect.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15438" r="37106" b="22492"/>
          <a:stretch/>
        </p:blipFill>
        <p:spPr>
          <a:xfrm rot="5400000">
            <a:off x="1232891" y="2162628"/>
            <a:ext cx="3625921" cy="33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49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11232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How can I-HQ Support YOU?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5499" y="1785870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b="1" u="sng" dirty="0" smtClean="0"/>
              <a:t>Top 3 Most Requested:</a:t>
            </a:r>
          </a:p>
          <a:p>
            <a:r>
              <a:rPr lang="en-US" sz="3000" dirty="0" smtClean="0"/>
              <a:t>Financial </a:t>
            </a:r>
            <a:r>
              <a:rPr lang="en-US" sz="3000" dirty="0" smtClean="0"/>
              <a:t>and Material </a:t>
            </a:r>
            <a:r>
              <a:rPr lang="en-US" sz="3000" dirty="0" smtClean="0"/>
              <a:t>Resources [29]</a:t>
            </a:r>
            <a:endParaRPr lang="en-US" sz="3000" dirty="0" smtClean="0"/>
          </a:p>
          <a:p>
            <a:r>
              <a:rPr lang="en-US" sz="3000" dirty="0" smtClean="0"/>
              <a:t>International Resource Website (translation, networking forum, and customized DP resources</a:t>
            </a:r>
            <a:r>
              <a:rPr lang="en-US" sz="3000" dirty="0" smtClean="0"/>
              <a:t>) [27]</a:t>
            </a:r>
            <a:endParaRPr lang="en-US" sz="3000" dirty="0" smtClean="0"/>
          </a:p>
          <a:p>
            <a:r>
              <a:rPr lang="en-US" sz="3000" dirty="0" smtClean="0"/>
              <a:t>Standard Missionary Training &amp; Manual         				(in Developmental stages</a:t>
            </a:r>
            <a:r>
              <a:rPr lang="en-US" sz="3000" dirty="0" smtClean="0"/>
              <a:t>) [25]</a:t>
            </a:r>
            <a:endParaRPr lang="en-US" sz="3000" dirty="0" smtClean="0"/>
          </a:p>
          <a:p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1662057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11232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How can I-HQ Support YOU?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5499" y="1892122"/>
            <a:ext cx="8915400" cy="3777622"/>
          </a:xfrm>
        </p:spPr>
        <p:txBody>
          <a:bodyPr>
            <a:noAutofit/>
          </a:bodyPr>
          <a:lstStyle/>
          <a:p>
            <a:r>
              <a:rPr lang="en-US" sz="3000" dirty="0" smtClean="0"/>
              <a:t>HQ Missionary Staff Position &amp; </a:t>
            </a:r>
            <a:r>
              <a:rPr lang="en-US" sz="3000" dirty="0" smtClean="0"/>
              <a:t>Visitation [10]</a:t>
            </a:r>
            <a:endParaRPr lang="en-US" sz="3000" dirty="0" smtClean="0"/>
          </a:p>
          <a:p>
            <a:r>
              <a:rPr lang="en-US" sz="3000" dirty="0" smtClean="0"/>
              <a:t>Access to International Business </a:t>
            </a:r>
            <a:r>
              <a:rPr lang="en-US" sz="3000" dirty="0" smtClean="0"/>
              <a:t>Network [10]</a:t>
            </a:r>
            <a:endParaRPr lang="en-US" sz="3000" dirty="0" smtClean="0"/>
          </a:p>
          <a:p>
            <a:pPr lvl="1"/>
            <a:r>
              <a:rPr lang="en-US" sz="2500" dirty="0" smtClean="0"/>
              <a:t>CIG Citizens Bank</a:t>
            </a:r>
          </a:p>
          <a:p>
            <a:r>
              <a:rPr lang="en-US" sz="3000" dirty="0" smtClean="0"/>
              <a:t>Clear Communication </a:t>
            </a:r>
            <a:r>
              <a:rPr lang="en-US" sz="3000" dirty="0" smtClean="0"/>
              <a:t>Procedures [8]</a:t>
            </a:r>
            <a:endParaRPr lang="en-US" sz="3000" dirty="0" smtClean="0"/>
          </a:p>
          <a:p>
            <a:r>
              <a:rPr lang="en-US" sz="3000" dirty="0" smtClean="0"/>
              <a:t>Strategic Follow-Up for </a:t>
            </a:r>
            <a:r>
              <a:rPr lang="en-US" sz="3000" dirty="0" smtClean="0"/>
              <a:t>VIPs [7]</a:t>
            </a:r>
            <a:endParaRPr lang="en-US" sz="3000" dirty="0" smtClean="0"/>
          </a:p>
          <a:p>
            <a:r>
              <a:rPr lang="en-US" sz="3000" dirty="0" smtClean="0"/>
              <a:t>Platform for Cross-Continental Matching &amp; </a:t>
            </a:r>
            <a:r>
              <a:rPr lang="en-US" sz="3000" dirty="0" smtClean="0"/>
              <a:t>Blessing [6]</a:t>
            </a: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2947257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56" y="611232"/>
            <a:ext cx="9080937" cy="1280890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smtClean="0"/>
              <a:t>Mission Pioneering Panelists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255" y="1655380"/>
            <a:ext cx="9975357" cy="4555388"/>
          </a:xfrm>
        </p:spPr>
        <p:txBody>
          <a:bodyPr numCol="2">
            <a:normAutofit/>
          </a:bodyPr>
          <a:lstStyle/>
          <a:p>
            <a:r>
              <a:rPr lang="en-US" sz="3000" b="1" dirty="0" smtClean="0"/>
              <a:t>Kathy </a:t>
            </a:r>
            <a:r>
              <a:rPr lang="en-US" sz="3000" b="1" dirty="0" err="1" smtClean="0"/>
              <a:t>Rigney</a:t>
            </a:r>
            <a:endParaRPr lang="en-US" sz="3000" b="1" dirty="0" smtClean="0"/>
          </a:p>
          <a:p>
            <a:pPr lvl="1"/>
            <a:r>
              <a:rPr lang="en-US" sz="2800" dirty="0" smtClean="0"/>
              <a:t>famfedafr@aol.com</a:t>
            </a:r>
          </a:p>
          <a:p>
            <a:r>
              <a:rPr lang="en-US" sz="3000" b="1" dirty="0" smtClean="0"/>
              <a:t>Hajime </a:t>
            </a:r>
            <a:r>
              <a:rPr lang="en-US" sz="3000" b="1" dirty="0" smtClean="0"/>
              <a:t>Saito</a:t>
            </a:r>
          </a:p>
          <a:p>
            <a:pPr lvl="1"/>
            <a:r>
              <a:rPr lang="en-US" sz="2800" dirty="0" err="1" smtClean="0"/>
              <a:t>turnintostone@yahoo</a:t>
            </a:r>
            <a:r>
              <a:rPr lang="en-US" sz="2800" dirty="0" smtClean="0"/>
              <a:t> .com</a:t>
            </a:r>
          </a:p>
          <a:p>
            <a:endParaRPr lang="en-US" sz="3000" dirty="0"/>
          </a:p>
          <a:p>
            <a:endParaRPr lang="en-US" sz="3000" dirty="0" smtClean="0"/>
          </a:p>
          <a:p>
            <a:endParaRPr lang="en-US" sz="3000" dirty="0" smtClean="0"/>
          </a:p>
          <a:p>
            <a:r>
              <a:rPr lang="en-US" sz="3000" b="1" dirty="0" smtClean="0"/>
              <a:t>Jong-</a:t>
            </a:r>
            <a:r>
              <a:rPr lang="en-US" sz="3000" b="1" dirty="0" err="1" smtClean="0"/>
              <a:t>deug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Yoo</a:t>
            </a:r>
            <a:endParaRPr lang="en-US" sz="3000" b="1" dirty="0" smtClean="0"/>
          </a:p>
          <a:p>
            <a:pPr lvl="1"/>
            <a:r>
              <a:rPr lang="en-US" sz="2800" dirty="0" smtClean="0"/>
              <a:t>yoojd68@gmail.com</a:t>
            </a:r>
          </a:p>
          <a:p>
            <a:r>
              <a:rPr lang="en-US" sz="3000" b="1" dirty="0" smtClean="0"/>
              <a:t>Umberto </a:t>
            </a:r>
            <a:r>
              <a:rPr lang="en-US" sz="3000" b="1" dirty="0" err="1" smtClean="0"/>
              <a:t>Angelucci</a:t>
            </a:r>
            <a:endParaRPr lang="en-US" sz="3000" b="1" dirty="0" smtClean="0"/>
          </a:p>
          <a:p>
            <a:pPr lvl="1"/>
            <a:r>
              <a:rPr lang="en-US" sz="2800" dirty="0" smtClean="0"/>
              <a:t>angelucci45@hotmail. 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4" t="45258" r="20046" b="37841"/>
          <a:stretch/>
        </p:blipFill>
        <p:spPr>
          <a:xfrm>
            <a:off x="2521594" y="4327301"/>
            <a:ext cx="7096260" cy="2164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8069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48536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KEY OBJECTIVES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1). Rediscover the </a:t>
            </a:r>
            <a:r>
              <a:rPr lang="en-US" sz="3000" b="1" dirty="0" smtClean="0"/>
              <a:t>root of successful missionary </a:t>
            </a:r>
            <a:r>
              <a:rPr lang="en-US" sz="3000" b="1" dirty="0" smtClean="0"/>
              <a:t>pioneering</a:t>
            </a:r>
          </a:p>
          <a:p>
            <a:endParaRPr lang="en-US" sz="500" b="1" dirty="0" smtClean="0"/>
          </a:p>
          <a:p>
            <a:r>
              <a:rPr lang="en-US" sz="3000" dirty="0" smtClean="0"/>
              <a:t>2). Provide ample opportunity for </a:t>
            </a:r>
            <a:r>
              <a:rPr lang="en-US" sz="3000" b="1" dirty="0" smtClean="0"/>
              <a:t>effective networking </a:t>
            </a:r>
            <a:endParaRPr lang="en-US" sz="3000" b="1" dirty="0" smtClean="0"/>
          </a:p>
          <a:p>
            <a:endParaRPr lang="en-US" sz="500" b="1" dirty="0" smtClean="0"/>
          </a:p>
          <a:p>
            <a:r>
              <a:rPr lang="en-US" sz="3000" dirty="0" smtClean="0"/>
              <a:t>3). Identify areas for </a:t>
            </a:r>
            <a:r>
              <a:rPr lang="en-US" sz="3000" b="1" dirty="0" smtClean="0"/>
              <a:t>International HQ to support</a:t>
            </a:r>
          </a:p>
        </p:txBody>
      </p:sp>
    </p:spTree>
    <p:extLst>
      <p:ext uri="{BB962C8B-B14F-4D97-AF65-F5344CB8AC3E}">
        <p14:creationId xmlns:p14="http://schemas.microsoft.com/office/powerpoint/2010/main" val="37986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585474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Kathy </a:t>
            </a:r>
            <a:r>
              <a:rPr lang="en-US" sz="4000" u="sng" dirty="0" err="1" smtClean="0"/>
              <a:t>Rigney</a:t>
            </a:r>
            <a:r>
              <a:rPr lang="en-US" sz="4000" u="sng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000" i="1" dirty="0" smtClean="0"/>
              <a:t>Panelist #1 – Special Envoy to Benin (Africa)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1" y="2147817"/>
            <a:ext cx="6478138" cy="3777622"/>
          </a:xfrm>
        </p:spPr>
        <p:txBody>
          <a:bodyPr>
            <a:noAutofit/>
          </a:bodyPr>
          <a:lstStyle/>
          <a:p>
            <a:r>
              <a:rPr lang="en-US" sz="3000" dirty="0" smtClean="0"/>
              <a:t>Shared True Father’s guidance to 1975 Missionaries</a:t>
            </a:r>
          </a:p>
          <a:p>
            <a:r>
              <a:rPr lang="en-US" sz="3000" dirty="0" smtClean="0"/>
              <a:t>Internal &amp; External Secrets to Successful Pioneering</a:t>
            </a:r>
            <a:endParaRPr lang="en-US" sz="3000" i="1" dirty="0" smtClean="0"/>
          </a:p>
          <a:p>
            <a:pPr marL="0" indent="0">
              <a:buNone/>
            </a:pPr>
            <a:endParaRPr lang="en-US" sz="3000" i="1" dirty="0" smtClean="0"/>
          </a:p>
          <a:p>
            <a:pPr marL="0" indent="0" algn="ctr">
              <a:buNone/>
            </a:pPr>
            <a:r>
              <a:rPr lang="en-US" sz="3000" i="1" dirty="0" smtClean="0"/>
              <a:t>“I love the people. I love Africa. That’s the secret. People want to be loved.”</a:t>
            </a:r>
            <a:endParaRPr lang="en-US" sz="3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18852" r="24801" b="1791"/>
          <a:stretch/>
        </p:blipFill>
        <p:spPr>
          <a:xfrm rot="5400000">
            <a:off x="819172" y="2479027"/>
            <a:ext cx="4264341" cy="36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1123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4000" u="sng" dirty="0" smtClean="0"/>
              <a:t>Internal Secrets to Mission Pioneering 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798748"/>
            <a:ext cx="8293436" cy="3983865"/>
          </a:xfrm>
        </p:spPr>
        <p:txBody>
          <a:bodyPr numCol="2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Ancestor of Nation</a:t>
            </a:r>
            <a:endParaRPr lang="en-US" sz="3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Parental Heart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Sexual </a:t>
            </a:r>
            <a:r>
              <a:rPr lang="en-US" sz="3000" dirty="0" smtClean="0"/>
              <a:t>Ethics</a:t>
            </a:r>
            <a:endParaRPr lang="en-US" sz="3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Divine </a:t>
            </a:r>
            <a:r>
              <a:rPr lang="en-US" sz="3000" dirty="0" smtClean="0"/>
              <a:t>Principle</a:t>
            </a:r>
            <a:endParaRPr lang="en-US" sz="3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Indemnity</a:t>
            </a:r>
            <a:endParaRPr lang="en-US" sz="3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Spiritual </a:t>
            </a:r>
            <a:r>
              <a:rPr lang="en-US" sz="3000" dirty="0" smtClean="0"/>
              <a:t>Sensitivity</a:t>
            </a:r>
            <a:endParaRPr lang="en-US" sz="3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Don’t Make Enemies</a:t>
            </a:r>
            <a:endParaRPr lang="en-US" sz="3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Have Courage</a:t>
            </a:r>
            <a:endParaRPr lang="en-US" sz="3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000" dirty="0" smtClean="0"/>
              <a:t>Overcome Difficulties</a:t>
            </a: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152053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1123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4000" u="sng" dirty="0" smtClean="0"/>
              <a:t>External Secrets to Mission Pioneering 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5379" y="2133600"/>
            <a:ext cx="9259351" cy="377762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Wear many hats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Raise your replacement</a:t>
            </a: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Customize </a:t>
            </a:r>
            <a:r>
              <a:rPr lang="en-US" sz="3000" dirty="0" smtClean="0"/>
              <a:t>strategies </a:t>
            </a:r>
            <a:r>
              <a:rPr lang="en-US" sz="3000" dirty="0" smtClean="0"/>
              <a:t>based on local audience</a:t>
            </a: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Connect with the nation’s VIPs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Build economic foundation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4244822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58547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sz="4000" u="sng" dirty="0" smtClean="0"/>
              <a:t>Hajime Saito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000" i="1" dirty="0" smtClean="0"/>
              <a:t>Panelist #2 – Missionary to Cambodia &amp; Myanmar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1" y="2391178"/>
            <a:ext cx="6478138" cy="3777622"/>
          </a:xfrm>
        </p:spPr>
        <p:txBody>
          <a:bodyPr>
            <a:normAutofit/>
          </a:bodyPr>
          <a:lstStyle/>
          <a:p>
            <a:r>
              <a:rPr lang="en-US" sz="2700" dirty="0" smtClean="0"/>
              <a:t>Even without many followers, </a:t>
            </a:r>
            <a:r>
              <a:rPr lang="en-US" sz="2700" dirty="0" smtClean="0"/>
              <a:t>the </a:t>
            </a:r>
            <a:r>
              <a:rPr lang="en-US" sz="2700" dirty="0" smtClean="0"/>
              <a:t>leader </a:t>
            </a:r>
            <a:r>
              <a:rPr lang="en-US" sz="2700" dirty="0" smtClean="0"/>
              <a:t>should have </a:t>
            </a:r>
            <a:r>
              <a:rPr lang="en-US" sz="2700" dirty="0" smtClean="0"/>
              <a:t>a vision for the nation.</a:t>
            </a:r>
          </a:p>
          <a:p>
            <a:r>
              <a:rPr lang="en-US" sz="2700" b="1" dirty="0" smtClean="0"/>
              <a:t>Protect the sexual organ </a:t>
            </a:r>
          </a:p>
          <a:p>
            <a:pPr marL="0" indent="0">
              <a:buNone/>
            </a:pPr>
            <a:r>
              <a:rPr lang="en-US" sz="2700" b="1" dirty="0"/>
              <a:t>	</a:t>
            </a:r>
            <a:r>
              <a:rPr lang="en-US" sz="2700" b="1" dirty="0" smtClean="0"/>
              <a:t>	= Protect Life of Faith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8" t="7734" r="22246" b="23886"/>
          <a:stretch/>
        </p:blipFill>
        <p:spPr>
          <a:xfrm>
            <a:off x="1136543" y="2091537"/>
            <a:ext cx="3886218" cy="43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55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11232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Customized Strategies</a:t>
            </a:r>
            <a:endParaRPr lang="en-US" sz="40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892122"/>
            <a:ext cx="7391915" cy="3777622"/>
          </a:xfrm>
        </p:spPr>
        <p:txBody>
          <a:bodyPr numCol="1">
            <a:normAutofit fontScale="92500" lnSpcReduction="20000"/>
          </a:bodyPr>
          <a:lstStyle/>
          <a:p>
            <a:pPr lvl="0"/>
            <a:r>
              <a:rPr lang="en-US" sz="3000" b="1" dirty="0" smtClean="0"/>
              <a:t>Buddhist Community</a:t>
            </a:r>
          </a:p>
          <a:p>
            <a:pPr lvl="1"/>
            <a:r>
              <a:rPr lang="en-US" sz="2800" dirty="0" smtClean="0"/>
              <a:t>First 2-day workshop focuses on introducing God </a:t>
            </a:r>
            <a:r>
              <a:rPr lang="en-US" sz="2800" dirty="0" smtClean="0"/>
              <a:t>and Spirit World</a:t>
            </a:r>
          </a:p>
          <a:p>
            <a:pPr lvl="0"/>
            <a:r>
              <a:rPr lang="en-US" sz="3000" b="1" dirty="0" smtClean="0"/>
              <a:t>Reassure Parents – Good PR </a:t>
            </a:r>
            <a:r>
              <a:rPr lang="en-US" sz="3000" b="1" dirty="0" smtClean="0"/>
              <a:t> </a:t>
            </a:r>
            <a:endParaRPr lang="en-US" sz="3000" b="1" dirty="0" smtClean="0">
              <a:sym typeface="Wingdings" panose="05000000000000000000" pitchFamily="2" charset="2"/>
            </a:endParaRPr>
          </a:p>
          <a:p>
            <a:pPr lvl="1"/>
            <a:r>
              <a:rPr lang="en-US" sz="2800" dirty="0" smtClean="0"/>
              <a:t>Welcoming parents to the center for Filial Piety Workshop</a:t>
            </a:r>
            <a:endParaRPr lang="en-US" sz="2800" dirty="0" smtClean="0"/>
          </a:p>
          <a:p>
            <a:pPr lvl="0"/>
            <a:r>
              <a:rPr lang="en-US" sz="3000" b="1" dirty="0" smtClean="0"/>
              <a:t>Very Small </a:t>
            </a:r>
            <a:r>
              <a:rPr lang="en-US" sz="3000" b="1" dirty="0"/>
              <a:t>C</a:t>
            </a:r>
            <a:r>
              <a:rPr lang="en-US" sz="3000" b="1" dirty="0" smtClean="0"/>
              <a:t>ommunity </a:t>
            </a:r>
            <a:r>
              <a:rPr lang="en-US" sz="3000" b="1" dirty="0" smtClean="0"/>
              <a:t>in Myanmar</a:t>
            </a:r>
          </a:p>
          <a:p>
            <a:pPr lvl="1"/>
            <a:r>
              <a:rPr lang="en-US" sz="2800" dirty="0" smtClean="0">
                <a:sym typeface="Wingdings" panose="05000000000000000000" pitchFamily="2" charset="2"/>
              </a:rPr>
              <a:t>Focus on teaching </a:t>
            </a:r>
            <a:r>
              <a:rPr lang="en-US" sz="2800" dirty="0" smtClean="0">
                <a:sym typeface="Wingdings" panose="05000000000000000000" pitchFamily="2" charset="2"/>
              </a:rPr>
              <a:t>English, math &amp; </a:t>
            </a:r>
            <a:r>
              <a:rPr lang="en-US" sz="2800" dirty="0" smtClean="0">
                <a:sym typeface="Wingdings" panose="05000000000000000000" pitchFamily="2" charset="2"/>
              </a:rPr>
              <a:t>music as part of Sunday School</a:t>
            </a:r>
            <a:endParaRPr lang="en-US" sz="2800" dirty="0"/>
          </a:p>
          <a:p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251567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585474"/>
            <a:ext cx="8911687" cy="1280890"/>
          </a:xfrm>
        </p:spPr>
        <p:txBody>
          <a:bodyPr>
            <a:normAutofit/>
          </a:bodyPr>
          <a:lstStyle/>
          <a:p>
            <a:r>
              <a:rPr lang="en-US" sz="4000" u="sng" dirty="0" smtClean="0"/>
              <a:t>Jong-</a:t>
            </a:r>
            <a:r>
              <a:rPr lang="en-US" sz="4000" u="sng" dirty="0" err="1" smtClean="0"/>
              <a:t>deug</a:t>
            </a:r>
            <a:r>
              <a:rPr lang="en-US" sz="4000" u="sng" dirty="0" smtClean="0"/>
              <a:t> </a:t>
            </a:r>
            <a:r>
              <a:rPr lang="en-US" sz="4000" u="sng" dirty="0" err="1" smtClean="0"/>
              <a:t>Yoo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000" i="1" dirty="0" smtClean="0"/>
              <a:t>Panelist #3 – Missionary to Vanuatu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1" y="1920883"/>
            <a:ext cx="6478138" cy="4247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smtClean="0"/>
              <a:t>Invest in the community</a:t>
            </a:r>
          </a:p>
          <a:p>
            <a:r>
              <a:rPr lang="en-US" sz="3000" dirty="0" smtClean="0"/>
              <a:t>Meet VIPs and develop </a:t>
            </a:r>
            <a:r>
              <a:rPr lang="en-US" sz="3000" b="1" dirty="0" smtClean="0"/>
              <a:t>good relationships</a:t>
            </a:r>
          </a:p>
          <a:p>
            <a:r>
              <a:rPr lang="en-US" sz="3000" dirty="0" smtClean="0"/>
              <a:t>Bring experts and activities to </a:t>
            </a:r>
            <a:r>
              <a:rPr lang="en-US" sz="3000" b="1" dirty="0" smtClean="0"/>
              <a:t>benefit local people</a:t>
            </a:r>
            <a:endParaRPr lang="en-US" sz="3000" dirty="0" smtClean="0"/>
          </a:p>
          <a:p>
            <a:r>
              <a:rPr lang="en-US" sz="3000" dirty="0" smtClean="0"/>
              <a:t>Do </a:t>
            </a:r>
            <a:r>
              <a:rPr lang="en-US" sz="3000" b="1" dirty="0" smtClean="0"/>
              <a:t>service projects together</a:t>
            </a:r>
            <a:endParaRPr lang="en-US" sz="30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3100" r="31623" b="30014"/>
          <a:stretch/>
        </p:blipFill>
        <p:spPr>
          <a:xfrm rot="5400000">
            <a:off x="749034" y="2050590"/>
            <a:ext cx="4247916" cy="398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43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06" y="215720"/>
            <a:ext cx="8856372" cy="6642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024145" y="2194602"/>
            <a:ext cx="3114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Vanuatu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6896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400</TotalTime>
  <Words>422</Words>
  <Application>Microsoft Office PowerPoint</Application>
  <PresentationFormat>Widescreen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Wingdings</vt:lpstr>
      <vt:lpstr>Wingdings 3</vt:lpstr>
      <vt:lpstr>Wisp</vt:lpstr>
      <vt:lpstr>MISSION PIONEERING</vt:lpstr>
      <vt:lpstr>KEY OBJECTIVES</vt:lpstr>
      <vt:lpstr>Kathy Rigney  Panelist #1 – Special Envoy to Benin (Africa)</vt:lpstr>
      <vt:lpstr>Internal Secrets to Mission Pioneering </vt:lpstr>
      <vt:lpstr>External Secrets to Mission Pioneering </vt:lpstr>
      <vt:lpstr>Hajime Saito Panelist #2 – Missionary to Cambodia &amp; Myanmar</vt:lpstr>
      <vt:lpstr>Customized Strategies</vt:lpstr>
      <vt:lpstr>Jong-deug Yoo Panelist #3 – Missionary to Vanuatu</vt:lpstr>
      <vt:lpstr>PowerPoint Presentation</vt:lpstr>
      <vt:lpstr>Umberto Angelucci Panelist #4 – Missionary to Afghanistan</vt:lpstr>
      <vt:lpstr>Lessons Learned</vt:lpstr>
      <vt:lpstr>PowerPoint Presentation</vt:lpstr>
      <vt:lpstr>Rev. Hwang International HQ – Vice President</vt:lpstr>
      <vt:lpstr>How can I-HQ Support YOU?</vt:lpstr>
      <vt:lpstr>How can I-HQ Support YOU?</vt:lpstr>
      <vt:lpstr>Mission Pioneering Panelists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MISSIONARY PIONEERING</dc:title>
  <dc:creator>Teresa Ferrete</dc:creator>
  <cp:lastModifiedBy>Teresa Ferrete</cp:lastModifiedBy>
  <cp:revision>53</cp:revision>
  <dcterms:created xsi:type="dcterms:W3CDTF">2014-02-17T00:15:34Z</dcterms:created>
  <dcterms:modified xsi:type="dcterms:W3CDTF">2014-02-17T07:00:34Z</dcterms:modified>
</cp:coreProperties>
</file>