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21"/>
  </p:notesMasterIdLst>
  <p:sldIdLst>
    <p:sldId id="306" r:id="rId2"/>
    <p:sldId id="309" r:id="rId3"/>
    <p:sldId id="318" r:id="rId4"/>
    <p:sldId id="312" r:id="rId5"/>
    <p:sldId id="310" r:id="rId6"/>
    <p:sldId id="344" r:id="rId7"/>
    <p:sldId id="346" r:id="rId8"/>
    <p:sldId id="347" r:id="rId9"/>
    <p:sldId id="348" r:id="rId10"/>
    <p:sldId id="313" r:id="rId11"/>
    <p:sldId id="307" r:id="rId12"/>
    <p:sldId id="314" r:id="rId13"/>
    <p:sldId id="315" r:id="rId14"/>
    <p:sldId id="352" r:id="rId15"/>
    <p:sldId id="349" r:id="rId16"/>
    <p:sldId id="350" r:id="rId17"/>
    <p:sldId id="353" r:id="rId18"/>
    <p:sldId id="354" r:id="rId19"/>
    <p:sldId id="351" r:id="rId2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Garamond" pitchFamily="96" charset="0"/>
        <a:ea typeface="+mn-ea"/>
        <a:cs typeface="+mn-cs"/>
      </a:defRPr>
    </a:lvl1pPr>
    <a:lvl2pPr marL="457200" algn="l" rtl="0" fontAlgn="base">
      <a:spcBef>
        <a:spcPct val="0"/>
      </a:spcBef>
      <a:spcAft>
        <a:spcPct val="0"/>
      </a:spcAft>
      <a:defRPr kern="1200">
        <a:solidFill>
          <a:schemeClr val="tx1"/>
        </a:solidFill>
        <a:latin typeface="Garamond" pitchFamily="96" charset="0"/>
        <a:ea typeface="+mn-ea"/>
        <a:cs typeface="+mn-cs"/>
      </a:defRPr>
    </a:lvl2pPr>
    <a:lvl3pPr marL="914400" algn="l" rtl="0" fontAlgn="base">
      <a:spcBef>
        <a:spcPct val="0"/>
      </a:spcBef>
      <a:spcAft>
        <a:spcPct val="0"/>
      </a:spcAft>
      <a:defRPr kern="1200">
        <a:solidFill>
          <a:schemeClr val="tx1"/>
        </a:solidFill>
        <a:latin typeface="Garamond" pitchFamily="96" charset="0"/>
        <a:ea typeface="+mn-ea"/>
        <a:cs typeface="+mn-cs"/>
      </a:defRPr>
    </a:lvl3pPr>
    <a:lvl4pPr marL="1371600" algn="l" rtl="0" fontAlgn="base">
      <a:spcBef>
        <a:spcPct val="0"/>
      </a:spcBef>
      <a:spcAft>
        <a:spcPct val="0"/>
      </a:spcAft>
      <a:defRPr kern="1200">
        <a:solidFill>
          <a:schemeClr val="tx1"/>
        </a:solidFill>
        <a:latin typeface="Garamond" pitchFamily="96" charset="0"/>
        <a:ea typeface="+mn-ea"/>
        <a:cs typeface="+mn-cs"/>
      </a:defRPr>
    </a:lvl4pPr>
    <a:lvl5pPr marL="1828800" algn="l" rtl="0" fontAlgn="base">
      <a:spcBef>
        <a:spcPct val="0"/>
      </a:spcBef>
      <a:spcAft>
        <a:spcPct val="0"/>
      </a:spcAft>
      <a:defRPr kern="1200">
        <a:solidFill>
          <a:schemeClr val="tx1"/>
        </a:solidFill>
        <a:latin typeface="Garamond" pitchFamily="96" charset="0"/>
        <a:ea typeface="+mn-ea"/>
        <a:cs typeface="+mn-cs"/>
      </a:defRPr>
    </a:lvl5pPr>
    <a:lvl6pPr marL="2286000" algn="l" defTabSz="457200" rtl="0" eaLnBrk="1" latinLnBrk="0" hangingPunct="1">
      <a:defRPr kern="1200">
        <a:solidFill>
          <a:schemeClr val="tx1"/>
        </a:solidFill>
        <a:latin typeface="Garamond" pitchFamily="96" charset="0"/>
        <a:ea typeface="+mn-ea"/>
        <a:cs typeface="+mn-cs"/>
      </a:defRPr>
    </a:lvl6pPr>
    <a:lvl7pPr marL="2743200" algn="l" defTabSz="457200" rtl="0" eaLnBrk="1" latinLnBrk="0" hangingPunct="1">
      <a:defRPr kern="1200">
        <a:solidFill>
          <a:schemeClr val="tx1"/>
        </a:solidFill>
        <a:latin typeface="Garamond" pitchFamily="96" charset="0"/>
        <a:ea typeface="+mn-ea"/>
        <a:cs typeface="+mn-cs"/>
      </a:defRPr>
    </a:lvl7pPr>
    <a:lvl8pPr marL="3200400" algn="l" defTabSz="457200" rtl="0" eaLnBrk="1" latinLnBrk="0" hangingPunct="1">
      <a:defRPr kern="1200">
        <a:solidFill>
          <a:schemeClr val="tx1"/>
        </a:solidFill>
        <a:latin typeface="Garamond" pitchFamily="96" charset="0"/>
        <a:ea typeface="+mn-ea"/>
        <a:cs typeface="+mn-cs"/>
      </a:defRPr>
    </a:lvl8pPr>
    <a:lvl9pPr marL="3657600" algn="l" defTabSz="457200" rtl="0" eaLnBrk="1" latinLnBrk="0" hangingPunct="1">
      <a:defRPr kern="1200">
        <a:solidFill>
          <a:schemeClr val="tx1"/>
        </a:solidFill>
        <a:latin typeface="Garamond" pitchFamily="9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88" autoAdjust="0"/>
    <p:restoredTop sz="57995" autoAdjust="0"/>
  </p:normalViewPr>
  <p:slideViewPr>
    <p:cSldViewPr>
      <p:cViewPr>
        <p:scale>
          <a:sx n="45" d="100"/>
          <a:sy n="45" d="100"/>
        </p:scale>
        <p:origin x="-18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96" charset="0"/>
              </a:defRPr>
            </a:lvl1pPr>
          </a:lstStyle>
          <a:p>
            <a:endParaRPr lang="en-GB"/>
          </a:p>
        </p:txBody>
      </p:sp>
      <p:sp>
        <p:nvSpPr>
          <p:cNvPr id="78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96" charset="0"/>
              </a:defRPr>
            </a:lvl1pPr>
          </a:lstStyle>
          <a:p>
            <a:endParaRPr lang="en-GB"/>
          </a:p>
        </p:txBody>
      </p:sp>
      <p:sp>
        <p:nvSpPr>
          <p:cNvPr id="78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96" charset="0"/>
              </a:defRPr>
            </a:lvl1pPr>
          </a:lstStyle>
          <a:p>
            <a:endParaRPr lang="en-GB"/>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96" charset="0"/>
              </a:defRPr>
            </a:lvl1pPr>
          </a:lstStyle>
          <a:p>
            <a:fld id="{08DC9CFA-A573-4EAF-9BD7-6B1916CE554E}" type="slidenum">
              <a:rPr lang="en-GB"/>
              <a:pPr/>
              <a:t>‹#›</a:t>
            </a:fld>
            <a:endParaRPr lang="en-GB"/>
          </a:p>
        </p:txBody>
      </p:sp>
    </p:spTree>
    <p:extLst>
      <p:ext uri="{BB962C8B-B14F-4D97-AF65-F5344CB8AC3E}">
        <p14:creationId xmlns:p14="http://schemas.microsoft.com/office/powerpoint/2010/main" val="3929068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96" charset="0"/>
        <a:ea typeface="+mn-ea"/>
        <a:cs typeface="+mn-cs"/>
      </a:defRPr>
    </a:lvl1pPr>
    <a:lvl2pPr marL="457200" algn="l" rtl="0" fontAlgn="base">
      <a:spcBef>
        <a:spcPct val="30000"/>
      </a:spcBef>
      <a:spcAft>
        <a:spcPct val="0"/>
      </a:spcAft>
      <a:defRPr sz="1200" kern="1200">
        <a:solidFill>
          <a:schemeClr val="tx1"/>
        </a:solidFill>
        <a:latin typeface="Arial" pitchFamily="96" charset="0"/>
        <a:ea typeface="ＭＳ Ｐゴシック" pitchFamily="96" charset="-128"/>
        <a:cs typeface="+mn-cs"/>
      </a:defRPr>
    </a:lvl2pPr>
    <a:lvl3pPr marL="914400" algn="l" rtl="0" fontAlgn="base">
      <a:spcBef>
        <a:spcPct val="30000"/>
      </a:spcBef>
      <a:spcAft>
        <a:spcPct val="0"/>
      </a:spcAft>
      <a:defRPr sz="1200" kern="1200">
        <a:solidFill>
          <a:schemeClr val="tx1"/>
        </a:solidFill>
        <a:latin typeface="Arial" pitchFamily="96" charset="0"/>
        <a:ea typeface="ＭＳ Ｐゴシック" pitchFamily="96" charset="-128"/>
        <a:cs typeface="+mn-cs"/>
      </a:defRPr>
    </a:lvl3pPr>
    <a:lvl4pPr marL="1371600" algn="l" rtl="0" fontAlgn="base">
      <a:spcBef>
        <a:spcPct val="30000"/>
      </a:spcBef>
      <a:spcAft>
        <a:spcPct val="0"/>
      </a:spcAft>
      <a:defRPr sz="1200" kern="1200">
        <a:solidFill>
          <a:schemeClr val="tx1"/>
        </a:solidFill>
        <a:latin typeface="Arial" pitchFamily="96" charset="0"/>
        <a:ea typeface="ＭＳ Ｐゴシック" pitchFamily="96" charset="-128"/>
        <a:cs typeface="+mn-cs"/>
      </a:defRPr>
    </a:lvl4pPr>
    <a:lvl5pPr marL="1828800" algn="l" rtl="0" fontAlgn="base">
      <a:spcBef>
        <a:spcPct val="30000"/>
      </a:spcBef>
      <a:spcAft>
        <a:spcPct val="0"/>
      </a:spcAft>
      <a:defRPr sz="1200" kern="1200">
        <a:solidFill>
          <a:schemeClr val="tx1"/>
        </a:solidFill>
        <a:latin typeface="Arial" pitchFamily="96" charset="0"/>
        <a:ea typeface="ＭＳ Ｐゴシック" pitchFamily="9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4D351-00E7-46C5-BD02-3C1CE9837CAE}" type="slidenum">
              <a:rPr lang="en-GB"/>
              <a:pPr/>
              <a:t>1</a:t>
            </a:fld>
            <a:endParaRPr lang="en-GB"/>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r>
              <a:rPr lang="en-US"/>
              <a:t>Again God had no idea take such a long time before could again intervene. 1600 years later the earth is terrible.  Noah descended from Seth. 10 generations.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D3BC86-D13B-4CE7-B139-C3804A8C08CE}" type="slidenum">
              <a:rPr lang="en-GB"/>
              <a:pPr/>
              <a:t>10</a:t>
            </a:fld>
            <a:endParaRPr lang="en-GB"/>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en-US"/>
              <a:t>Came out as husband and wife. God allowed to continue with conjugal relations. Rainbow sign of the covenant.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7F807C-E082-4C2C-B4C4-EFCC9F0AC58E}" type="slidenum">
              <a:rPr lang="en-GB"/>
              <a:pPr/>
              <a:t>11</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US"/>
              <a:t>Noah had made the foundation of faith. TO be able to stand in the position of Abel Ham had to inherit Noah’s foundation by demonstrating unity of heart with him.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E98249-90FD-477D-84D6-30BB4BFE8298}" type="slidenum">
              <a:rPr lang="en-GB"/>
              <a:pPr/>
              <a:t>12</a:t>
            </a:fld>
            <a:endParaRPr lang="en-GB"/>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r>
              <a:rPr lang="en-US"/>
              <a:t>So what is going on here. Why was Ham’s act so wrong??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585BC-C99F-4B45-B172-16D332CE1FA8}" type="slidenum">
              <a:rPr lang="en-GB"/>
              <a:pPr/>
              <a:t>13</a:t>
            </a:fld>
            <a:endParaRPr lang="en-GB"/>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r>
              <a:rPr lang="en-US" dirty="0"/>
              <a:t>Why was this all a problem? After the fall Adam and Eve felt ashamed that they were naked. Feeling of shame due to sexual fall. Indicates impurity. When Ham felt ashamed of Noah being naked showed that he was impure. Why did he have this feeling? What sin had he committed so that Satan could invade his inner life? </a:t>
            </a:r>
          </a:p>
          <a:p>
            <a:pPr>
              <a:spcAft>
                <a:spcPts val="600"/>
              </a:spcAft>
            </a:pPr>
            <a:r>
              <a:rPr lang="en-GB" dirty="0">
                <a:latin typeface="Geneva" pitchFamily="96" charset="0"/>
              </a:rPr>
              <a:t>Why could Satan invade Ham and thus Noah’s family? Qur’an and Jewish Talmud says that Noah told his sons and daughters-in law that for 40 days they should have no sexual relations. Ham and his wife had sexual relations</a:t>
            </a:r>
            <a:r>
              <a:rPr lang="en-GB" dirty="0" smtClean="0">
                <a:latin typeface="Geneva" pitchFamily="96" charset="0"/>
              </a:rPr>
              <a:t>:</a:t>
            </a:r>
          </a:p>
          <a:p>
            <a:pPr>
              <a:spcAft>
                <a:spcPts val="600"/>
              </a:spcAft>
            </a:pPr>
            <a:endParaRPr lang="en-GB" dirty="0" smtClean="0">
              <a:latin typeface="Geneva" pitchFamily="96" charset="0"/>
            </a:endParaRPr>
          </a:p>
          <a:p>
            <a:pPr>
              <a:spcAft>
                <a:spcPts val="600"/>
              </a:spcAft>
            </a:pPr>
            <a:r>
              <a:rPr lang="en-GB" dirty="0">
                <a:latin typeface="Geneva" pitchFamily="96" charset="0"/>
              </a:rPr>
              <a:t>“</a:t>
            </a:r>
            <a:r>
              <a:rPr lang="en-GB" i="1" dirty="0">
                <a:latin typeface="Geneva" pitchFamily="96" charset="0"/>
              </a:rPr>
              <a:t>After the sacrifice was completed God blessed Noah and his sons. He made them to be the rulers of the world as Adam had been, and he gave them a command, saying, “Be fruitful and multiply upon the earth,” for during their sojourn in the ark, the two sexes, of men and animals alike, had lived apart from each other. This law of conduct had been violated by none in the ark except by Ham, by the dog, and by the raven.”</a:t>
            </a:r>
            <a:r>
              <a:rPr lang="en-GB" dirty="0">
                <a:latin typeface="Geneva" pitchFamily="96" charset="0"/>
              </a:rPr>
              <a:t> (Ginsberg</a:t>
            </a:r>
            <a:r>
              <a:rPr lang="en-GB" dirty="0" smtClean="0">
                <a:latin typeface="Geneva" pitchFamily="96" charset="0"/>
              </a:rPr>
              <a:t>)</a:t>
            </a:r>
          </a:p>
          <a:p>
            <a:pPr>
              <a:spcAft>
                <a:spcPts val="600"/>
              </a:spcAft>
            </a:pPr>
            <a:endParaRPr lang="en-GB" dirty="0" smtClean="0">
              <a:latin typeface="Geneva" pitchFamily="96" charset="0"/>
            </a:endParaRPr>
          </a:p>
          <a:p>
            <a:pPr>
              <a:spcAft>
                <a:spcPts val="600"/>
              </a:spcAft>
            </a:pPr>
            <a:r>
              <a:rPr lang="en-GB" dirty="0">
                <a:latin typeface="Geneva" pitchFamily="96" charset="0"/>
              </a:rPr>
              <a:t>If Ham had kept his purity for the 40 days he would not have felt ashamed at seeing Noah naked. This ‘fall’ was the condition for Satan to invade Ham’s feelings so that he felt ashamed when he saw Noah naked.  So if one has wrong feelings, look back and see if one made some bad condition and clear it up before one makes a mistake. </a:t>
            </a:r>
          </a:p>
          <a:p>
            <a:pPr>
              <a:spcAft>
                <a:spcPts val="600"/>
              </a:spcAft>
            </a:pP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was it such a sin to feel ashamed of nakedness? To understand these matters, let us first recall what constitutes sin.</a:t>
            </a:r>
            <a:r>
              <a:rPr lang="en-US" baseline="30000" dirty="0" smtClean="0"/>
              <a:t> </a:t>
            </a:r>
            <a:r>
              <a:rPr lang="en-US" dirty="0" smtClean="0"/>
              <a:t>Satan cannot manifest his powers - including the power to exist and act - unless he first secures an object partner with whom he can make a common base and engage in a reciprocal relationship of give and take. Whenever a person makes a condition for Satan to invade, it means that he has allowed himself to become Satan's object partner, thereby empowering Satan to act. This constitutes sin. </a:t>
            </a:r>
          </a:p>
          <a:p>
            <a:endParaRPr lang="en-US" dirty="0" smtClean="0"/>
          </a:p>
          <a:p>
            <a:r>
              <a:rPr lang="en-US" dirty="0" smtClean="0"/>
              <a:t>We can thus understand that when Noah's sons felt ashamed of their father's nakedness and covered his body, it was tantamount to acknowledging that they, like Adam's family after the Fall, had formed a shameful bond of kinship with Satan and were thus unworthy to come before God. Satan, like the raven hovering over the water, was looking for a condition to invade Noah's family. He attacked the family by taking Noah's sons as his object partners when they in effect acknowledged that they were of his lineage. </a:t>
            </a:r>
          </a:p>
          <a:p>
            <a:endParaRPr lang="en-US" dirty="0" smtClean="0"/>
          </a:p>
          <a:p>
            <a:r>
              <a:rPr lang="en-US" dirty="0" smtClean="0"/>
              <a:t>When Ham felt ashamed of his father's nakedness and acted to cover it up, he made a condition for Satan to enter; hence his feeling and act constituted a sin. Consequently, Ham could not restore through indemnity the position of Abel from which to make the substantial offering. Since he could not establish the foundation of substance, the providence of restoration in Noah's family ended in failure. </a:t>
            </a:r>
          </a:p>
          <a:p>
            <a:endParaRPr lang="en-US" dirty="0" smtClean="0"/>
          </a:p>
          <a:p>
            <a:r>
              <a:rPr lang="en-US" dirty="0" smtClean="0"/>
              <a:t>Satan</a:t>
            </a:r>
            <a:r>
              <a:rPr lang="en-US" baseline="0" dirty="0" smtClean="0"/>
              <a:t> could invade and Ham didn’t inherit Noah’s foundation of faith. Therefore shame a sin.  Should have had compassion for Noah. </a:t>
            </a:r>
            <a:endParaRPr lang="en-US" dirty="0"/>
          </a:p>
        </p:txBody>
      </p:sp>
      <p:sp>
        <p:nvSpPr>
          <p:cNvPr id="4" name="Slide Number Placeholder 3"/>
          <p:cNvSpPr>
            <a:spLocks noGrp="1"/>
          </p:cNvSpPr>
          <p:nvPr>
            <p:ph type="sldNum" sz="quarter" idx="10"/>
          </p:nvPr>
        </p:nvSpPr>
        <p:spPr/>
        <p:txBody>
          <a:bodyPr/>
          <a:lstStyle/>
          <a:p>
            <a:fld id="{08DC9CFA-A573-4EAF-9BD7-6B1916CE554E}"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3FFA5F-3182-4CC9-9EDD-4A2FA5B2FF24}" type="slidenum">
              <a:rPr lang="en-GB"/>
              <a:pPr/>
              <a:t>15</a:t>
            </a:fld>
            <a:endParaRPr lang="en-GB"/>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dirty="0" smtClean="0"/>
          </a:p>
          <a:p>
            <a:r>
              <a:rPr lang="en-US" dirty="0" smtClean="0"/>
              <a:t>Ham knew well that his family had been saved by his father's labors. Considering these things, Ham should have had such respect for his father that he would overcome his personal offense at Noah's nakedness and have some understanding of it. Yet instead of trusting Noah, who had been justified by Heaven, Ham criticized him from a self-centered perspective and showed his displeasure by his actions.</a:t>
            </a:r>
          </a:p>
          <a:p>
            <a:endParaRPr lang="en-US" dirty="0" smtClean="0"/>
          </a:p>
          <a:p>
            <a:r>
              <a:rPr lang="en-US" dirty="0" smtClean="0"/>
              <a:t>Should have had compassion.</a:t>
            </a:r>
          </a:p>
          <a:p>
            <a:endParaRPr lang="en-US" dirty="0" smtClean="0"/>
          </a:p>
          <a:p>
            <a:r>
              <a:rPr lang="en-US" dirty="0" smtClean="0"/>
              <a:t>Ham </a:t>
            </a:r>
            <a:r>
              <a:rPr lang="en-US" dirty="0"/>
              <a:t>self </a:t>
            </a:r>
            <a:r>
              <a:rPr lang="en-US" dirty="0" err="1"/>
              <a:t>centred</a:t>
            </a:r>
            <a:r>
              <a:rPr lang="en-US" dirty="0"/>
              <a:t>. Accused Noah of own sin,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266DB1-E3A3-4D48-A73B-BDD795FDF6F9}" type="slidenum">
              <a:rPr lang="en-GB"/>
              <a:pPr/>
              <a:t>16</a:t>
            </a:fld>
            <a:endParaRPr lang="en-GB"/>
          </a:p>
        </p:txBody>
      </p:sp>
      <p:sp>
        <p:nvSpPr>
          <p:cNvPr id="2744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44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can thus understand that when Noah's sons felt ashamed of their father's nakedness and covered his body, it was tantamount to acknowledging that they, like Adam's family after the Fall, had formed a shameful bond of kinship with Satan and were thus unworthy to come before God. </a:t>
            </a:r>
            <a:endParaRPr lang="en-US" dirty="0"/>
          </a:p>
        </p:txBody>
      </p:sp>
      <p:sp>
        <p:nvSpPr>
          <p:cNvPr id="4" name="Slide Number Placeholder 3"/>
          <p:cNvSpPr>
            <a:spLocks noGrp="1"/>
          </p:cNvSpPr>
          <p:nvPr>
            <p:ph type="sldNum" sz="quarter" idx="10"/>
          </p:nvPr>
        </p:nvSpPr>
        <p:spPr/>
        <p:txBody>
          <a:bodyPr/>
          <a:lstStyle/>
          <a:p>
            <a:fld id="{08DC9CFA-A573-4EAF-9BD7-6B1916CE554E}"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79D8A-70C9-40FC-AA37-1E1E2BCDCAD2}" type="slidenum">
              <a:rPr lang="en-GB"/>
              <a:pPr/>
              <a:t>19</a:t>
            </a:fld>
            <a:endParaRPr lang="en-GB"/>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732B10-E099-4CEB-9FED-F57457F431D7}" type="slidenum">
              <a:rPr lang="en-GB"/>
              <a:pPr/>
              <a:t>2</a:t>
            </a:fld>
            <a:endParaRPr lang="en-GB"/>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r>
              <a:rPr lang="en-US" dirty="0"/>
              <a:t>God wanted to start all over again. But he couldn’t because he created people with eternal soul. Anyway people his creation, his children, his responsibility. But things so desperate had to use desperate method. So found a good family which was to restore Adam’s family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3FAECA-CD80-410E-8351-EE9153207162}" type="slidenum">
              <a:rPr lang="en-GB"/>
              <a:pPr/>
              <a:t>3</a:t>
            </a:fld>
            <a:endParaRPr lang="en-GB"/>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r>
              <a:rPr lang="en-US"/>
              <a:t>Naamah - name Noah’s wife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8C179D-472A-439C-83F4-9404925B0D8E}" type="slidenum">
              <a:rPr lang="en-GB"/>
              <a:pPr/>
              <a:t>4</a:t>
            </a:fld>
            <a:endParaRPr lang="en-GB"/>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58C44-9772-4D72-AB9E-4D77B13FF44F}" type="slidenum">
              <a:rPr lang="en-GB"/>
              <a:pPr/>
              <a:t>5</a:t>
            </a:fld>
            <a:endParaRPr lang="en-GB"/>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r>
              <a:rPr lang="en-US"/>
              <a:t>Talmud says 120 years of preaching while building the ark. But people didn’t listen. God wanted to save others. Noah had dream.sense flood coming. God often warns about disasters ut people usually ignore</a:t>
            </a:r>
          </a:p>
          <a:p>
            <a:r>
              <a:rPr lang="en-US"/>
              <a:t>Noah’s family represented Adam’s family</a:t>
            </a:r>
          </a:p>
          <a:p>
            <a:r>
              <a:rPr lang="en-US"/>
              <a:t>Purpose of the flood to eliminate sinful humanity. Restore number 40 (10 times 4)(10 generations of 4 position foundation which were lost to Satan)</a:t>
            </a:r>
          </a:p>
          <a:p>
            <a:r>
              <a:rPr lang="en-US"/>
              <a:t>Went in as men and women - living separate quarters. No conjugal relations.</a:t>
            </a:r>
          </a:p>
          <a:p>
            <a:r>
              <a:rPr lang="en-US"/>
              <a:t>Noah didn’t argue with God about flood.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AF70B3-5800-4E33-BA0E-3E6FF0E83468}" type="slidenum">
              <a:rPr lang="en-GB"/>
              <a:pPr/>
              <a:t>6</a:t>
            </a:fld>
            <a:endParaRPr lang="en-GB"/>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4A33F8-10A6-4750-82A9-43B5B02AE92E}" type="slidenum">
              <a:rPr lang="en-GB"/>
              <a:pPr/>
              <a:t>7</a:t>
            </a:fld>
            <a:endParaRPr lang="en-GB"/>
          </a:p>
        </p:txBody>
      </p:sp>
      <p:sp>
        <p:nvSpPr>
          <p:cNvPr id="2693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93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8DA44-B2CC-4D2F-8C66-4335090CF56B}" type="slidenum">
              <a:rPr lang="en-GB"/>
              <a:pPr/>
              <a:t>8</a:t>
            </a:fld>
            <a:endParaRPr lang="en-GB"/>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21038-3B84-43A6-A796-F86B14283F25}" type="slidenum">
              <a:rPr lang="en-GB"/>
              <a:pPr/>
              <a:t>9</a:t>
            </a:fld>
            <a:endParaRPr lang="en-GB"/>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0825" cy="6850063"/>
            <a:chOff x="0" y="0"/>
            <a:chExt cx="5758" cy="4315"/>
          </a:xfrm>
        </p:grpSpPr>
        <p:grpSp>
          <p:nvGrpSpPr>
            <p:cNvPr id="8195" name="Group 3"/>
            <p:cNvGrpSpPr>
              <a:grpSpLocks/>
            </p:cNvGrpSpPr>
            <p:nvPr userDrawn="1"/>
          </p:nvGrpSpPr>
          <p:grpSpPr bwMode="auto">
            <a:xfrm>
              <a:off x="1728" y="2230"/>
              <a:ext cx="4027" cy="2085"/>
              <a:chOff x="1728" y="2230"/>
              <a:chExt cx="4027" cy="2085"/>
            </a:xfrm>
          </p:grpSpPr>
          <p:sp>
            <p:nvSpPr>
              <p:cNvPr id="81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prstTxWarp prst="textNoShape">
                  <a:avLst/>
                </a:prstTxWarp>
              </a:bodyPr>
              <a:lstStyle/>
              <a:p>
                <a:endParaRPr lang="en-US"/>
              </a:p>
            </p:txBody>
          </p:sp>
          <p:sp>
            <p:nvSpPr>
              <p:cNvPr id="81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prstTxWarp prst="textNoShape">
                  <a:avLst/>
                </a:prstTxWarp>
              </a:bodyPr>
              <a:lstStyle/>
              <a:p>
                <a:endParaRPr lang="en-US"/>
              </a:p>
            </p:txBody>
          </p:sp>
          <p:sp>
            <p:nvSpPr>
              <p:cNvPr id="81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prstTxWarp prst="textNoShape">
                  <a:avLst/>
                </a:prstTxWarp>
              </a:bodyPr>
              <a:lstStyle/>
              <a:p>
                <a:endParaRPr lang="en-US"/>
              </a:p>
            </p:txBody>
          </p:sp>
          <p:sp>
            <p:nvSpPr>
              <p:cNvPr id="81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prstTxWarp prst="textNoShape">
                  <a:avLst/>
                </a:prstTxWarp>
              </a:bodyPr>
              <a:lstStyle/>
              <a:p>
                <a:endParaRPr lang="en-US"/>
              </a:p>
            </p:txBody>
          </p:sp>
          <p:sp>
            <p:nvSpPr>
              <p:cNvPr id="82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prstTxWarp prst="textNoShape">
                  <a:avLst/>
                </a:prstTxWarp>
              </a:bodyPr>
              <a:lstStyle/>
              <a:p>
                <a:endParaRPr lang="en-US"/>
              </a:p>
            </p:txBody>
          </p:sp>
        </p:grpSp>
        <p:sp>
          <p:nvSpPr>
            <p:cNvPr id="82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82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prstTxWarp prst="textNoShape">
                <a:avLst/>
              </a:prstTxWarp>
            </a:bodyPr>
            <a:lstStyle/>
            <a:p>
              <a:endParaRPr lang="en-US"/>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5400"/>
            </a:lvl1pPr>
          </a:lstStyle>
          <a:p>
            <a:r>
              <a:rPr lang="en-GB"/>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96" charset="2"/>
              <a:buNone/>
              <a:defRPr/>
            </a:lvl1pPr>
          </a:lstStyle>
          <a:p>
            <a:r>
              <a:rPr lang="en-GB"/>
              <a:t>Click to edit Master subtitle style</a:t>
            </a:r>
          </a:p>
        </p:txBody>
      </p:sp>
      <p:sp>
        <p:nvSpPr>
          <p:cNvPr id="8205" name="Rectangle 13"/>
          <p:cNvSpPr>
            <a:spLocks noGrp="1" noChangeArrowheads="1"/>
          </p:cNvSpPr>
          <p:nvPr>
            <p:ph type="dt" sz="quarter" idx="2"/>
          </p:nvPr>
        </p:nvSpPr>
        <p:spPr>
          <a:xfrm>
            <a:off x="457200" y="6248400"/>
            <a:ext cx="2133600" cy="476250"/>
          </a:xfrm>
        </p:spPr>
        <p:txBody>
          <a:bodyPr/>
          <a:lstStyle>
            <a:lvl1pPr>
              <a:defRPr/>
            </a:lvl1pPr>
          </a:lstStyle>
          <a:p>
            <a:endParaRPr lang="en-GB"/>
          </a:p>
        </p:txBody>
      </p:sp>
      <p:sp>
        <p:nvSpPr>
          <p:cNvPr id="8206" name="Rectangle 14"/>
          <p:cNvSpPr>
            <a:spLocks noGrp="1" noChangeArrowheads="1"/>
          </p:cNvSpPr>
          <p:nvPr>
            <p:ph type="ftr" sz="quarter" idx="3"/>
          </p:nvPr>
        </p:nvSpPr>
        <p:spPr>
          <a:xfrm>
            <a:off x="3124200" y="6251575"/>
            <a:ext cx="2895600" cy="476250"/>
          </a:xfrm>
        </p:spPr>
        <p:txBody>
          <a:bodyPr/>
          <a:lstStyle>
            <a:lvl1pPr>
              <a:defRPr/>
            </a:lvl1pPr>
          </a:lstStyle>
          <a:p>
            <a:endParaRPr lang="en-GB"/>
          </a:p>
        </p:txBody>
      </p:sp>
      <p:sp>
        <p:nvSpPr>
          <p:cNvPr id="8207" name="Rectangle 15"/>
          <p:cNvSpPr>
            <a:spLocks noGrp="1" noChangeArrowheads="1"/>
          </p:cNvSpPr>
          <p:nvPr>
            <p:ph type="sldNum" sz="quarter" idx="4"/>
          </p:nvPr>
        </p:nvSpPr>
        <p:spPr>
          <a:xfrm>
            <a:off x="6553200" y="6254750"/>
            <a:ext cx="2133600" cy="476250"/>
          </a:xfrm>
        </p:spPr>
        <p:txBody>
          <a:bodyPr/>
          <a:lstStyle>
            <a:lvl1pPr>
              <a:defRPr/>
            </a:lvl1pPr>
          </a:lstStyle>
          <a:p>
            <a:fld id="{932B64D1-EB8E-4718-ABE4-40875837F178}"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smtClean="0"/>
            </a:lvl1pPr>
          </a:lstStyle>
          <a:p>
            <a:fld id="{58E7ADD5-9927-4C41-960A-98900EA2C987}"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smtClean="0"/>
            </a:lvl1pPr>
          </a:lstStyle>
          <a:p>
            <a:fld id="{1E47F2C8-5861-4F47-BFE7-23DABAB72583}"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GB"/>
          </a:p>
        </p:txBody>
      </p:sp>
      <p:sp>
        <p:nvSpPr>
          <p:cNvPr id="6" name="Slide Number Placeholder 5"/>
          <p:cNvSpPr>
            <a:spLocks noGrp="1"/>
          </p:cNvSpPr>
          <p:nvPr>
            <p:ph type="sldNum" sz="quarter" idx="11"/>
          </p:nvPr>
        </p:nvSpPr>
        <p:spPr>
          <a:xfrm>
            <a:off x="6553200" y="6248400"/>
            <a:ext cx="2133600" cy="476250"/>
          </a:xfrm>
        </p:spPr>
        <p:txBody>
          <a:bodyPr/>
          <a:lstStyle>
            <a:lvl1pPr>
              <a:defRPr smtClean="0"/>
            </a:lvl1pPr>
          </a:lstStyle>
          <a:p>
            <a:fld id="{639A3CCD-289B-4897-AC1B-38E88408E963}" type="slidenum">
              <a:rPr lang="en-GB"/>
              <a:pPr/>
              <a:t>‹#›</a:t>
            </a:fld>
            <a:endParaRPr lang="en-GB"/>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GB"/>
          </a:p>
        </p:txBody>
      </p:sp>
      <p:sp>
        <p:nvSpPr>
          <p:cNvPr id="4" name="Slide Number Placeholder 3"/>
          <p:cNvSpPr>
            <a:spLocks noGrp="1"/>
          </p:cNvSpPr>
          <p:nvPr>
            <p:ph type="sldNum" sz="quarter" idx="11"/>
          </p:nvPr>
        </p:nvSpPr>
        <p:spPr>
          <a:xfrm>
            <a:off x="6553200" y="6248400"/>
            <a:ext cx="2133600" cy="476250"/>
          </a:xfrm>
        </p:spPr>
        <p:txBody>
          <a:bodyPr/>
          <a:lstStyle>
            <a:lvl1pPr>
              <a:defRPr smtClean="0"/>
            </a:lvl1pPr>
          </a:lstStyle>
          <a:p>
            <a:fld id="{2EE2D038-1513-4850-875E-F20997AA8EC8}" type="slidenum">
              <a:rPr lang="en-GB"/>
              <a:pPr/>
              <a:t>‹#›</a:t>
            </a:fld>
            <a:endParaRPr lang="en-GB"/>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smtClean="0"/>
            </a:lvl1pPr>
          </a:lstStyle>
          <a:p>
            <a:fld id="{D10E3F50-543A-4CD0-8E43-6C1BD7B2FE05}"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smtClean="0"/>
            </a:lvl1pPr>
          </a:lstStyle>
          <a:p>
            <a:fld id="{78CD4F1D-48D5-4022-BC23-F6FED7C60A96}"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smtClean="0"/>
            </a:lvl1pPr>
          </a:lstStyle>
          <a:p>
            <a:fld id="{1E081F53-3607-4A79-8A0C-006F129E6B09}"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Slide Number Placeholder 7"/>
          <p:cNvSpPr>
            <a:spLocks noGrp="1"/>
          </p:cNvSpPr>
          <p:nvPr>
            <p:ph type="sldNum" sz="quarter" idx="11"/>
          </p:nvPr>
        </p:nvSpPr>
        <p:spPr/>
        <p:txBody>
          <a:bodyPr/>
          <a:lstStyle>
            <a:lvl1pPr>
              <a:defRPr smtClean="0"/>
            </a:lvl1pPr>
          </a:lstStyle>
          <a:p>
            <a:fld id="{11CF597F-3F52-40BC-809A-59CC211435BA}" type="slidenum">
              <a:rPr lang="en-GB"/>
              <a:pPr/>
              <a:t>‹#›</a:t>
            </a:fld>
            <a:endParaRPr lang="en-GB"/>
          </a:p>
        </p:txBody>
      </p:sp>
      <p:sp>
        <p:nvSpPr>
          <p:cNvPr id="9" name="Footer Placeholder 8"/>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Slide Number Placeholder 3"/>
          <p:cNvSpPr>
            <a:spLocks noGrp="1"/>
          </p:cNvSpPr>
          <p:nvPr>
            <p:ph type="sldNum" sz="quarter" idx="11"/>
          </p:nvPr>
        </p:nvSpPr>
        <p:spPr/>
        <p:txBody>
          <a:bodyPr/>
          <a:lstStyle>
            <a:lvl1pPr>
              <a:defRPr smtClean="0"/>
            </a:lvl1pPr>
          </a:lstStyle>
          <a:p>
            <a:fld id="{D6AFC4B4-EA57-4DE1-97D5-C009D50B4423}" type="slidenum">
              <a:rPr lang="en-GB"/>
              <a:pPr/>
              <a:t>‹#›</a:t>
            </a:fld>
            <a:endParaRPr lang="en-GB"/>
          </a:p>
        </p:txBody>
      </p:sp>
      <p:sp>
        <p:nvSpPr>
          <p:cNvPr id="5" name="Footer Placeholder 4"/>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Slide Number Placeholder 2"/>
          <p:cNvSpPr>
            <a:spLocks noGrp="1"/>
          </p:cNvSpPr>
          <p:nvPr>
            <p:ph type="sldNum" sz="quarter" idx="11"/>
          </p:nvPr>
        </p:nvSpPr>
        <p:spPr/>
        <p:txBody>
          <a:bodyPr/>
          <a:lstStyle>
            <a:lvl1pPr>
              <a:defRPr smtClean="0"/>
            </a:lvl1pPr>
          </a:lstStyle>
          <a:p>
            <a:fld id="{E69AE26A-4377-4088-BA08-C2F8DCB37F1C}" type="slidenum">
              <a:rPr lang="en-GB"/>
              <a:pPr/>
              <a:t>‹#›</a:t>
            </a:fld>
            <a:endParaRPr lang="en-GB"/>
          </a:p>
        </p:txBody>
      </p:sp>
      <p:sp>
        <p:nvSpPr>
          <p:cNvPr id="4" name="Footer Placeholder 3"/>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smtClean="0"/>
            </a:lvl1pPr>
          </a:lstStyle>
          <a:p>
            <a:fld id="{C94E2B0B-A195-4EEB-BE0B-2F40970D7BBB}"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smtClean="0"/>
            </a:lvl1pPr>
          </a:lstStyle>
          <a:p>
            <a:fld id="{157D4F59-3B26-414E-B771-FE1FA6DF8D32}"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96" charset="0"/>
              </a:defRPr>
            </a:lvl1pPr>
          </a:lstStyle>
          <a:p>
            <a:endParaRPr lang="en-GB"/>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96" charset="0"/>
              </a:defRPr>
            </a:lvl1pPr>
          </a:lstStyle>
          <a:p>
            <a:fld id="{06DEA71B-03AD-4F25-B246-1134A371CF01}" type="slidenum">
              <a:rPr lang="en-GB"/>
              <a:pPr/>
              <a:t>‹#›</a:t>
            </a:fld>
            <a:endParaRPr lang="en-GB"/>
          </a:p>
        </p:txBody>
      </p:sp>
      <p:grpSp>
        <p:nvGrpSpPr>
          <p:cNvPr id="7172" name="Group 4"/>
          <p:cNvGrpSpPr>
            <a:grpSpLocks/>
          </p:cNvGrpSpPr>
          <p:nvPr/>
        </p:nvGrpSpPr>
        <p:grpSpPr bwMode="auto">
          <a:xfrm>
            <a:off x="0" y="0"/>
            <a:ext cx="9140825" cy="6850063"/>
            <a:chOff x="0" y="0"/>
            <a:chExt cx="5758" cy="4315"/>
          </a:xfrm>
        </p:grpSpPr>
        <p:grpSp>
          <p:nvGrpSpPr>
            <p:cNvPr id="7173"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prstTxWarp prst="textNoShape">
                  <a:avLst/>
                </a:prstTxWarp>
              </a:bodyPr>
              <a:lstStyle/>
              <a:p>
                <a:endParaRPr lang="en-US"/>
              </a:p>
            </p:txBody>
          </p:sp>
          <p:sp>
            <p:nvSpPr>
              <p:cNvPr id="71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prstTxWarp prst="textNoShape">
                  <a:avLst/>
                </a:prstTxWarp>
              </a:bodyPr>
              <a:lstStyle/>
              <a:p>
                <a:endParaRPr lang="en-US"/>
              </a:p>
            </p:txBody>
          </p:sp>
          <p:sp>
            <p:nvSpPr>
              <p:cNvPr id="71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prstTxWarp prst="textNoShape">
                  <a:avLst/>
                </a:prstTxWarp>
              </a:bodyPr>
              <a:lstStyle/>
              <a:p>
                <a:endParaRPr lang="en-US"/>
              </a:p>
            </p:txBody>
          </p:sp>
          <p:sp>
            <p:nvSpPr>
              <p:cNvPr id="71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prstTxWarp prst="textNoShape">
                  <a:avLst/>
                </a:prstTxWarp>
              </a:bodyPr>
              <a:lstStyle/>
              <a:p>
                <a:endParaRPr lang="en-US"/>
              </a:p>
            </p:txBody>
          </p:sp>
          <p:sp>
            <p:nvSpPr>
              <p:cNvPr id="71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prstTxWarp prst="textNoShape">
                  <a:avLst/>
                </a:prstTxWarp>
              </a:bodyPr>
              <a:lstStyle/>
              <a:p>
                <a:endParaRPr lang="en-US"/>
              </a:p>
            </p:txBody>
          </p:sp>
        </p:grpSp>
        <p:sp>
          <p:nvSpPr>
            <p:cNvPr id="71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71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prstTxWarp prst="textNoShape">
                <a:avLst/>
              </a:prstTxWarp>
            </a:bodyPr>
            <a:lstStyle/>
            <a:p>
              <a:endParaRPr lang="en-US"/>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718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pitchFamily="96" charset="0"/>
              </a:defRPr>
            </a:lvl1pPr>
          </a:lstStyle>
          <a:p>
            <a:endParaRPr lang="en-GB"/>
          </a:p>
        </p:txBody>
      </p:sp>
      <p:sp>
        <p:nvSpPr>
          <p:cNvPr id="71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ctr" rtl="0" fontAlgn="base">
        <a:spcBef>
          <a:spcPct val="0"/>
        </a:spcBef>
        <a:spcAft>
          <a:spcPct val="0"/>
        </a:spcAft>
        <a:defRPr sz="40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2pPr>
      <a:lvl3pPr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3pPr>
      <a:lvl4pPr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4pPr>
      <a:lvl5pPr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5pPr>
      <a:lvl6pPr marL="457200"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6pPr>
      <a:lvl7pPr marL="914400"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7pPr>
      <a:lvl8pPr marL="1371600"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8pPr>
      <a:lvl9pPr marL="1828800" algn="ctr" rtl="0" fontAlgn="base">
        <a:spcBef>
          <a:spcPct val="0"/>
        </a:spcBef>
        <a:spcAft>
          <a:spcPct val="0"/>
        </a:spcAft>
        <a:defRPr sz="4000" b="1">
          <a:solidFill>
            <a:schemeClr val="tx2"/>
          </a:solidFill>
          <a:effectLst>
            <a:outerShdw blurRad="38100" dist="38100" dir="2700000" algn="tl">
              <a:srgbClr val="000000"/>
            </a:outerShdw>
          </a:effectLst>
          <a:latin typeface="Arial Rounded MT Bold" pitchFamily="96" charset="0"/>
        </a:defRPr>
      </a:lvl9pPr>
    </p:titleStyle>
    <p:bodyStyle>
      <a:lvl1pPr marL="342900" indent="-342900" algn="l" rtl="0" fontAlgn="base">
        <a:spcBef>
          <a:spcPct val="20000"/>
        </a:spcBef>
        <a:spcAft>
          <a:spcPct val="0"/>
        </a:spcAft>
        <a:buClr>
          <a:schemeClr val="hlink"/>
        </a:buClr>
        <a:buSzPct val="70000"/>
        <a:buFont typeface="Wingdings" pitchFamily="96"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96" charset="2"/>
        <a:buChar char="n"/>
        <a:defRPr sz="2800">
          <a:solidFill>
            <a:schemeClr val="tx1"/>
          </a:solidFill>
          <a:effectLst>
            <a:outerShdw blurRad="38100" dist="38100" dir="2700000" algn="tl">
              <a:srgbClr val="000000"/>
            </a:outerShdw>
          </a:effectLst>
          <a:latin typeface="+mn-lt"/>
          <a:ea typeface="ＭＳ Ｐゴシック" pitchFamily="96" charset="-128"/>
        </a:defRPr>
      </a:lvl2pPr>
      <a:lvl3pPr marL="1143000" indent="-228600" algn="l" rtl="0" fontAlgn="base">
        <a:spcBef>
          <a:spcPct val="20000"/>
        </a:spcBef>
        <a:spcAft>
          <a:spcPct val="0"/>
        </a:spcAft>
        <a:buClr>
          <a:schemeClr val="tx2"/>
        </a:buClr>
        <a:buSzPct val="70000"/>
        <a:buFont typeface="Wingdings" pitchFamily="96" charset="2"/>
        <a:buChar char="n"/>
        <a:defRPr sz="2400">
          <a:solidFill>
            <a:schemeClr val="tx1"/>
          </a:solidFill>
          <a:effectLst>
            <a:outerShdw blurRad="38100" dist="38100" dir="2700000" algn="tl">
              <a:srgbClr val="000000"/>
            </a:outerShdw>
          </a:effectLst>
          <a:latin typeface="+mn-lt"/>
          <a:ea typeface="ＭＳ Ｐゴシック" pitchFamily="96" charset="-128"/>
        </a:defRPr>
      </a:lvl3pPr>
      <a:lvl4pPr marL="1600200" indent="-228600" algn="l" rtl="0" fontAlgn="base">
        <a:spcBef>
          <a:spcPct val="20000"/>
        </a:spcBef>
        <a:spcAft>
          <a:spcPct val="0"/>
        </a:spcAft>
        <a:buClr>
          <a:schemeClr val="accent2"/>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4pPr>
      <a:lvl5pPr marL="2057400" indent="-228600" algn="l" rtl="0" fontAlgn="base">
        <a:spcBef>
          <a:spcPct val="20000"/>
        </a:spcBef>
        <a:spcAft>
          <a:spcPct val="0"/>
        </a:spcAft>
        <a:buClr>
          <a:schemeClr val="hlink"/>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5pPr>
      <a:lvl6pPr marL="2514600" indent="-228600" algn="l" rtl="0" fontAlgn="base">
        <a:spcBef>
          <a:spcPct val="20000"/>
        </a:spcBef>
        <a:spcAft>
          <a:spcPct val="0"/>
        </a:spcAft>
        <a:buClr>
          <a:schemeClr val="hlink"/>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6pPr>
      <a:lvl7pPr marL="2971800" indent="-228600" algn="l" rtl="0" fontAlgn="base">
        <a:spcBef>
          <a:spcPct val="20000"/>
        </a:spcBef>
        <a:spcAft>
          <a:spcPct val="0"/>
        </a:spcAft>
        <a:buClr>
          <a:schemeClr val="hlink"/>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7pPr>
      <a:lvl8pPr marL="3429000" indent="-228600" algn="l" rtl="0" fontAlgn="base">
        <a:spcBef>
          <a:spcPct val="20000"/>
        </a:spcBef>
        <a:spcAft>
          <a:spcPct val="0"/>
        </a:spcAft>
        <a:buClr>
          <a:schemeClr val="hlink"/>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8pPr>
      <a:lvl9pPr marL="3886200" indent="-228600" algn="l" rtl="0" fontAlgn="base">
        <a:spcBef>
          <a:spcPct val="20000"/>
        </a:spcBef>
        <a:spcAft>
          <a:spcPct val="0"/>
        </a:spcAft>
        <a:buClr>
          <a:schemeClr val="hlink"/>
        </a:buClr>
        <a:buSzPct val="70000"/>
        <a:buFont typeface="Wingdings" pitchFamily="96" charset="2"/>
        <a:buChar char="n"/>
        <a:defRPr sz="2000">
          <a:solidFill>
            <a:schemeClr val="tx1"/>
          </a:solidFill>
          <a:effectLst>
            <a:outerShdw blurRad="38100" dist="38100" dir="2700000" algn="tl">
              <a:srgbClr val="000000"/>
            </a:outerShdw>
          </a:effectLst>
          <a:latin typeface="+mn-lt"/>
          <a:ea typeface="ＭＳ Ｐゴシック" pitchFamily="9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ctrTitle"/>
          </p:nvPr>
        </p:nvSpPr>
        <p:spPr>
          <a:xfrm>
            <a:off x="685800" y="2286000"/>
            <a:ext cx="7772400" cy="1920875"/>
          </a:xfrm>
        </p:spPr>
        <p:txBody>
          <a:bodyPr/>
          <a:lstStyle/>
          <a:p>
            <a:r>
              <a:rPr lang="en-US"/>
              <a:t>Noah’s family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rrowheads="1"/>
          </p:cNvSpPr>
          <p:nvPr>
            <p:ph type="title"/>
          </p:nvPr>
        </p:nvSpPr>
        <p:spPr/>
        <p:txBody>
          <a:bodyPr/>
          <a:lstStyle/>
          <a:p>
            <a:r>
              <a:rPr lang="en-US" dirty="0"/>
              <a:t>Covenant with Noah</a:t>
            </a:r>
          </a:p>
        </p:txBody>
      </p:sp>
      <p:sp>
        <p:nvSpPr>
          <p:cNvPr id="187395" name="Rectangle 3"/>
          <p:cNvSpPr>
            <a:spLocks noGrp="1" noChangeArrowheads="1"/>
          </p:cNvSpPr>
          <p:nvPr>
            <p:ph type="body" sz="half" idx="1"/>
          </p:nvPr>
        </p:nvSpPr>
        <p:spPr>
          <a:xfrm>
            <a:off x="381000" y="1676400"/>
            <a:ext cx="4038600" cy="5029200"/>
          </a:xfrm>
        </p:spPr>
        <p:txBody>
          <a:bodyPr/>
          <a:lstStyle/>
          <a:p>
            <a:pPr>
              <a:lnSpc>
                <a:spcPct val="90000"/>
              </a:lnSpc>
              <a:buFont typeface="Wingdings" pitchFamily="96" charset="2"/>
              <a:buNone/>
            </a:pPr>
            <a:r>
              <a:rPr lang="en-US" sz="2400" dirty="0">
                <a:latin typeface="Times"/>
                <a:cs typeface="Times"/>
              </a:rPr>
              <a:t>	God said to Noah, “Go forth from the ark, you and your wife, and your sons and your sons’ wives with you.”</a:t>
            </a:r>
          </a:p>
          <a:p>
            <a:pPr>
              <a:lnSpc>
                <a:spcPct val="90000"/>
              </a:lnSpc>
              <a:buFont typeface="Wingdings" pitchFamily="96" charset="2"/>
              <a:buNone/>
            </a:pPr>
            <a:r>
              <a:rPr lang="en-US" sz="2000" dirty="0">
                <a:latin typeface="Arial"/>
                <a:cs typeface="Arial"/>
              </a:rPr>
              <a:t>			Genesis 8:15</a:t>
            </a:r>
          </a:p>
          <a:p>
            <a:pPr>
              <a:lnSpc>
                <a:spcPct val="90000"/>
              </a:lnSpc>
              <a:buFont typeface="Wingdings" pitchFamily="96" charset="2"/>
              <a:buNone/>
            </a:pPr>
            <a:endParaRPr lang="en-US" sz="2400" dirty="0"/>
          </a:p>
          <a:p>
            <a:pPr>
              <a:lnSpc>
                <a:spcPct val="90000"/>
              </a:lnSpc>
              <a:buFont typeface="Wingdings" pitchFamily="96" charset="2"/>
              <a:buNone/>
            </a:pPr>
            <a:r>
              <a:rPr lang="en-US" sz="2400" dirty="0"/>
              <a:t>	</a:t>
            </a:r>
            <a:r>
              <a:rPr lang="en-US" sz="2400" dirty="0">
                <a:latin typeface="Times"/>
                <a:cs typeface="Times"/>
              </a:rPr>
              <a:t>Noah built an altar to the Lord and offered burnt offerings on the altar.</a:t>
            </a:r>
          </a:p>
          <a:p>
            <a:pPr>
              <a:lnSpc>
                <a:spcPct val="90000"/>
              </a:lnSpc>
              <a:buFont typeface="Wingdings" pitchFamily="96" charset="2"/>
              <a:buNone/>
            </a:pPr>
            <a:r>
              <a:rPr lang="en-US" sz="2400" dirty="0">
                <a:latin typeface="Times"/>
                <a:cs typeface="Times"/>
              </a:rPr>
              <a:t>	And God blessed Noah and his sons, and said to them, “Be fruitful and multiply, and fill the earth.</a:t>
            </a:r>
            <a:r>
              <a:rPr lang="en-US" sz="2400" dirty="0"/>
              <a:t>”</a:t>
            </a:r>
          </a:p>
          <a:p>
            <a:pPr>
              <a:lnSpc>
                <a:spcPct val="90000"/>
              </a:lnSpc>
              <a:buFont typeface="Wingdings" pitchFamily="96" charset="2"/>
              <a:buNone/>
            </a:pPr>
            <a:r>
              <a:rPr lang="en-US" sz="2400" dirty="0">
                <a:latin typeface="Arial"/>
                <a:cs typeface="Arial"/>
              </a:rPr>
              <a:t>			</a:t>
            </a:r>
            <a:r>
              <a:rPr lang="en-US" sz="1800" dirty="0">
                <a:latin typeface="Arial"/>
                <a:cs typeface="Arial"/>
              </a:rPr>
              <a:t>Genesis 8:20, 9:1</a:t>
            </a:r>
            <a:endParaRPr lang="en-US" sz="2400" dirty="0">
              <a:latin typeface="Arial"/>
              <a:cs typeface="Arial"/>
            </a:endParaRPr>
          </a:p>
        </p:txBody>
      </p:sp>
      <p:pic>
        <p:nvPicPr>
          <p:cNvPr id="187397" name="Picture 5" descr="mount_ararat_H"/>
          <p:cNvPicPr>
            <a:picLocks noGrp="1" noChangeAspect="1" noChangeArrowheads="1"/>
          </p:cNvPicPr>
          <p:nvPr>
            <p:ph sz="half" idx="2"/>
          </p:nvPr>
        </p:nvPicPr>
        <p:blipFill>
          <a:blip r:embed="rId3"/>
          <a:srcRect/>
          <a:stretch>
            <a:fillRect/>
          </a:stretch>
        </p:blipFill>
        <p:spPr>
          <a:xfrm>
            <a:off x="4648200" y="2517775"/>
            <a:ext cx="4038600" cy="2689225"/>
          </a:xfrm>
        </p:spPr>
      </p:pic>
      <p:sp>
        <p:nvSpPr>
          <p:cNvPr id="187398" name="Text Box 6"/>
          <p:cNvSpPr txBox="1">
            <a:spLocks noChangeArrowheads="1"/>
          </p:cNvSpPr>
          <p:nvPr/>
        </p:nvSpPr>
        <p:spPr bwMode="auto">
          <a:xfrm>
            <a:off x="5791200" y="5324475"/>
            <a:ext cx="1806575" cy="396875"/>
          </a:xfrm>
          <a:prstGeom prst="rect">
            <a:avLst/>
          </a:prstGeom>
          <a:noFill/>
          <a:ln w="9525">
            <a:noFill/>
            <a:miter lim="800000"/>
            <a:headEnd/>
            <a:tailEnd/>
          </a:ln>
          <a:effectLst/>
        </p:spPr>
        <p:txBody>
          <a:bodyPr wrap="none">
            <a:prstTxWarp prst="textNoShape">
              <a:avLst/>
            </a:prstTxWarp>
            <a:spAutoFit/>
          </a:bodyPr>
          <a:lstStyle/>
          <a:p>
            <a:r>
              <a:rPr lang="en-US" sz="2000">
                <a:latin typeface="Arial Rounded MT Bold" pitchFamily="96" charset="0"/>
              </a:rPr>
              <a:t>Mount Ararat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73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739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739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739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p:bldP spid="187395" grpId="0" build="p"/>
      <p:bldP spid="18739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p:txBody>
          <a:bodyPr/>
          <a:lstStyle/>
          <a:p>
            <a:r>
              <a:rPr lang="en-US"/>
              <a:t>Foundation of substance</a:t>
            </a:r>
          </a:p>
        </p:txBody>
      </p:sp>
      <p:sp>
        <p:nvSpPr>
          <p:cNvPr id="152580" name="Oval 4"/>
          <p:cNvSpPr>
            <a:spLocks noChangeArrowheads="1"/>
          </p:cNvSpPr>
          <p:nvPr/>
        </p:nvSpPr>
        <p:spPr bwMode="auto">
          <a:xfrm>
            <a:off x="1371600" y="1981200"/>
            <a:ext cx="1828800" cy="762000"/>
          </a:xfrm>
          <a:prstGeom prst="ellipse">
            <a:avLst/>
          </a:prstGeom>
          <a:solidFill>
            <a:srgbClr val="FF00FF"/>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Noah</a:t>
            </a:r>
          </a:p>
        </p:txBody>
      </p:sp>
      <p:sp>
        <p:nvSpPr>
          <p:cNvPr id="152582" name="Oval 6"/>
          <p:cNvSpPr>
            <a:spLocks noChangeArrowheads="1"/>
          </p:cNvSpPr>
          <p:nvPr/>
        </p:nvSpPr>
        <p:spPr bwMode="auto">
          <a:xfrm>
            <a:off x="1371600" y="4419600"/>
            <a:ext cx="1828800" cy="762000"/>
          </a:xfrm>
          <a:prstGeom prst="ellipse">
            <a:avLst/>
          </a:prstGeom>
          <a:solidFill>
            <a:srgbClr val="FFFF00"/>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Ham</a:t>
            </a:r>
          </a:p>
        </p:txBody>
      </p:sp>
      <p:sp>
        <p:nvSpPr>
          <p:cNvPr id="152583" name="Oval 7"/>
          <p:cNvSpPr>
            <a:spLocks noChangeArrowheads="1"/>
          </p:cNvSpPr>
          <p:nvPr/>
        </p:nvSpPr>
        <p:spPr bwMode="auto">
          <a:xfrm>
            <a:off x="5791200" y="4419600"/>
            <a:ext cx="1828800" cy="762000"/>
          </a:xfrm>
          <a:prstGeom prst="ellipse">
            <a:avLst/>
          </a:prstGeom>
          <a:solidFill>
            <a:srgbClr val="808000"/>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Shem</a:t>
            </a:r>
          </a:p>
        </p:txBody>
      </p:sp>
      <p:grpSp>
        <p:nvGrpSpPr>
          <p:cNvPr id="152591" name="Group 15"/>
          <p:cNvGrpSpPr>
            <a:grpSpLocks noChangeAspect="1"/>
          </p:cNvGrpSpPr>
          <p:nvPr/>
        </p:nvGrpSpPr>
        <p:grpSpPr bwMode="auto">
          <a:xfrm rot="188237">
            <a:off x="1922463" y="2970213"/>
            <a:ext cx="638175" cy="1271587"/>
            <a:chOff x="2016" y="1824"/>
            <a:chExt cx="635" cy="909"/>
          </a:xfrm>
        </p:grpSpPr>
        <p:sp>
          <p:nvSpPr>
            <p:cNvPr id="152592" name="Freeform 16"/>
            <p:cNvSpPr>
              <a:spLocks noChangeAspect="1"/>
            </p:cNvSpPr>
            <p:nvPr/>
          </p:nvSpPr>
          <p:spPr bwMode="auto">
            <a:xfrm>
              <a:off x="2016" y="1824"/>
              <a:ext cx="203"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tx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endParaRPr lang="en-US"/>
            </a:p>
          </p:txBody>
        </p:sp>
        <p:sp>
          <p:nvSpPr>
            <p:cNvPr id="152593" name="Freeform 17"/>
            <p:cNvSpPr>
              <a:spLocks noChangeAspect="1"/>
            </p:cNvSpPr>
            <p:nvPr/>
          </p:nvSpPr>
          <p:spPr bwMode="auto">
            <a:xfrm>
              <a:off x="2448" y="1835"/>
              <a:ext cx="203"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tx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endParaRPr lang="en-US"/>
            </a:p>
          </p:txBody>
        </p:sp>
      </p:grpSp>
      <p:sp>
        <p:nvSpPr>
          <p:cNvPr id="152594" name="Text Box 18"/>
          <p:cNvSpPr txBox="1">
            <a:spLocks noChangeArrowheads="1"/>
          </p:cNvSpPr>
          <p:nvPr/>
        </p:nvSpPr>
        <p:spPr bwMode="auto">
          <a:xfrm>
            <a:off x="1828800" y="5245100"/>
            <a:ext cx="857250" cy="457200"/>
          </a:xfrm>
          <a:prstGeom prst="rect">
            <a:avLst/>
          </a:prstGeom>
          <a:noFill/>
          <a:ln w="9525">
            <a:noFill/>
            <a:miter lim="800000"/>
            <a:headEnd/>
            <a:tailEnd/>
          </a:ln>
          <a:effectLst/>
        </p:spPr>
        <p:txBody>
          <a:bodyPr wrap="none">
            <a:prstTxWarp prst="textNoShape">
              <a:avLst/>
            </a:prstTxWarp>
            <a:spAutoFit/>
          </a:bodyPr>
          <a:lstStyle/>
          <a:p>
            <a:r>
              <a:rPr lang="en-US" sz="2400">
                <a:latin typeface="Arial Rounded MT Bold" pitchFamily="96" charset="0"/>
              </a:rPr>
              <a:t>Abel</a:t>
            </a:r>
            <a:endParaRPr lang="en-US">
              <a:latin typeface="Arial Rounded MT Bold" pitchFamily="96" charset="0"/>
            </a:endParaRPr>
          </a:p>
        </p:txBody>
      </p:sp>
      <p:sp>
        <p:nvSpPr>
          <p:cNvPr id="152595" name="Text Box 19"/>
          <p:cNvSpPr txBox="1">
            <a:spLocks noChangeArrowheads="1"/>
          </p:cNvSpPr>
          <p:nvPr/>
        </p:nvSpPr>
        <p:spPr bwMode="auto">
          <a:xfrm>
            <a:off x="441325" y="3082925"/>
            <a:ext cx="1133475" cy="822325"/>
          </a:xfrm>
          <a:prstGeom prst="rect">
            <a:avLst/>
          </a:prstGeom>
          <a:noFill/>
          <a:ln w="9525">
            <a:noFill/>
            <a:miter lim="800000"/>
            <a:headEnd/>
            <a:tailEnd/>
          </a:ln>
          <a:effectLst/>
        </p:spPr>
        <p:txBody>
          <a:bodyPr wrap="none">
            <a:prstTxWarp prst="textNoShape">
              <a:avLst/>
            </a:prstTxWarp>
            <a:spAutoFit/>
          </a:bodyPr>
          <a:lstStyle/>
          <a:p>
            <a:r>
              <a:rPr lang="en-US" sz="2400">
                <a:latin typeface="Arial Rounded MT Bold" pitchFamily="96" charset="0"/>
              </a:rPr>
              <a:t>One in</a:t>
            </a:r>
          </a:p>
          <a:p>
            <a:r>
              <a:rPr lang="en-US" sz="2400">
                <a:latin typeface="Arial Rounded MT Bold" pitchFamily="96" charset="0"/>
              </a:rPr>
              <a:t> heart</a:t>
            </a:r>
          </a:p>
        </p:txBody>
      </p:sp>
      <p:sp>
        <p:nvSpPr>
          <p:cNvPr id="152596" name="Line 20"/>
          <p:cNvSpPr>
            <a:spLocks noChangeShapeType="1"/>
          </p:cNvSpPr>
          <p:nvPr/>
        </p:nvSpPr>
        <p:spPr bwMode="auto">
          <a:xfrm>
            <a:off x="3276600" y="4800600"/>
            <a:ext cx="2438400" cy="0"/>
          </a:xfrm>
          <a:prstGeom prst="line">
            <a:avLst/>
          </a:prstGeom>
          <a:noFill/>
          <a:ln w="57150">
            <a:solidFill>
              <a:schemeClr val="tx1"/>
            </a:solidFill>
            <a:round/>
            <a:headEnd type="triangle" w="med" len="med"/>
            <a:tailEnd/>
          </a:ln>
          <a:effectLst/>
        </p:spPr>
        <p:txBody>
          <a:bodyPr wrap="none" anchor="ctr">
            <a:prstTxWarp prst="textNoShape">
              <a:avLst/>
            </a:prstTxWarp>
          </a:bodyPr>
          <a:lstStyle/>
          <a:p>
            <a:endParaRPr lang="en-US"/>
          </a:p>
        </p:txBody>
      </p:sp>
      <p:sp>
        <p:nvSpPr>
          <p:cNvPr id="152597" name="Text Box 21"/>
          <p:cNvSpPr txBox="1">
            <a:spLocks noChangeArrowheads="1"/>
          </p:cNvSpPr>
          <p:nvPr/>
        </p:nvSpPr>
        <p:spPr bwMode="auto">
          <a:xfrm>
            <a:off x="2941638" y="5578475"/>
            <a:ext cx="3302000" cy="822325"/>
          </a:xfrm>
          <a:prstGeom prst="rect">
            <a:avLst/>
          </a:prstGeom>
          <a:noFill/>
          <a:ln w="9525">
            <a:noFill/>
            <a:miter lim="800000"/>
            <a:headEnd/>
            <a:tailEnd/>
          </a:ln>
          <a:effectLst/>
        </p:spPr>
        <p:txBody>
          <a:bodyPr wrap="none">
            <a:prstTxWarp prst="textNoShape">
              <a:avLst/>
            </a:prstTxWarp>
            <a:spAutoFit/>
          </a:bodyPr>
          <a:lstStyle/>
          <a:p>
            <a:pPr algn="ctr"/>
            <a:r>
              <a:rPr lang="en-US" sz="2400">
                <a:latin typeface="Arial" pitchFamily="96" charset="0"/>
              </a:rPr>
              <a:t>Indemnity condition </a:t>
            </a:r>
          </a:p>
          <a:p>
            <a:pPr algn="ctr"/>
            <a:r>
              <a:rPr lang="en-US" sz="2400">
                <a:latin typeface="Arial" pitchFamily="96" charset="0"/>
              </a:rPr>
              <a:t>to remove fallen nature</a:t>
            </a:r>
            <a:endParaRPr lang="en-US" sz="2000">
              <a:latin typeface="Arial" pitchFamily="96" charset="0"/>
            </a:endParaRPr>
          </a:p>
        </p:txBody>
      </p:sp>
      <p:sp>
        <p:nvSpPr>
          <p:cNvPr id="152598" name="Text Box 22"/>
          <p:cNvSpPr txBox="1">
            <a:spLocks noChangeArrowheads="1"/>
          </p:cNvSpPr>
          <p:nvPr/>
        </p:nvSpPr>
        <p:spPr bwMode="auto">
          <a:xfrm>
            <a:off x="6400800" y="5245100"/>
            <a:ext cx="857250" cy="457200"/>
          </a:xfrm>
          <a:prstGeom prst="rect">
            <a:avLst/>
          </a:prstGeom>
          <a:noFill/>
          <a:ln w="9525">
            <a:noFill/>
            <a:miter lim="800000"/>
            <a:headEnd/>
            <a:tailEnd/>
          </a:ln>
          <a:effectLst/>
        </p:spPr>
        <p:txBody>
          <a:bodyPr wrap="none">
            <a:prstTxWarp prst="textNoShape">
              <a:avLst/>
            </a:prstTxWarp>
            <a:spAutoFit/>
          </a:bodyPr>
          <a:lstStyle/>
          <a:p>
            <a:r>
              <a:rPr lang="en-US" sz="2400">
                <a:latin typeface="Arial Rounded MT Bold" pitchFamily="96" charset="0"/>
              </a:rPr>
              <a:t>Cain</a:t>
            </a:r>
            <a:endParaRPr lang="en-US">
              <a:latin typeface="Arial Rounded MT Bold" pitchFamily="96" charset="0"/>
            </a:endParaRPr>
          </a:p>
        </p:txBody>
      </p:sp>
      <p:sp>
        <p:nvSpPr>
          <p:cNvPr id="152599" name="Text Box 23"/>
          <p:cNvSpPr txBox="1">
            <a:spLocks noChangeArrowheads="1"/>
          </p:cNvSpPr>
          <p:nvPr/>
        </p:nvSpPr>
        <p:spPr bwMode="auto">
          <a:xfrm>
            <a:off x="3336925" y="2943225"/>
            <a:ext cx="3983031" cy="830997"/>
          </a:xfrm>
          <a:prstGeom prst="rect">
            <a:avLst/>
          </a:prstGeom>
          <a:noFill/>
          <a:ln w="9525">
            <a:noFill/>
            <a:miter lim="800000"/>
            <a:headEnd/>
            <a:tailEnd/>
          </a:ln>
          <a:effectLst/>
        </p:spPr>
        <p:txBody>
          <a:bodyPr wrap="none">
            <a:prstTxWarp prst="textNoShape">
              <a:avLst/>
            </a:prstTxWarp>
            <a:spAutoFit/>
          </a:bodyPr>
          <a:lstStyle/>
          <a:p>
            <a:r>
              <a:rPr lang="en-US" sz="2400" dirty="0">
                <a:latin typeface="Arial" pitchFamily="96" charset="0"/>
                <a:ea typeface="Lucida Grande" pitchFamily="96" charset="0"/>
                <a:cs typeface="Lucida Grande" pitchFamily="96" charset="0"/>
              </a:rPr>
              <a:t>Ham to inherit</a:t>
            </a:r>
            <a:r>
              <a:rPr lang="en-US" sz="2400" dirty="0" smtClean="0">
                <a:latin typeface="Arial" pitchFamily="96" charset="0"/>
                <a:ea typeface="Lucida Grande" pitchFamily="96" charset="0"/>
                <a:cs typeface="Lucida Grande" pitchFamily="96" charset="0"/>
              </a:rPr>
              <a:t> foundation </a:t>
            </a:r>
            <a:endParaRPr lang="en-US" sz="2400" dirty="0">
              <a:latin typeface="Arial" pitchFamily="96" charset="0"/>
              <a:ea typeface="Lucida Grande" pitchFamily="96" charset="0"/>
              <a:cs typeface="Lucida Grande" pitchFamily="96" charset="0"/>
            </a:endParaRPr>
          </a:p>
          <a:p>
            <a:r>
              <a:rPr lang="en-US" sz="2400" dirty="0">
                <a:latin typeface="Arial" pitchFamily="96" charset="0"/>
                <a:ea typeface="Lucida Grande" pitchFamily="96" charset="0"/>
                <a:cs typeface="Lucida Grande" pitchFamily="96" charset="0"/>
              </a:rPr>
              <a:t>of faith established by Noah</a:t>
            </a:r>
            <a:endParaRPr lang="en-US" sz="2400" dirty="0">
              <a:latin typeface="Arial" pitchFamily="9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25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5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258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259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259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25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259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258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25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25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2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P spid="152580" grpId="0" animBg="1"/>
      <p:bldP spid="152582" grpId="0" animBg="1"/>
      <p:bldP spid="152583" grpId="0" animBg="1"/>
      <p:bldP spid="152594" grpId="0"/>
      <p:bldP spid="152595" grpId="0"/>
      <p:bldP spid="152596" grpId="0" animBg="1"/>
      <p:bldP spid="152597" grpId="0"/>
      <p:bldP spid="152598" grpId="0"/>
      <p:bldP spid="15259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p:txBody>
          <a:bodyPr/>
          <a:lstStyle/>
          <a:p>
            <a:r>
              <a:rPr lang="en-US"/>
              <a:t>The incident in the tent</a:t>
            </a:r>
          </a:p>
        </p:txBody>
      </p:sp>
      <p:sp>
        <p:nvSpPr>
          <p:cNvPr id="189443" name="Rectangle 3"/>
          <p:cNvSpPr>
            <a:spLocks noGrp="1" noChangeArrowheads="1"/>
          </p:cNvSpPr>
          <p:nvPr>
            <p:ph type="body" sz="half" idx="1"/>
          </p:nvPr>
        </p:nvSpPr>
        <p:spPr>
          <a:xfrm>
            <a:off x="381000" y="1752600"/>
            <a:ext cx="4267200" cy="4525963"/>
          </a:xfrm>
        </p:spPr>
        <p:txBody>
          <a:bodyPr/>
          <a:lstStyle/>
          <a:p>
            <a:pPr>
              <a:lnSpc>
                <a:spcPct val="90000"/>
              </a:lnSpc>
            </a:pPr>
            <a:r>
              <a:rPr lang="en-US" sz="2800">
                <a:latin typeface="Arial" pitchFamily="96" charset="0"/>
              </a:rPr>
              <a:t>Noah plants a vineyard</a:t>
            </a:r>
          </a:p>
          <a:p>
            <a:pPr>
              <a:lnSpc>
                <a:spcPct val="90000"/>
              </a:lnSpc>
            </a:pPr>
            <a:r>
              <a:rPr lang="en-US" sz="2800">
                <a:latin typeface="Arial" pitchFamily="96" charset="0"/>
              </a:rPr>
              <a:t>He makes wine, becomes drunk and lies naked in his tent</a:t>
            </a:r>
          </a:p>
          <a:p>
            <a:pPr>
              <a:lnSpc>
                <a:spcPct val="90000"/>
              </a:lnSpc>
            </a:pPr>
            <a:r>
              <a:rPr lang="en-US" sz="2800">
                <a:latin typeface="Arial" pitchFamily="96" charset="0"/>
              </a:rPr>
              <a:t>Ham sees Noah naked</a:t>
            </a:r>
          </a:p>
          <a:p>
            <a:pPr>
              <a:lnSpc>
                <a:spcPct val="90000"/>
              </a:lnSpc>
            </a:pPr>
            <a:r>
              <a:rPr lang="en-US" sz="2800">
                <a:latin typeface="Arial" pitchFamily="96" charset="0"/>
              </a:rPr>
              <a:t>He tells Shem and Japeth to cover Noah</a:t>
            </a:r>
          </a:p>
          <a:p>
            <a:pPr>
              <a:lnSpc>
                <a:spcPct val="90000"/>
              </a:lnSpc>
            </a:pPr>
            <a:r>
              <a:rPr lang="en-US" sz="2800">
                <a:latin typeface="Arial" pitchFamily="96" charset="0"/>
              </a:rPr>
              <a:t>Noah wakes up and curses Ham’s son Canaan</a:t>
            </a:r>
          </a:p>
        </p:txBody>
      </p:sp>
      <p:pic>
        <p:nvPicPr>
          <p:cNvPr id="189449" name="Picture 9" descr="noah_ham"/>
          <p:cNvPicPr>
            <a:picLocks noGrp="1" noChangeAspect="1" noChangeArrowheads="1"/>
          </p:cNvPicPr>
          <p:nvPr>
            <p:ph sz="half" idx="2"/>
          </p:nvPr>
        </p:nvPicPr>
        <p:blipFill>
          <a:blip r:embed="rId3"/>
          <a:srcRect/>
          <a:stretch>
            <a:fillRect/>
          </a:stretch>
        </p:blipFill>
        <p:spPr>
          <a:xfrm>
            <a:off x="4648200" y="2090738"/>
            <a:ext cx="4038600" cy="35433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94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94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944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944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9443">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94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9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r>
              <a:rPr lang="en-US"/>
              <a:t>Test of Ham’s unity with Noah</a:t>
            </a:r>
          </a:p>
        </p:txBody>
      </p:sp>
      <p:sp>
        <p:nvSpPr>
          <p:cNvPr id="191493" name="Oval 5"/>
          <p:cNvSpPr>
            <a:spLocks noChangeArrowheads="1"/>
          </p:cNvSpPr>
          <p:nvPr/>
        </p:nvSpPr>
        <p:spPr bwMode="auto">
          <a:xfrm>
            <a:off x="1371600" y="1981200"/>
            <a:ext cx="1828800" cy="762000"/>
          </a:xfrm>
          <a:prstGeom prst="ellipse">
            <a:avLst/>
          </a:prstGeom>
          <a:solidFill>
            <a:srgbClr val="FF00FF"/>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Noah</a:t>
            </a:r>
          </a:p>
        </p:txBody>
      </p:sp>
      <p:sp>
        <p:nvSpPr>
          <p:cNvPr id="191494" name="Oval 6"/>
          <p:cNvSpPr>
            <a:spLocks noChangeArrowheads="1"/>
          </p:cNvSpPr>
          <p:nvPr/>
        </p:nvSpPr>
        <p:spPr bwMode="auto">
          <a:xfrm>
            <a:off x="1371600" y="4419600"/>
            <a:ext cx="1828800" cy="762000"/>
          </a:xfrm>
          <a:prstGeom prst="ellipse">
            <a:avLst/>
          </a:prstGeom>
          <a:solidFill>
            <a:srgbClr val="FFFF00"/>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Ham</a:t>
            </a:r>
          </a:p>
        </p:txBody>
      </p:sp>
      <p:sp>
        <p:nvSpPr>
          <p:cNvPr id="191495" name="Oval 7"/>
          <p:cNvSpPr>
            <a:spLocks noChangeArrowheads="1"/>
          </p:cNvSpPr>
          <p:nvPr/>
        </p:nvSpPr>
        <p:spPr bwMode="auto">
          <a:xfrm>
            <a:off x="5791200" y="4419600"/>
            <a:ext cx="1828800" cy="762000"/>
          </a:xfrm>
          <a:prstGeom prst="ellipse">
            <a:avLst/>
          </a:prstGeom>
          <a:solidFill>
            <a:srgbClr val="808000"/>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Shem</a:t>
            </a:r>
          </a:p>
        </p:txBody>
      </p:sp>
      <p:sp>
        <p:nvSpPr>
          <p:cNvPr id="191499" name="Text Box 11"/>
          <p:cNvSpPr txBox="1">
            <a:spLocks noChangeArrowheads="1"/>
          </p:cNvSpPr>
          <p:nvPr/>
        </p:nvSpPr>
        <p:spPr bwMode="auto">
          <a:xfrm>
            <a:off x="1828800" y="5245100"/>
            <a:ext cx="857250" cy="457200"/>
          </a:xfrm>
          <a:prstGeom prst="rect">
            <a:avLst/>
          </a:prstGeom>
          <a:noFill/>
          <a:ln w="9525">
            <a:noFill/>
            <a:miter lim="800000"/>
            <a:headEnd/>
            <a:tailEnd/>
          </a:ln>
          <a:effectLst/>
        </p:spPr>
        <p:txBody>
          <a:bodyPr wrap="none">
            <a:prstTxWarp prst="textNoShape">
              <a:avLst/>
            </a:prstTxWarp>
            <a:spAutoFit/>
          </a:bodyPr>
          <a:lstStyle/>
          <a:p>
            <a:r>
              <a:rPr lang="en-US" sz="2400">
                <a:latin typeface="Arial Rounded MT Bold" pitchFamily="96" charset="0"/>
              </a:rPr>
              <a:t>Abel</a:t>
            </a:r>
            <a:endParaRPr lang="en-US">
              <a:latin typeface="Arial Rounded MT Bold" pitchFamily="96" charset="0"/>
            </a:endParaRPr>
          </a:p>
        </p:txBody>
      </p:sp>
      <p:sp>
        <p:nvSpPr>
          <p:cNvPr id="191500" name="Text Box 12"/>
          <p:cNvSpPr txBox="1">
            <a:spLocks noChangeArrowheads="1"/>
          </p:cNvSpPr>
          <p:nvPr/>
        </p:nvSpPr>
        <p:spPr bwMode="auto">
          <a:xfrm>
            <a:off x="228600" y="3124200"/>
            <a:ext cx="1438275" cy="822325"/>
          </a:xfrm>
          <a:prstGeom prst="rect">
            <a:avLst/>
          </a:prstGeom>
          <a:noFill/>
          <a:ln w="9525">
            <a:noFill/>
            <a:miter lim="800000"/>
            <a:headEnd/>
            <a:tailEnd/>
          </a:ln>
          <a:effectLst/>
        </p:spPr>
        <p:txBody>
          <a:bodyPr wrap="none">
            <a:prstTxWarp prst="textNoShape">
              <a:avLst/>
            </a:prstTxWarp>
            <a:spAutoFit/>
          </a:bodyPr>
          <a:lstStyle/>
          <a:p>
            <a:pPr algn="ctr"/>
            <a:r>
              <a:rPr lang="en-US" sz="2400">
                <a:latin typeface="Arial" pitchFamily="96" charset="0"/>
              </a:rPr>
              <a:t>Felt </a:t>
            </a:r>
          </a:p>
          <a:p>
            <a:pPr algn="ctr"/>
            <a:r>
              <a:rPr lang="en-US" sz="2400">
                <a:latin typeface="Arial" pitchFamily="96" charset="0"/>
              </a:rPr>
              <a:t>ashamed</a:t>
            </a:r>
          </a:p>
        </p:txBody>
      </p:sp>
      <p:sp>
        <p:nvSpPr>
          <p:cNvPr id="191501" name="Line 13"/>
          <p:cNvSpPr>
            <a:spLocks noChangeShapeType="1"/>
          </p:cNvSpPr>
          <p:nvPr/>
        </p:nvSpPr>
        <p:spPr bwMode="auto">
          <a:xfrm>
            <a:off x="3276600" y="4800600"/>
            <a:ext cx="2438400" cy="0"/>
          </a:xfrm>
          <a:prstGeom prst="line">
            <a:avLst/>
          </a:prstGeom>
          <a:noFill/>
          <a:ln w="57150">
            <a:solidFill>
              <a:schemeClr val="tx1"/>
            </a:solidFill>
            <a:round/>
            <a:headEnd/>
            <a:tailEnd type="triangle" w="med" len="med"/>
          </a:ln>
          <a:effectLst/>
        </p:spPr>
        <p:txBody>
          <a:bodyPr wrap="none" anchor="ctr">
            <a:prstTxWarp prst="textNoShape">
              <a:avLst/>
            </a:prstTxWarp>
          </a:bodyPr>
          <a:lstStyle/>
          <a:p>
            <a:endParaRPr lang="en-US"/>
          </a:p>
        </p:txBody>
      </p:sp>
      <p:sp>
        <p:nvSpPr>
          <p:cNvPr id="191502" name="Text Box 14"/>
          <p:cNvSpPr txBox="1">
            <a:spLocks noChangeArrowheads="1"/>
          </p:cNvSpPr>
          <p:nvPr/>
        </p:nvSpPr>
        <p:spPr bwMode="auto">
          <a:xfrm>
            <a:off x="3286125" y="5029200"/>
            <a:ext cx="1946275" cy="822325"/>
          </a:xfrm>
          <a:prstGeom prst="rect">
            <a:avLst/>
          </a:prstGeom>
          <a:noFill/>
          <a:ln w="9525">
            <a:noFill/>
            <a:miter lim="800000"/>
            <a:headEnd/>
            <a:tailEnd/>
          </a:ln>
          <a:effectLst/>
        </p:spPr>
        <p:txBody>
          <a:bodyPr wrap="none">
            <a:prstTxWarp prst="textNoShape">
              <a:avLst/>
            </a:prstTxWarp>
            <a:spAutoFit/>
          </a:bodyPr>
          <a:lstStyle/>
          <a:p>
            <a:pPr algn="ctr"/>
            <a:r>
              <a:rPr lang="en-US" sz="2400">
                <a:latin typeface="Arial" pitchFamily="96" charset="0"/>
              </a:rPr>
              <a:t>Stirred up &amp;</a:t>
            </a:r>
          </a:p>
          <a:p>
            <a:pPr algn="ctr"/>
            <a:r>
              <a:rPr lang="en-US" sz="2400">
                <a:latin typeface="Arial" pitchFamily="96" charset="0"/>
              </a:rPr>
              <a:t>multiplied sin</a:t>
            </a:r>
            <a:endParaRPr lang="en-US" sz="2000">
              <a:latin typeface="Arial" pitchFamily="96" charset="0"/>
            </a:endParaRPr>
          </a:p>
        </p:txBody>
      </p:sp>
      <p:sp>
        <p:nvSpPr>
          <p:cNvPr id="191503" name="Text Box 15"/>
          <p:cNvSpPr txBox="1">
            <a:spLocks noChangeArrowheads="1"/>
          </p:cNvSpPr>
          <p:nvPr/>
        </p:nvSpPr>
        <p:spPr bwMode="auto">
          <a:xfrm>
            <a:off x="6376988" y="5410200"/>
            <a:ext cx="2081212" cy="822325"/>
          </a:xfrm>
          <a:prstGeom prst="rect">
            <a:avLst/>
          </a:prstGeom>
          <a:noFill/>
          <a:ln w="9525">
            <a:noFill/>
            <a:miter lim="800000"/>
            <a:headEnd/>
            <a:tailEnd/>
          </a:ln>
          <a:effectLst/>
        </p:spPr>
        <p:txBody>
          <a:bodyPr wrap="none">
            <a:prstTxWarp prst="textNoShape">
              <a:avLst/>
            </a:prstTxWarp>
            <a:spAutoFit/>
          </a:bodyPr>
          <a:lstStyle/>
          <a:p>
            <a:r>
              <a:rPr lang="en-US" sz="2400">
                <a:latin typeface="Arial" pitchFamily="96" charset="0"/>
              </a:rPr>
              <a:t>Felt ashamed</a:t>
            </a:r>
          </a:p>
          <a:p>
            <a:r>
              <a:rPr lang="en-US" sz="2400">
                <a:latin typeface="Arial" pitchFamily="96" charset="0"/>
              </a:rPr>
              <a:t>covered Noah</a:t>
            </a:r>
            <a:endParaRPr lang="en-US">
              <a:latin typeface="Arial" pitchFamily="96" charset="0"/>
            </a:endParaRPr>
          </a:p>
        </p:txBody>
      </p:sp>
      <p:sp>
        <p:nvSpPr>
          <p:cNvPr id="191504" name="Line 16"/>
          <p:cNvSpPr>
            <a:spLocks noChangeShapeType="1"/>
          </p:cNvSpPr>
          <p:nvPr/>
        </p:nvSpPr>
        <p:spPr bwMode="auto">
          <a:xfrm>
            <a:off x="1981200" y="2819400"/>
            <a:ext cx="0" cy="1524000"/>
          </a:xfrm>
          <a:prstGeom prst="line">
            <a:avLst/>
          </a:prstGeom>
          <a:noFill/>
          <a:ln w="57150">
            <a:solidFill>
              <a:schemeClr val="tx1"/>
            </a:solidFill>
            <a:round/>
            <a:headEnd type="triangle" w="med" len="med"/>
            <a:tailEnd/>
          </a:ln>
          <a:effectLst/>
        </p:spPr>
        <p:txBody>
          <a:bodyPr wrap="none" anchor="ctr">
            <a:prstTxWarp prst="textNoShape">
              <a:avLst/>
            </a:prstTxWarp>
          </a:bodyPr>
          <a:lstStyle/>
          <a:p>
            <a:endParaRPr lang="en-US"/>
          </a:p>
        </p:txBody>
      </p:sp>
      <p:sp>
        <p:nvSpPr>
          <p:cNvPr id="191505" name="Line 17"/>
          <p:cNvSpPr>
            <a:spLocks noChangeShapeType="1"/>
          </p:cNvSpPr>
          <p:nvPr/>
        </p:nvSpPr>
        <p:spPr bwMode="auto">
          <a:xfrm>
            <a:off x="2514600" y="2819400"/>
            <a:ext cx="0" cy="1524000"/>
          </a:xfrm>
          <a:prstGeom prst="line">
            <a:avLst/>
          </a:prstGeom>
          <a:noFill/>
          <a:ln w="57150">
            <a:solidFill>
              <a:schemeClr val="tx1"/>
            </a:solidFill>
            <a:round/>
            <a:headEnd/>
            <a:tailEnd type="triangle" w="med" len="med"/>
          </a:ln>
          <a:effectLst/>
        </p:spPr>
        <p:txBody>
          <a:bodyPr wrap="none" anchor="ctr">
            <a:prstTxWarp prst="textNoShape">
              <a:avLst/>
            </a:prstTxWarp>
          </a:bodyPr>
          <a:lstStyle/>
          <a:p>
            <a:endParaRPr lang="en-US"/>
          </a:p>
        </p:txBody>
      </p:sp>
      <p:sp>
        <p:nvSpPr>
          <p:cNvPr id="191506" name="Text Box 18"/>
          <p:cNvSpPr txBox="1">
            <a:spLocks noChangeArrowheads="1"/>
          </p:cNvSpPr>
          <p:nvPr/>
        </p:nvSpPr>
        <p:spPr bwMode="auto">
          <a:xfrm>
            <a:off x="2727325" y="3171825"/>
            <a:ext cx="1404938" cy="457200"/>
          </a:xfrm>
          <a:prstGeom prst="rect">
            <a:avLst/>
          </a:prstGeom>
          <a:noFill/>
          <a:ln w="9525">
            <a:noFill/>
            <a:miter lim="800000"/>
            <a:headEnd/>
            <a:tailEnd/>
          </a:ln>
          <a:effectLst/>
        </p:spPr>
        <p:txBody>
          <a:bodyPr wrap="none">
            <a:prstTxWarp prst="textNoShape">
              <a:avLst/>
            </a:prstTxWarp>
            <a:spAutoFit/>
          </a:bodyPr>
          <a:lstStyle/>
          <a:p>
            <a:r>
              <a:rPr lang="en-US" sz="2400">
                <a:latin typeface="Arial" pitchFamily="96" charset="0"/>
              </a:rPr>
              <a:t>Rebuked</a:t>
            </a:r>
            <a:endParaRPr lang="en-US">
              <a:latin typeface="Arial" pitchFamily="96" charset="0"/>
            </a:endParaRPr>
          </a:p>
        </p:txBody>
      </p:sp>
      <p:sp>
        <p:nvSpPr>
          <p:cNvPr id="191507" name="Oval 19"/>
          <p:cNvSpPr>
            <a:spLocks noChangeArrowheads="1"/>
          </p:cNvSpPr>
          <p:nvPr/>
        </p:nvSpPr>
        <p:spPr bwMode="auto">
          <a:xfrm>
            <a:off x="6858000" y="4038600"/>
            <a:ext cx="1828800" cy="7620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2400">
                <a:solidFill>
                  <a:schemeClr val="bg2"/>
                </a:solidFill>
                <a:latin typeface="Arial Rounded MT Bold" pitchFamily="96" charset="0"/>
              </a:rPr>
              <a:t>Japeth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14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14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149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14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150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15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149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15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150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15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15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15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p:bldP spid="191493" grpId="0" animBg="1"/>
      <p:bldP spid="191494" grpId="0" animBg="1"/>
      <p:bldP spid="191495" grpId="0" animBg="1"/>
      <p:bldP spid="191499" grpId="0"/>
      <p:bldP spid="191500" grpId="0"/>
      <p:bldP spid="191501" grpId="0" animBg="1"/>
      <p:bldP spid="191502" grpId="0"/>
      <p:bldP spid="191503" grpId="0"/>
      <p:bldP spid="191504" grpId="0" animBg="1"/>
      <p:bldP spid="191505" grpId="0" animBg="1"/>
      <p:bldP spid="191506" grpId="0"/>
      <p:bldP spid="19150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p:spPr>
        <p:txBody>
          <a:bodyPr/>
          <a:lstStyle/>
          <a:p>
            <a:pPr algn="l"/>
            <a:r>
              <a:rPr lang="en-US" dirty="0" smtClean="0"/>
              <a:t>Why was it a sin to feel ashamed?</a:t>
            </a:r>
            <a:endParaRPr lang="en-US" dirty="0"/>
          </a:p>
        </p:txBody>
      </p:sp>
      <p:sp>
        <p:nvSpPr>
          <p:cNvPr id="3" name="Content Placeholder 2"/>
          <p:cNvSpPr>
            <a:spLocks noGrp="1"/>
          </p:cNvSpPr>
          <p:nvPr>
            <p:ph idx="1"/>
          </p:nvPr>
        </p:nvSpPr>
        <p:spPr>
          <a:xfrm>
            <a:off x="457200" y="1371600"/>
            <a:ext cx="8229600" cy="5257800"/>
          </a:xfrm>
        </p:spPr>
        <p:txBody>
          <a:bodyPr/>
          <a:lstStyle/>
          <a:p>
            <a:r>
              <a:rPr lang="en-US" dirty="0" smtClean="0"/>
              <a:t>Satan needs an object partner to exist and act </a:t>
            </a:r>
          </a:p>
          <a:p>
            <a:r>
              <a:rPr lang="en-US" dirty="0" smtClean="0"/>
              <a:t>Sin – condition for Satan to invade</a:t>
            </a:r>
          </a:p>
          <a:p>
            <a:r>
              <a:rPr lang="en-US" dirty="0" smtClean="0"/>
              <a:t>Before the fall Adam and Eve were naked and unashamed – innocent</a:t>
            </a:r>
          </a:p>
          <a:p>
            <a:r>
              <a:rPr lang="en-US" dirty="0" smtClean="0"/>
              <a:t>After the Flood Noah’s family should have separated from Satan and been innocent </a:t>
            </a:r>
          </a:p>
          <a:p>
            <a:r>
              <a:rPr lang="en-US" dirty="0" smtClean="0"/>
              <a:t>Feeling ashamed showed still of Satan’s lineage</a:t>
            </a:r>
          </a:p>
          <a:p>
            <a:r>
              <a:rPr lang="en-US" dirty="0" smtClean="0"/>
              <a:t>Ham felt ashamed          covered Noah</a:t>
            </a:r>
          </a:p>
          <a:p>
            <a:pPr>
              <a:buNone/>
            </a:pPr>
            <a:r>
              <a:rPr lang="en-US" dirty="0" smtClean="0"/>
              <a:t>			could not restore position of Abel</a:t>
            </a:r>
          </a:p>
        </p:txBody>
      </p:sp>
      <p:cxnSp>
        <p:nvCxnSpPr>
          <p:cNvPr id="5" name="Straight Arrow Connector 4"/>
          <p:cNvCxnSpPr/>
          <p:nvPr/>
        </p:nvCxnSpPr>
        <p:spPr>
          <a:xfrm>
            <a:off x="3962400" y="5638800"/>
            <a:ext cx="609600" cy="1588"/>
          </a:xfrm>
          <a:prstGeom prst="straightConnector1">
            <a:avLst/>
          </a:prstGeom>
          <a:ln w="476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524000" y="6248400"/>
            <a:ext cx="609600" cy="1588"/>
          </a:xfrm>
          <a:prstGeom prst="straightConnector1">
            <a:avLst/>
          </a:prstGeom>
          <a:ln w="47625">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ext Box 2"/>
          <p:cNvSpPr txBox="1">
            <a:spLocks noChangeArrowheads="1"/>
          </p:cNvSpPr>
          <p:nvPr/>
        </p:nvSpPr>
        <p:spPr bwMode="auto">
          <a:xfrm>
            <a:off x="1557338" y="1506538"/>
            <a:ext cx="7086600" cy="4410075"/>
          </a:xfrm>
          <a:prstGeom prst="rect">
            <a:avLst/>
          </a:prstGeom>
          <a:noFill/>
          <a:ln w="9525">
            <a:noFill/>
            <a:miter lim="800000"/>
            <a:headEnd/>
            <a:tailEnd/>
          </a:ln>
          <a:effectLst/>
        </p:spPr>
        <p:txBody>
          <a:bodyPr>
            <a:prstTxWarp prst="textNoShape">
              <a:avLst/>
            </a:prstTxWarp>
            <a:spAutoFit/>
          </a:bodyPr>
          <a:lstStyle/>
          <a:p>
            <a:pPr marL="342900" indent="-342900">
              <a:spcAft>
                <a:spcPct val="5000"/>
              </a:spcAft>
              <a:buClr>
                <a:srgbClr val="3399FF"/>
              </a:buClr>
              <a:buFont typeface="Courier New" pitchFamily="96" charset="0"/>
              <a:buNone/>
              <a:tabLst>
                <a:tab pos="571500" algn="l"/>
              </a:tabLst>
            </a:pPr>
            <a:r>
              <a:rPr lang="en-US" altLang="zh-CN" sz="3400">
                <a:latin typeface="Franklin Gothic Medium" pitchFamily="96" charset="0"/>
                <a:ea typeface="宋体" pitchFamily="96" charset="-122"/>
                <a:cs typeface="宋体" pitchFamily="96" charset="-122"/>
              </a:rPr>
              <a:t>1. Failed to love Noah from God’s viewpoint</a:t>
            </a:r>
          </a:p>
          <a:p>
            <a:pPr marL="342900" indent="-342900">
              <a:spcAft>
                <a:spcPct val="5000"/>
              </a:spcAft>
              <a:buClr>
                <a:srgbClr val="3399FF"/>
              </a:buClr>
              <a:buFont typeface="Courier New" pitchFamily="96" charset="0"/>
              <a:buChar char="►"/>
              <a:tabLst>
                <a:tab pos="571500" algn="l"/>
              </a:tabLst>
            </a:pPr>
            <a:endParaRPr lang="en-US" altLang="zh-CN" sz="3400">
              <a:latin typeface="Franklin Gothic Medium" pitchFamily="96" charset="0"/>
              <a:ea typeface="宋体" pitchFamily="96" charset="-122"/>
              <a:cs typeface="宋体" pitchFamily="96" charset="-122"/>
            </a:endParaRPr>
          </a:p>
          <a:p>
            <a:pPr marL="342900" indent="-342900">
              <a:spcAft>
                <a:spcPct val="5000"/>
              </a:spcAft>
              <a:buClr>
                <a:srgbClr val="3399FF"/>
              </a:buClr>
              <a:buFont typeface="Courier New" pitchFamily="96" charset="0"/>
              <a:buNone/>
              <a:tabLst>
                <a:tab pos="571500" algn="l"/>
              </a:tabLst>
            </a:pPr>
            <a:r>
              <a:rPr lang="en-US" sz="3400">
                <a:latin typeface="Franklin Gothic Medium" pitchFamily="96" charset="0"/>
              </a:rPr>
              <a:t>2. Left position of responsibility</a:t>
            </a:r>
          </a:p>
          <a:p>
            <a:pPr marL="342900" indent="-342900">
              <a:spcAft>
                <a:spcPct val="5000"/>
              </a:spcAft>
              <a:buClr>
                <a:srgbClr val="3399FF"/>
              </a:buClr>
              <a:buFont typeface="Courier New" pitchFamily="96" charset="0"/>
              <a:buNone/>
              <a:tabLst>
                <a:tab pos="571500" algn="l"/>
              </a:tabLst>
            </a:pPr>
            <a:endParaRPr lang="en-US" sz="3400">
              <a:latin typeface="Franklin Gothic Medium" pitchFamily="96" charset="0"/>
            </a:endParaRPr>
          </a:p>
          <a:p>
            <a:pPr marL="342900" indent="-342900">
              <a:spcAft>
                <a:spcPct val="5000"/>
              </a:spcAft>
              <a:buClr>
                <a:srgbClr val="3399FF"/>
              </a:buClr>
              <a:buFont typeface="Courier New" pitchFamily="96" charset="0"/>
              <a:buNone/>
              <a:tabLst>
                <a:tab pos="571500" algn="l"/>
              </a:tabLst>
            </a:pPr>
            <a:r>
              <a:rPr lang="en-US" sz="3400">
                <a:latin typeface="Franklin Gothic Medium" pitchFamily="96" charset="0"/>
              </a:rPr>
              <a:t>3. Reversed order of authority</a:t>
            </a:r>
          </a:p>
          <a:p>
            <a:pPr marL="342900" indent="-342900">
              <a:spcAft>
                <a:spcPct val="5000"/>
              </a:spcAft>
              <a:buClr>
                <a:srgbClr val="3399FF"/>
              </a:buClr>
              <a:buFont typeface="Courier New" pitchFamily="96" charset="0"/>
              <a:buChar char="►"/>
              <a:tabLst>
                <a:tab pos="571500" algn="l"/>
              </a:tabLst>
            </a:pPr>
            <a:endParaRPr lang="en-US" sz="3400">
              <a:latin typeface="Franklin Gothic Medium" pitchFamily="96" charset="0"/>
            </a:endParaRPr>
          </a:p>
          <a:p>
            <a:pPr marL="342900" indent="-342900">
              <a:spcAft>
                <a:spcPct val="5000"/>
              </a:spcAft>
              <a:buClr>
                <a:schemeClr val="bg1"/>
              </a:buClr>
              <a:buFont typeface="Courier New" pitchFamily="96" charset="0"/>
              <a:buNone/>
              <a:tabLst>
                <a:tab pos="571500" algn="l"/>
              </a:tabLst>
            </a:pPr>
            <a:r>
              <a:rPr lang="en-US" sz="3400">
                <a:latin typeface="Franklin Gothic Medium" pitchFamily="96" charset="0"/>
              </a:rPr>
              <a:t>4. Multiplied evil</a:t>
            </a:r>
            <a:endParaRPr lang="sk-SK" sz="3400">
              <a:latin typeface="Franklin Gothic Medium" pitchFamily="96" charset="0"/>
            </a:endParaRPr>
          </a:p>
        </p:txBody>
      </p:sp>
      <p:sp>
        <p:nvSpPr>
          <p:cNvPr id="272387" name="Rectangle 3"/>
          <p:cNvSpPr>
            <a:spLocks noChangeArrowheads="1"/>
          </p:cNvSpPr>
          <p:nvPr/>
        </p:nvSpPr>
        <p:spPr bwMode="auto">
          <a:xfrm>
            <a:off x="463550" y="0"/>
            <a:ext cx="8226425" cy="1089025"/>
          </a:xfrm>
          <a:prstGeom prst="rect">
            <a:avLst/>
          </a:prstGeom>
          <a:noFill/>
          <a:ln w="9525">
            <a:noFill/>
            <a:miter lim="800000"/>
            <a:headEnd/>
            <a:tailEnd/>
          </a:ln>
          <a:effectLst/>
        </p:spPr>
        <p:txBody>
          <a:bodyPr anchor="ctr" anchorCtr="1">
            <a:prstTxWarp prst="textNoShape">
              <a:avLst/>
            </a:prstTxWarp>
          </a:bodyPr>
          <a:lstStyle/>
          <a:p>
            <a:pPr algn="ctr"/>
            <a:r>
              <a:rPr lang="en-US" altLang="zh-CN" sz="3600" b="1">
                <a:effectLst>
                  <a:outerShdw blurRad="38100" dist="38100" dir="2700000" algn="tl">
                    <a:srgbClr val="000000"/>
                  </a:outerShdw>
                </a:effectLst>
                <a:latin typeface="Arial Rounded MT Bold" pitchFamily="96" charset="0"/>
                <a:ea typeface="宋体" pitchFamily="96" charset="-122"/>
                <a:cs typeface="宋体" pitchFamily="96" charset="-122"/>
              </a:rPr>
              <a:t>Ham’s fallen nature</a:t>
            </a:r>
            <a:endParaRPr lang="sk-SK" sz="3600" b="1">
              <a:effectLst>
                <a:outerShdw blurRad="38100" dist="38100" dir="2700000" algn="tl">
                  <a:srgbClr val="000000"/>
                </a:outerShdw>
              </a:effectLst>
              <a:latin typeface="Arial Rounded MT Bold" pitchFamily="96" charset="0"/>
              <a:ea typeface="宋体" pitchFamily="96" charset="-122"/>
              <a:cs typeface="宋体" pitchFamily="96"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2386">
                                            <p:txEl>
                                              <p:pRg st="0" end="0"/>
                                            </p:txEl>
                                          </p:spTgt>
                                        </p:tgtEl>
                                        <p:attrNameLst>
                                          <p:attrName>style.visibility</p:attrName>
                                        </p:attrNameLst>
                                      </p:cBhvr>
                                      <p:to>
                                        <p:strVal val="visible"/>
                                      </p:to>
                                    </p:set>
                                    <p:animEffect transition="in" filter="fade">
                                      <p:cBhvr>
                                        <p:cTn id="7" dur="1000"/>
                                        <p:tgtEl>
                                          <p:spTgt spid="2723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2386">
                                            <p:txEl>
                                              <p:pRg st="2" end="2"/>
                                            </p:txEl>
                                          </p:spTgt>
                                        </p:tgtEl>
                                        <p:attrNameLst>
                                          <p:attrName>style.visibility</p:attrName>
                                        </p:attrNameLst>
                                      </p:cBhvr>
                                      <p:to>
                                        <p:strVal val="visible"/>
                                      </p:to>
                                    </p:set>
                                    <p:animEffect transition="in" filter="fade">
                                      <p:cBhvr>
                                        <p:cTn id="12" dur="1000"/>
                                        <p:tgtEl>
                                          <p:spTgt spid="2723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2386">
                                            <p:txEl>
                                              <p:pRg st="4" end="4"/>
                                            </p:txEl>
                                          </p:spTgt>
                                        </p:tgtEl>
                                        <p:attrNameLst>
                                          <p:attrName>style.visibility</p:attrName>
                                        </p:attrNameLst>
                                      </p:cBhvr>
                                      <p:to>
                                        <p:strVal val="visible"/>
                                      </p:to>
                                    </p:set>
                                    <p:animEffect transition="in" filter="fade">
                                      <p:cBhvr>
                                        <p:cTn id="17" dur="1000"/>
                                        <p:tgtEl>
                                          <p:spTgt spid="27238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2386">
                                            <p:txEl>
                                              <p:pRg st="6" end="6"/>
                                            </p:txEl>
                                          </p:spTgt>
                                        </p:tgtEl>
                                        <p:attrNameLst>
                                          <p:attrName>style.visibility</p:attrName>
                                        </p:attrNameLst>
                                      </p:cBhvr>
                                      <p:to>
                                        <p:strVal val="visible"/>
                                      </p:to>
                                    </p:set>
                                    <p:animEffect transition="in" filter="fade">
                                      <p:cBhvr>
                                        <p:cTn id="22" dur="1000"/>
                                        <p:tgtEl>
                                          <p:spTgt spid="2723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Freeform 2"/>
          <p:cNvSpPr>
            <a:spLocks/>
          </p:cNvSpPr>
          <p:nvPr/>
        </p:nvSpPr>
        <p:spPr bwMode="auto">
          <a:xfrm>
            <a:off x="2727325" y="3159125"/>
            <a:ext cx="1665288" cy="1530350"/>
          </a:xfrm>
          <a:custGeom>
            <a:avLst/>
            <a:gdLst/>
            <a:ahLst/>
            <a:cxnLst>
              <a:cxn ang="0">
                <a:pos x="0" y="0"/>
              </a:cxn>
              <a:cxn ang="0">
                <a:pos x="141" y="425"/>
              </a:cxn>
              <a:cxn ang="0">
                <a:pos x="482" y="765"/>
              </a:cxn>
              <a:cxn ang="0">
                <a:pos x="1049" y="964"/>
              </a:cxn>
            </a:cxnLst>
            <a:rect l="0" t="0" r="r" b="b"/>
            <a:pathLst>
              <a:path w="1049" h="964">
                <a:moveTo>
                  <a:pt x="0" y="0"/>
                </a:moveTo>
                <a:cubicBezTo>
                  <a:pt x="30" y="148"/>
                  <a:pt x="61" y="297"/>
                  <a:pt x="141" y="425"/>
                </a:cubicBezTo>
                <a:cubicBezTo>
                  <a:pt x="221" y="553"/>
                  <a:pt x="331" y="675"/>
                  <a:pt x="482" y="765"/>
                </a:cubicBezTo>
                <a:cubicBezTo>
                  <a:pt x="633" y="855"/>
                  <a:pt x="841" y="909"/>
                  <a:pt x="1049" y="964"/>
                </a:cubicBezTo>
              </a:path>
            </a:pathLst>
          </a:custGeom>
          <a:noFill/>
          <a:ln w="127000">
            <a:solidFill>
              <a:srgbClr val="FFFF99"/>
            </a:solidFill>
            <a:round/>
            <a:headEnd/>
            <a:tailEnd type="stealth" w="med" len="med"/>
          </a:ln>
          <a:effectLst/>
        </p:spPr>
        <p:txBody>
          <a:bodyPr>
            <a:prstTxWarp prst="textNoShape">
              <a:avLst/>
            </a:prstTxWarp>
          </a:bodyPr>
          <a:lstStyle/>
          <a:p>
            <a:endParaRPr lang="en-US"/>
          </a:p>
        </p:txBody>
      </p:sp>
      <p:sp>
        <p:nvSpPr>
          <p:cNvPr id="273411" name="Line 3"/>
          <p:cNvSpPr>
            <a:spLocks noChangeShapeType="1"/>
          </p:cNvSpPr>
          <p:nvPr/>
        </p:nvSpPr>
        <p:spPr bwMode="auto">
          <a:xfrm>
            <a:off x="2411413" y="5454650"/>
            <a:ext cx="3297237" cy="0"/>
          </a:xfrm>
          <a:prstGeom prst="line">
            <a:avLst/>
          </a:prstGeom>
          <a:noFill/>
          <a:ln w="165100">
            <a:solidFill>
              <a:schemeClr val="tx1"/>
            </a:solidFill>
            <a:prstDash val="sysDot"/>
            <a:round/>
            <a:headEnd type="none" w="med" len="sm"/>
            <a:tailEnd type="none" w="med" len="sm"/>
          </a:ln>
          <a:effectLst/>
        </p:spPr>
        <p:txBody>
          <a:bodyPr>
            <a:prstTxWarp prst="textNoShape">
              <a:avLst/>
            </a:prstTxWarp>
          </a:bodyPr>
          <a:lstStyle/>
          <a:p>
            <a:endParaRPr lang="en-US"/>
          </a:p>
        </p:txBody>
      </p:sp>
      <p:sp>
        <p:nvSpPr>
          <p:cNvPr id="273412" name="Line 4"/>
          <p:cNvSpPr>
            <a:spLocks noChangeShapeType="1"/>
          </p:cNvSpPr>
          <p:nvPr/>
        </p:nvSpPr>
        <p:spPr bwMode="auto">
          <a:xfrm>
            <a:off x="5807075" y="4151313"/>
            <a:ext cx="0" cy="717550"/>
          </a:xfrm>
          <a:prstGeom prst="line">
            <a:avLst/>
          </a:prstGeom>
          <a:noFill/>
          <a:ln w="127000">
            <a:solidFill>
              <a:schemeClr val="tx1"/>
            </a:solidFill>
            <a:round/>
            <a:headEnd/>
            <a:tailEnd/>
          </a:ln>
          <a:effectLst/>
        </p:spPr>
        <p:txBody>
          <a:bodyPr>
            <a:prstTxWarp prst="textNoShape">
              <a:avLst/>
            </a:prstTxWarp>
          </a:bodyPr>
          <a:lstStyle/>
          <a:p>
            <a:endParaRPr lang="en-US"/>
          </a:p>
        </p:txBody>
      </p:sp>
      <p:sp>
        <p:nvSpPr>
          <p:cNvPr id="273413" name="Line 5"/>
          <p:cNvSpPr>
            <a:spLocks noChangeShapeType="1"/>
          </p:cNvSpPr>
          <p:nvPr/>
        </p:nvSpPr>
        <p:spPr bwMode="auto">
          <a:xfrm>
            <a:off x="5805488" y="2351088"/>
            <a:ext cx="0" cy="717550"/>
          </a:xfrm>
          <a:prstGeom prst="line">
            <a:avLst/>
          </a:prstGeom>
          <a:noFill/>
          <a:ln w="127000">
            <a:solidFill>
              <a:schemeClr val="tx1"/>
            </a:solidFill>
            <a:round/>
            <a:headEnd/>
            <a:tailEnd/>
          </a:ln>
          <a:effectLst/>
        </p:spPr>
        <p:txBody>
          <a:bodyPr>
            <a:prstTxWarp prst="textNoShape">
              <a:avLst/>
            </a:prstTxWarp>
          </a:bodyPr>
          <a:lstStyle/>
          <a:p>
            <a:endParaRPr lang="en-US"/>
          </a:p>
        </p:txBody>
      </p:sp>
      <p:sp>
        <p:nvSpPr>
          <p:cNvPr id="273414" name="Rectangle 6"/>
          <p:cNvSpPr>
            <a:spLocks noChangeArrowheads="1"/>
          </p:cNvSpPr>
          <p:nvPr/>
        </p:nvSpPr>
        <p:spPr bwMode="auto">
          <a:xfrm>
            <a:off x="0" y="20638"/>
            <a:ext cx="9144000" cy="1012825"/>
          </a:xfrm>
          <a:prstGeom prst="rect">
            <a:avLst/>
          </a:prstGeom>
          <a:noFill/>
          <a:ln w="9525">
            <a:noFill/>
            <a:miter lim="800000"/>
            <a:headEnd/>
            <a:tailEnd/>
          </a:ln>
          <a:effectLst/>
        </p:spPr>
        <p:txBody>
          <a:bodyPr anchor="ctr" anchorCtr="1">
            <a:prstTxWarp prst="textNoShape">
              <a:avLst/>
            </a:prstTxWarp>
          </a:bodyPr>
          <a:lstStyle/>
          <a:p>
            <a:pPr algn="ctr"/>
            <a:r>
              <a:rPr lang="en-US" altLang="zh-CN" sz="4000" b="1">
                <a:effectLst>
                  <a:outerShdw blurRad="38100" dist="38100" dir="2700000" algn="tl">
                    <a:srgbClr val="000000"/>
                  </a:outerShdw>
                </a:effectLst>
                <a:latin typeface="Arial Rounded MT Bold" pitchFamily="96" charset="0"/>
                <a:ea typeface="宋体" pitchFamily="96" charset="-122"/>
                <a:cs typeface="宋体" pitchFamily="96" charset="-122"/>
              </a:rPr>
              <a:t>Ham fails to inherit from Noah</a:t>
            </a:r>
            <a:endParaRPr lang="sk-SK" sz="4400" b="1">
              <a:effectLst>
                <a:outerShdw blurRad="38100" dist="38100" dir="2700000" algn="tl">
                  <a:srgbClr val="000000"/>
                </a:outerShdw>
              </a:effectLst>
              <a:latin typeface="Arial Rounded MT Bold" pitchFamily="96" charset="0"/>
              <a:ea typeface="宋体" pitchFamily="96" charset="-122"/>
              <a:cs typeface="宋体" pitchFamily="96" charset="-122"/>
            </a:endParaRPr>
          </a:p>
        </p:txBody>
      </p:sp>
      <p:grpSp>
        <p:nvGrpSpPr>
          <p:cNvPr id="273415" name="Group 7"/>
          <p:cNvGrpSpPr>
            <a:grpSpLocks/>
          </p:cNvGrpSpPr>
          <p:nvPr/>
        </p:nvGrpSpPr>
        <p:grpSpPr bwMode="auto">
          <a:xfrm>
            <a:off x="4956175" y="1016000"/>
            <a:ext cx="1720850" cy="1509713"/>
            <a:chOff x="4266" y="1329"/>
            <a:chExt cx="1084" cy="951"/>
          </a:xfrm>
        </p:grpSpPr>
        <p:sp>
          <p:nvSpPr>
            <p:cNvPr id="273416" name="Oval 8"/>
            <p:cNvSpPr>
              <a:spLocks noChangeAspect="1" noChangeArrowheads="1"/>
            </p:cNvSpPr>
            <p:nvPr/>
          </p:nvSpPr>
          <p:spPr bwMode="auto">
            <a:xfrm>
              <a:off x="4332" y="1329"/>
              <a:ext cx="952" cy="951"/>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endParaRPr lang="en-US" sz="3200" b="1">
                <a:effectLst>
                  <a:outerShdw blurRad="38100" dist="38100" dir="2700000" algn="tl">
                    <a:srgbClr val="000000"/>
                  </a:outerShdw>
                </a:effectLst>
                <a:latin typeface="Franklin Gothic Medium" pitchFamily="96" charset="0"/>
              </a:endParaRPr>
            </a:p>
          </p:txBody>
        </p:sp>
        <p:sp>
          <p:nvSpPr>
            <p:cNvPr id="273417" name="Text Box 9"/>
            <p:cNvSpPr txBox="1">
              <a:spLocks noChangeAspect="1" noChangeArrowheads="1"/>
            </p:cNvSpPr>
            <p:nvPr/>
          </p:nvSpPr>
          <p:spPr bwMode="auto">
            <a:xfrm>
              <a:off x="4266" y="1618"/>
              <a:ext cx="1084" cy="365"/>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3200" b="1">
                  <a:effectLst>
                    <a:outerShdw blurRad="38100" dist="38100" dir="2700000" algn="tl">
                      <a:srgbClr val="000000"/>
                    </a:outerShdw>
                  </a:effectLst>
                  <a:latin typeface="Franklin Gothic Medium" pitchFamily="96" charset="0"/>
                </a:rPr>
                <a:t>God</a:t>
              </a:r>
            </a:p>
          </p:txBody>
        </p:sp>
      </p:grpSp>
      <p:grpSp>
        <p:nvGrpSpPr>
          <p:cNvPr id="273418" name="Group 10"/>
          <p:cNvGrpSpPr>
            <a:grpSpLocks/>
          </p:cNvGrpSpPr>
          <p:nvPr/>
        </p:nvGrpSpPr>
        <p:grpSpPr bwMode="auto">
          <a:xfrm>
            <a:off x="971550" y="4708525"/>
            <a:ext cx="1720850" cy="1511300"/>
            <a:chOff x="1204" y="2705"/>
            <a:chExt cx="1084" cy="952"/>
          </a:xfrm>
        </p:grpSpPr>
        <p:sp>
          <p:nvSpPr>
            <p:cNvPr id="273419" name="Oval 11"/>
            <p:cNvSpPr>
              <a:spLocks noChangeAspect="1" noChangeArrowheads="1"/>
            </p:cNvSpPr>
            <p:nvPr/>
          </p:nvSpPr>
          <p:spPr bwMode="auto">
            <a:xfrm>
              <a:off x="1270" y="2705"/>
              <a:ext cx="952" cy="95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Franklin Gothic Medium" pitchFamily="96" charset="0"/>
              </a:endParaRPr>
            </a:p>
          </p:txBody>
        </p:sp>
        <p:sp>
          <p:nvSpPr>
            <p:cNvPr id="273420" name="Text Box 12"/>
            <p:cNvSpPr txBox="1">
              <a:spLocks noChangeAspect="1" noChangeArrowheads="1"/>
            </p:cNvSpPr>
            <p:nvPr/>
          </p:nvSpPr>
          <p:spPr bwMode="auto">
            <a:xfrm>
              <a:off x="1204"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Franklin Gothic Medium" pitchFamily="96" charset="0"/>
                </a:rPr>
                <a:t>Shem</a:t>
              </a:r>
            </a:p>
          </p:txBody>
        </p:sp>
      </p:grpSp>
      <p:grpSp>
        <p:nvGrpSpPr>
          <p:cNvPr id="273421" name="Group 13"/>
          <p:cNvGrpSpPr>
            <a:grpSpLocks/>
          </p:cNvGrpSpPr>
          <p:nvPr/>
        </p:nvGrpSpPr>
        <p:grpSpPr bwMode="auto">
          <a:xfrm>
            <a:off x="4956175" y="4708525"/>
            <a:ext cx="1720850" cy="1511300"/>
            <a:chOff x="3472" y="2705"/>
            <a:chExt cx="1084" cy="952"/>
          </a:xfrm>
        </p:grpSpPr>
        <p:sp>
          <p:nvSpPr>
            <p:cNvPr id="273422" name="Oval 14"/>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Franklin Gothic Medium" pitchFamily="96" charset="0"/>
              </a:endParaRPr>
            </a:p>
          </p:txBody>
        </p:sp>
        <p:sp>
          <p:nvSpPr>
            <p:cNvPr id="273423" name="Text Box 15"/>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Franklin Gothic Medium" pitchFamily="96" charset="0"/>
                </a:rPr>
                <a:t>Ham</a:t>
              </a:r>
            </a:p>
          </p:txBody>
        </p:sp>
      </p:grpSp>
      <p:sp>
        <p:nvSpPr>
          <p:cNvPr id="273424" name="Text Box 16"/>
          <p:cNvSpPr txBox="1">
            <a:spLocks noChangeArrowheads="1"/>
          </p:cNvSpPr>
          <p:nvPr/>
        </p:nvSpPr>
        <p:spPr bwMode="auto">
          <a:xfrm>
            <a:off x="6546850" y="2259013"/>
            <a:ext cx="2211388" cy="946150"/>
          </a:xfrm>
          <a:prstGeom prst="rect">
            <a:avLst/>
          </a:prstGeom>
          <a:noFill/>
          <a:ln w="9525">
            <a:noFill/>
            <a:miter lim="800000"/>
            <a:headEnd/>
            <a:tailEnd/>
          </a:ln>
          <a:effectLst/>
        </p:spPr>
        <p:txBody>
          <a:bodyPr>
            <a:prstTxWarp prst="textNoShape">
              <a:avLst/>
            </a:prstTxWarp>
            <a:spAutoFit/>
          </a:bodyPr>
          <a:lstStyle/>
          <a:p>
            <a:pPr algn="ctr"/>
            <a:r>
              <a:rPr lang="en-US" altLang="zh-CN" sz="2800">
                <a:latin typeface="Franklin Gothic Medium" pitchFamily="96" charset="0"/>
                <a:ea typeface="宋体" pitchFamily="96" charset="-122"/>
                <a:cs typeface="宋体" pitchFamily="96" charset="-122"/>
              </a:rPr>
              <a:t>Foundation of faith</a:t>
            </a:r>
            <a:endParaRPr lang="en-US" sz="2800">
              <a:latin typeface="Franklin Gothic Medium" pitchFamily="96" charset="0"/>
              <a:ea typeface="宋体" pitchFamily="96" charset="-122"/>
              <a:cs typeface="宋体" pitchFamily="96" charset="-122"/>
            </a:endParaRPr>
          </a:p>
        </p:txBody>
      </p:sp>
      <p:grpSp>
        <p:nvGrpSpPr>
          <p:cNvPr id="273425" name="Group 17"/>
          <p:cNvGrpSpPr>
            <a:grpSpLocks/>
          </p:cNvGrpSpPr>
          <p:nvPr/>
        </p:nvGrpSpPr>
        <p:grpSpPr bwMode="auto">
          <a:xfrm>
            <a:off x="4956175" y="2860675"/>
            <a:ext cx="1720850" cy="1511300"/>
            <a:chOff x="3472" y="2705"/>
            <a:chExt cx="1084" cy="952"/>
          </a:xfrm>
        </p:grpSpPr>
        <p:sp>
          <p:nvSpPr>
            <p:cNvPr id="273426" name="Oval 18"/>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Franklin Gothic Medium" pitchFamily="96" charset="0"/>
              </a:endParaRPr>
            </a:p>
          </p:txBody>
        </p:sp>
        <p:sp>
          <p:nvSpPr>
            <p:cNvPr id="273427" name="Text Box 19"/>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Franklin Gothic Medium" pitchFamily="96" charset="0"/>
                </a:rPr>
                <a:t>Noah</a:t>
              </a:r>
            </a:p>
          </p:txBody>
        </p:sp>
      </p:grpSp>
      <p:sp>
        <p:nvSpPr>
          <p:cNvPr id="273428" name="Freeform 20"/>
          <p:cNvSpPr>
            <a:spLocks noChangeAspect="1"/>
          </p:cNvSpPr>
          <p:nvPr/>
        </p:nvSpPr>
        <p:spPr bwMode="auto">
          <a:xfrm>
            <a:off x="5087938" y="4110038"/>
            <a:ext cx="1497012" cy="1092200"/>
          </a:xfrm>
          <a:custGeom>
            <a:avLst/>
            <a:gdLst/>
            <a:ahLst/>
            <a:cxnLst>
              <a:cxn ang="0">
                <a:pos x="240" y="244"/>
              </a:cxn>
              <a:cxn ang="0">
                <a:pos x="0" y="422"/>
              </a:cxn>
              <a:cxn ang="0">
                <a:pos x="66" y="436"/>
              </a:cxn>
              <a:cxn ang="0">
                <a:pos x="288" y="290"/>
              </a:cxn>
              <a:cxn ang="0">
                <a:pos x="536" y="430"/>
              </a:cxn>
              <a:cxn ang="0">
                <a:pos x="608" y="418"/>
              </a:cxn>
              <a:cxn ang="0">
                <a:pos x="342" y="244"/>
              </a:cxn>
              <a:cxn ang="0">
                <a:pos x="514" y="56"/>
              </a:cxn>
              <a:cxn ang="0">
                <a:pos x="484" y="0"/>
              </a:cxn>
              <a:cxn ang="0">
                <a:pos x="296" y="206"/>
              </a:cxn>
              <a:cxn ang="0">
                <a:pos x="150" y="2"/>
              </a:cxn>
              <a:cxn ang="0">
                <a:pos x="94" y="50"/>
              </a:cxn>
              <a:cxn ang="0">
                <a:pos x="154" y="150"/>
              </a:cxn>
              <a:cxn ang="0">
                <a:pos x="240" y="244"/>
              </a:cxn>
            </a:cxnLst>
            <a:rect l="0" t="0" r="r" b="b"/>
            <a:pathLst>
              <a:path w="608" h="444">
                <a:moveTo>
                  <a:pt x="240" y="244"/>
                </a:moveTo>
                <a:cubicBezTo>
                  <a:pt x="240" y="244"/>
                  <a:pt x="92" y="368"/>
                  <a:pt x="0" y="422"/>
                </a:cubicBezTo>
                <a:cubicBezTo>
                  <a:pt x="6" y="438"/>
                  <a:pt x="36" y="444"/>
                  <a:pt x="66" y="436"/>
                </a:cubicBezTo>
                <a:cubicBezTo>
                  <a:pt x="164" y="388"/>
                  <a:pt x="202" y="360"/>
                  <a:pt x="288" y="290"/>
                </a:cubicBezTo>
                <a:cubicBezTo>
                  <a:pt x="396" y="368"/>
                  <a:pt x="432" y="392"/>
                  <a:pt x="536" y="430"/>
                </a:cubicBezTo>
                <a:cubicBezTo>
                  <a:pt x="572" y="434"/>
                  <a:pt x="580" y="434"/>
                  <a:pt x="608" y="418"/>
                </a:cubicBezTo>
                <a:cubicBezTo>
                  <a:pt x="532" y="376"/>
                  <a:pt x="458" y="336"/>
                  <a:pt x="342" y="244"/>
                </a:cubicBezTo>
                <a:cubicBezTo>
                  <a:pt x="400" y="190"/>
                  <a:pt x="444" y="160"/>
                  <a:pt x="514" y="56"/>
                </a:cubicBezTo>
                <a:cubicBezTo>
                  <a:pt x="510" y="40"/>
                  <a:pt x="508" y="18"/>
                  <a:pt x="484" y="0"/>
                </a:cubicBezTo>
                <a:cubicBezTo>
                  <a:pt x="406" y="106"/>
                  <a:pt x="374" y="134"/>
                  <a:pt x="296" y="206"/>
                </a:cubicBezTo>
                <a:cubicBezTo>
                  <a:pt x="202" y="116"/>
                  <a:pt x="172" y="56"/>
                  <a:pt x="150" y="2"/>
                </a:cubicBezTo>
                <a:cubicBezTo>
                  <a:pt x="122" y="20"/>
                  <a:pt x="124" y="14"/>
                  <a:pt x="94" y="50"/>
                </a:cubicBezTo>
                <a:cubicBezTo>
                  <a:pt x="95" y="75"/>
                  <a:pt x="130" y="119"/>
                  <a:pt x="154" y="150"/>
                </a:cubicBezTo>
                <a:cubicBezTo>
                  <a:pt x="178" y="181"/>
                  <a:pt x="222" y="225"/>
                  <a:pt x="240" y="244"/>
                </a:cubicBezTo>
                <a:close/>
              </a:path>
            </a:pathLst>
          </a:custGeom>
          <a:solidFill>
            <a:srgbClr val="E20267">
              <a:alpha val="60001"/>
            </a:srgbClr>
          </a:solidFill>
          <a:ln w="12700" cap="flat" cmpd="sng">
            <a:solidFill>
              <a:schemeClr val="bg1"/>
            </a:solidFill>
            <a:prstDash val="solid"/>
            <a:round/>
            <a:headEnd type="none" w="med" len="med"/>
            <a:tailEnd type="none" w="med" len="med"/>
          </a:ln>
          <a:effectLst/>
        </p:spPr>
        <p:txBody>
          <a:bodyPr>
            <a:prstTxWarp prst="textNoShape">
              <a:avLst/>
            </a:prstTxWarp>
          </a:bodyPr>
          <a:lstStyle/>
          <a:p>
            <a:endParaRPr lang="en-US"/>
          </a:p>
        </p:txBody>
      </p:sp>
      <p:sp>
        <p:nvSpPr>
          <p:cNvPr id="273429" name="Freeform 21"/>
          <p:cNvSpPr>
            <a:spLocks noChangeAspect="1"/>
          </p:cNvSpPr>
          <p:nvPr/>
        </p:nvSpPr>
        <p:spPr bwMode="auto">
          <a:xfrm rot="-5400000">
            <a:off x="4040981" y="4428332"/>
            <a:ext cx="1541463" cy="419100"/>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5AD7"/>
              </a:gs>
              <a:gs pos="100000">
                <a:srgbClr val="CBE1FF"/>
              </a:gs>
            </a:gsLst>
            <a:lin ang="0" scaled="1"/>
          </a:gradFill>
          <a:ln w="3175">
            <a:noFill/>
            <a:round/>
            <a:headEnd/>
            <a:tailEnd/>
          </a:ln>
          <a:effectLst/>
        </p:spPr>
        <p:txBody>
          <a:bodyPr>
            <a:prstTxWarp prst="textNoShape">
              <a:avLst/>
            </a:prstTxWarp>
          </a:bodyPr>
          <a:lstStyle/>
          <a:p>
            <a:endParaRPr lang="en-US"/>
          </a:p>
        </p:txBody>
      </p:sp>
      <p:sp>
        <p:nvSpPr>
          <p:cNvPr id="273430" name="Freeform 22"/>
          <p:cNvSpPr>
            <a:spLocks noChangeAspect="1"/>
          </p:cNvSpPr>
          <p:nvPr/>
        </p:nvSpPr>
        <p:spPr bwMode="auto">
          <a:xfrm rot="5400000">
            <a:off x="6080918" y="4428332"/>
            <a:ext cx="1541463" cy="419100"/>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E60000"/>
              </a:gs>
              <a:gs pos="100000">
                <a:srgbClr val="FFDFDF"/>
              </a:gs>
            </a:gsLst>
            <a:lin ang="0" scaled="1"/>
          </a:gradFill>
          <a:ln w="3175">
            <a:noFill/>
            <a:round/>
            <a:headEnd/>
            <a:tailEnd/>
          </a:ln>
          <a:effectLst/>
        </p:spPr>
        <p:txBody>
          <a:bodyPr>
            <a:prstTxWarp prst="textNoShape">
              <a:avLst/>
            </a:prstTxWarp>
          </a:bodyPr>
          <a:lstStyle/>
          <a:p>
            <a:endParaRPr lang="en-US"/>
          </a:p>
        </p:txBody>
      </p:sp>
      <p:sp>
        <p:nvSpPr>
          <p:cNvPr id="273431" name="Text Box 23"/>
          <p:cNvSpPr txBox="1">
            <a:spLocks noChangeArrowheads="1"/>
          </p:cNvSpPr>
          <p:nvPr/>
        </p:nvSpPr>
        <p:spPr bwMode="auto">
          <a:xfrm>
            <a:off x="6546850" y="4976813"/>
            <a:ext cx="2211388" cy="946150"/>
          </a:xfrm>
          <a:prstGeom prst="rect">
            <a:avLst/>
          </a:prstGeom>
          <a:noFill/>
          <a:ln w="9525">
            <a:noFill/>
            <a:miter lim="800000"/>
            <a:headEnd/>
            <a:tailEnd/>
          </a:ln>
          <a:effectLst/>
        </p:spPr>
        <p:txBody>
          <a:bodyPr>
            <a:prstTxWarp prst="textNoShape">
              <a:avLst/>
            </a:prstTxWarp>
            <a:spAutoFit/>
          </a:bodyPr>
          <a:lstStyle/>
          <a:p>
            <a:pPr algn="ctr"/>
            <a:r>
              <a:rPr lang="en-US" altLang="zh-CN" sz="2800">
                <a:latin typeface="Franklin Gothic Medium" pitchFamily="96" charset="0"/>
                <a:ea typeface="宋体" pitchFamily="96" charset="-122"/>
                <a:cs typeface="宋体" pitchFamily="96" charset="-122"/>
              </a:rPr>
              <a:t>Lost</a:t>
            </a:r>
            <a:br>
              <a:rPr lang="en-US" altLang="zh-CN" sz="2800">
                <a:latin typeface="Franklin Gothic Medium" pitchFamily="96" charset="0"/>
                <a:ea typeface="宋体" pitchFamily="96" charset="-122"/>
                <a:cs typeface="宋体" pitchFamily="96" charset="-122"/>
              </a:rPr>
            </a:br>
            <a:r>
              <a:rPr lang="en-US" altLang="zh-CN" sz="2800">
                <a:latin typeface="Franklin Gothic Medium" pitchFamily="96" charset="0"/>
                <a:ea typeface="宋体" pitchFamily="96" charset="-122"/>
                <a:cs typeface="宋体" pitchFamily="96" charset="-122"/>
              </a:rPr>
              <a:t>opportunity</a:t>
            </a:r>
            <a:endParaRPr lang="en-US" sz="2800">
              <a:latin typeface="Franklin Gothic Medium" pitchFamily="96" charset="0"/>
              <a:ea typeface="宋体" pitchFamily="96" charset="-122"/>
              <a:cs typeface="宋体" pitchFamily="96" charset="-122"/>
            </a:endParaRPr>
          </a:p>
        </p:txBody>
      </p:sp>
      <p:sp>
        <p:nvSpPr>
          <p:cNvPr id="273432" name="Text Box 24"/>
          <p:cNvSpPr txBox="1">
            <a:spLocks noChangeArrowheads="1"/>
          </p:cNvSpPr>
          <p:nvPr/>
        </p:nvSpPr>
        <p:spPr bwMode="auto">
          <a:xfrm>
            <a:off x="2411413" y="5667375"/>
            <a:ext cx="2630487" cy="822325"/>
          </a:xfrm>
          <a:prstGeom prst="rect">
            <a:avLst/>
          </a:prstGeom>
          <a:noFill/>
          <a:ln w="9525">
            <a:noFill/>
            <a:miter lim="800000"/>
            <a:headEnd/>
            <a:tailEnd/>
          </a:ln>
          <a:effectLst/>
        </p:spPr>
        <p:txBody>
          <a:bodyPr>
            <a:prstTxWarp prst="textNoShape">
              <a:avLst/>
            </a:prstTxWarp>
            <a:spAutoFit/>
          </a:bodyPr>
          <a:lstStyle/>
          <a:p>
            <a:pPr algn="ctr"/>
            <a:r>
              <a:rPr lang="en-US" altLang="zh-CN" sz="2400">
                <a:latin typeface="Franklin Gothic Medium" pitchFamily="96" charset="0"/>
                <a:ea typeface="宋体" pitchFamily="96" charset="-122"/>
                <a:cs typeface="宋体" pitchFamily="96" charset="-122"/>
              </a:rPr>
              <a:t>Foundation of substance</a:t>
            </a:r>
            <a:endParaRPr lang="en-US" sz="2400">
              <a:latin typeface="Franklin Gothic Medium" pitchFamily="96" charset="0"/>
              <a:ea typeface="宋体" pitchFamily="96" charset="-122"/>
              <a:cs typeface="宋体" pitchFamily="96" charset="-122"/>
            </a:endParaRPr>
          </a:p>
        </p:txBody>
      </p:sp>
      <p:sp>
        <p:nvSpPr>
          <p:cNvPr id="273433" name="Freeform 25"/>
          <p:cNvSpPr>
            <a:spLocks noChangeAspect="1"/>
          </p:cNvSpPr>
          <p:nvPr/>
        </p:nvSpPr>
        <p:spPr bwMode="auto">
          <a:xfrm>
            <a:off x="3086100" y="4964113"/>
            <a:ext cx="1103313" cy="804862"/>
          </a:xfrm>
          <a:custGeom>
            <a:avLst/>
            <a:gdLst/>
            <a:ahLst/>
            <a:cxnLst>
              <a:cxn ang="0">
                <a:pos x="240" y="244"/>
              </a:cxn>
              <a:cxn ang="0">
                <a:pos x="0" y="422"/>
              </a:cxn>
              <a:cxn ang="0">
                <a:pos x="66" y="436"/>
              </a:cxn>
              <a:cxn ang="0">
                <a:pos x="288" y="290"/>
              </a:cxn>
              <a:cxn ang="0">
                <a:pos x="536" y="430"/>
              </a:cxn>
              <a:cxn ang="0">
                <a:pos x="608" y="418"/>
              </a:cxn>
              <a:cxn ang="0">
                <a:pos x="342" y="244"/>
              </a:cxn>
              <a:cxn ang="0">
                <a:pos x="514" y="56"/>
              </a:cxn>
              <a:cxn ang="0">
                <a:pos x="484" y="0"/>
              </a:cxn>
              <a:cxn ang="0">
                <a:pos x="296" y="206"/>
              </a:cxn>
              <a:cxn ang="0">
                <a:pos x="150" y="2"/>
              </a:cxn>
              <a:cxn ang="0">
                <a:pos x="94" y="50"/>
              </a:cxn>
              <a:cxn ang="0">
                <a:pos x="154" y="150"/>
              </a:cxn>
              <a:cxn ang="0">
                <a:pos x="240" y="244"/>
              </a:cxn>
            </a:cxnLst>
            <a:rect l="0" t="0" r="r" b="b"/>
            <a:pathLst>
              <a:path w="608" h="444">
                <a:moveTo>
                  <a:pt x="240" y="244"/>
                </a:moveTo>
                <a:cubicBezTo>
                  <a:pt x="240" y="244"/>
                  <a:pt x="92" y="368"/>
                  <a:pt x="0" y="422"/>
                </a:cubicBezTo>
                <a:cubicBezTo>
                  <a:pt x="6" y="438"/>
                  <a:pt x="36" y="444"/>
                  <a:pt x="66" y="436"/>
                </a:cubicBezTo>
                <a:cubicBezTo>
                  <a:pt x="164" y="388"/>
                  <a:pt x="202" y="360"/>
                  <a:pt x="288" y="290"/>
                </a:cubicBezTo>
                <a:cubicBezTo>
                  <a:pt x="396" y="368"/>
                  <a:pt x="432" y="392"/>
                  <a:pt x="536" y="430"/>
                </a:cubicBezTo>
                <a:cubicBezTo>
                  <a:pt x="572" y="434"/>
                  <a:pt x="580" y="434"/>
                  <a:pt x="608" y="418"/>
                </a:cubicBezTo>
                <a:cubicBezTo>
                  <a:pt x="532" y="376"/>
                  <a:pt x="458" y="336"/>
                  <a:pt x="342" y="244"/>
                </a:cubicBezTo>
                <a:cubicBezTo>
                  <a:pt x="400" y="190"/>
                  <a:pt x="444" y="160"/>
                  <a:pt x="514" y="56"/>
                </a:cubicBezTo>
                <a:cubicBezTo>
                  <a:pt x="510" y="40"/>
                  <a:pt x="508" y="18"/>
                  <a:pt x="484" y="0"/>
                </a:cubicBezTo>
                <a:cubicBezTo>
                  <a:pt x="406" y="106"/>
                  <a:pt x="374" y="134"/>
                  <a:pt x="296" y="206"/>
                </a:cubicBezTo>
                <a:cubicBezTo>
                  <a:pt x="202" y="116"/>
                  <a:pt x="172" y="56"/>
                  <a:pt x="150" y="2"/>
                </a:cubicBezTo>
                <a:cubicBezTo>
                  <a:pt x="122" y="20"/>
                  <a:pt x="124" y="14"/>
                  <a:pt x="94" y="50"/>
                </a:cubicBezTo>
                <a:cubicBezTo>
                  <a:pt x="95" y="75"/>
                  <a:pt x="130" y="119"/>
                  <a:pt x="154" y="150"/>
                </a:cubicBezTo>
                <a:cubicBezTo>
                  <a:pt x="178" y="181"/>
                  <a:pt x="222" y="225"/>
                  <a:pt x="240" y="244"/>
                </a:cubicBezTo>
                <a:close/>
              </a:path>
            </a:pathLst>
          </a:custGeom>
          <a:solidFill>
            <a:srgbClr val="E20267">
              <a:alpha val="60001"/>
            </a:srgbClr>
          </a:solidFill>
          <a:ln w="12700" cap="flat" cmpd="sng">
            <a:solidFill>
              <a:schemeClr val="bg1"/>
            </a:solidFill>
            <a:prstDash val="solid"/>
            <a:round/>
            <a:headEnd type="none" w="med" len="med"/>
            <a:tailEnd type="none" w="med" len="med"/>
          </a:ln>
          <a:effectLst/>
        </p:spPr>
        <p:txBody>
          <a:bodyPr>
            <a:prstTxWarp prst="textNoShape">
              <a:avLst/>
            </a:prstTxWarp>
          </a:bodyPr>
          <a:lstStyle/>
          <a:p>
            <a:endParaRPr lang="en-US"/>
          </a:p>
        </p:txBody>
      </p:sp>
      <p:grpSp>
        <p:nvGrpSpPr>
          <p:cNvPr id="273434" name="Group 26"/>
          <p:cNvGrpSpPr>
            <a:grpSpLocks/>
          </p:cNvGrpSpPr>
          <p:nvPr/>
        </p:nvGrpSpPr>
        <p:grpSpPr bwMode="auto">
          <a:xfrm>
            <a:off x="1692275" y="1808163"/>
            <a:ext cx="1720850" cy="1511300"/>
            <a:chOff x="268" y="1344"/>
            <a:chExt cx="1084" cy="952"/>
          </a:xfrm>
        </p:grpSpPr>
        <p:sp>
          <p:nvSpPr>
            <p:cNvPr id="273435" name="Oval 27"/>
            <p:cNvSpPr>
              <a:spLocks noChangeAspect="1" noChangeArrowheads="1"/>
            </p:cNvSpPr>
            <p:nvPr/>
          </p:nvSpPr>
          <p:spPr bwMode="auto">
            <a:xfrm>
              <a:off x="335" y="1344"/>
              <a:ext cx="950" cy="952"/>
            </a:xfrm>
            <a:prstGeom prst="ellipse">
              <a:avLst/>
            </a:prstGeom>
            <a:gradFill rotWithShape="1">
              <a:gsLst>
                <a:gs pos="0">
                  <a:srgbClr val="B953FF"/>
                </a:gs>
                <a:gs pos="100000">
                  <a:srgbClr val="6E00BE"/>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Franklin Gothic Medium" pitchFamily="96" charset="0"/>
              </a:endParaRPr>
            </a:p>
          </p:txBody>
        </p:sp>
        <p:sp>
          <p:nvSpPr>
            <p:cNvPr id="273436" name="Text Box 28"/>
            <p:cNvSpPr txBox="1">
              <a:spLocks noChangeAspect="1" noChangeArrowheads="1"/>
            </p:cNvSpPr>
            <p:nvPr/>
          </p:nvSpPr>
          <p:spPr bwMode="auto">
            <a:xfrm>
              <a:off x="268" y="1656"/>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Franklin Gothic Medium" pitchFamily="96" charset="0"/>
                </a:rPr>
                <a:t>Satan</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73434"/>
                                        </p:tgtEl>
                                        <p:attrNameLst>
                                          <p:attrName>style.visibility</p:attrName>
                                        </p:attrNameLst>
                                      </p:cBhvr>
                                      <p:to>
                                        <p:strVal val="visible"/>
                                      </p:to>
                                    </p:set>
                                    <p:animEffect transition="in" filter="dissolve">
                                      <p:cBhvr>
                                        <p:cTn id="7" dur="1000"/>
                                        <p:tgtEl>
                                          <p:spTgt spid="273434"/>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73410"/>
                                        </p:tgtEl>
                                        <p:attrNameLst>
                                          <p:attrName>style.visibility</p:attrName>
                                        </p:attrNameLst>
                                      </p:cBhvr>
                                      <p:to>
                                        <p:strVal val="visible"/>
                                      </p:to>
                                    </p:set>
                                    <p:animEffect transition="in" filter="wipe(up)">
                                      <p:cBhvr>
                                        <p:cTn id="11" dur="500"/>
                                        <p:tgtEl>
                                          <p:spTgt spid="2734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73428"/>
                                        </p:tgtEl>
                                        <p:attrNameLst>
                                          <p:attrName>style.visibility</p:attrName>
                                        </p:attrNameLst>
                                      </p:cBhvr>
                                      <p:to>
                                        <p:strVal val="visible"/>
                                      </p:to>
                                    </p:set>
                                    <p:animEffect transition="in" filter="fade">
                                      <p:cBhvr>
                                        <p:cTn id="16" dur="1000"/>
                                        <p:tgtEl>
                                          <p:spTgt spid="27342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73411"/>
                                        </p:tgtEl>
                                        <p:attrNameLst>
                                          <p:attrName>style.visibility</p:attrName>
                                        </p:attrNameLst>
                                      </p:cBhvr>
                                      <p:to>
                                        <p:strVal val="visible"/>
                                      </p:to>
                                    </p:set>
                                    <p:animEffect transition="in" filter="fade">
                                      <p:cBhvr>
                                        <p:cTn id="21" dur="1000"/>
                                        <p:tgtEl>
                                          <p:spTgt spid="2734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73432"/>
                                        </p:tgtEl>
                                        <p:attrNameLst>
                                          <p:attrName>style.visibility</p:attrName>
                                        </p:attrNameLst>
                                      </p:cBhvr>
                                      <p:to>
                                        <p:strVal val="visible"/>
                                      </p:to>
                                    </p:set>
                                    <p:animEffect transition="in" filter="fade">
                                      <p:cBhvr>
                                        <p:cTn id="24" dur="1000"/>
                                        <p:tgtEl>
                                          <p:spTgt spid="273432"/>
                                        </p:tgtEl>
                                      </p:cBhvr>
                                    </p:animEffect>
                                  </p:childTnLst>
                                </p:cTn>
                              </p:par>
                              <p:par>
                                <p:cTn id="25" presetID="10" presetClass="entr" presetSubtype="0" fill="hold" nodeType="withEffect">
                                  <p:stCondLst>
                                    <p:cond delay="0"/>
                                  </p:stCondLst>
                                  <p:childTnLst>
                                    <p:set>
                                      <p:cBhvr>
                                        <p:cTn id="26" dur="1" fill="hold">
                                          <p:stCondLst>
                                            <p:cond delay="0"/>
                                          </p:stCondLst>
                                        </p:cTn>
                                        <p:tgtEl>
                                          <p:spTgt spid="273418"/>
                                        </p:tgtEl>
                                        <p:attrNameLst>
                                          <p:attrName>style.visibility</p:attrName>
                                        </p:attrNameLst>
                                      </p:cBhvr>
                                      <p:to>
                                        <p:strVal val="visible"/>
                                      </p:to>
                                    </p:set>
                                    <p:animEffect transition="in" filter="fade">
                                      <p:cBhvr>
                                        <p:cTn id="27" dur="1000"/>
                                        <p:tgtEl>
                                          <p:spTgt spid="273418"/>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73431"/>
                                        </p:tgtEl>
                                        <p:attrNameLst>
                                          <p:attrName>style.visibility</p:attrName>
                                        </p:attrNameLst>
                                      </p:cBhvr>
                                      <p:to>
                                        <p:strVal val="visible"/>
                                      </p:to>
                                    </p:set>
                                    <p:animEffect transition="in" filter="wipe(left)">
                                      <p:cBhvr>
                                        <p:cTn id="30" dur="500"/>
                                        <p:tgtEl>
                                          <p:spTgt spid="27343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73433"/>
                                        </p:tgtEl>
                                        <p:attrNameLst>
                                          <p:attrName>style.visibility</p:attrName>
                                        </p:attrNameLst>
                                      </p:cBhvr>
                                      <p:to>
                                        <p:strVal val="visible"/>
                                      </p:to>
                                    </p:set>
                                    <p:animEffect transition="in" filter="fade">
                                      <p:cBhvr>
                                        <p:cTn id="35" dur="1000"/>
                                        <p:tgtEl>
                                          <p:spTgt spid="273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0" grpId="0" animBg="1"/>
      <p:bldP spid="273411" grpId="0" animBg="1"/>
      <p:bldP spid="273428" grpId="0" animBg="1"/>
      <p:bldP spid="273431" grpId="0"/>
      <p:bldP spid="273432" grpId="0"/>
      <p:bldP spid="2734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Ham feel ashamed?</a:t>
            </a:r>
            <a:endParaRPr lang="en-US" dirty="0"/>
          </a:p>
        </p:txBody>
      </p:sp>
      <p:sp>
        <p:nvSpPr>
          <p:cNvPr id="3" name="Content Placeholder 2"/>
          <p:cNvSpPr>
            <a:spLocks noGrp="1"/>
          </p:cNvSpPr>
          <p:nvPr>
            <p:ph idx="1"/>
          </p:nvPr>
        </p:nvSpPr>
        <p:spPr/>
        <p:txBody>
          <a:bodyPr/>
          <a:lstStyle/>
          <a:p>
            <a:pPr marL="342900" lvl="1" indent="-342900">
              <a:buClr>
                <a:schemeClr val="hlink"/>
              </a:buClr>
            </a:pPr>
            <a:r>
              <a:rPr lang="en-US" sz="3600" dirty="0" smtClean="0"/>
              <a:t>Ham, like Adam’s family, had formed a shameful bond of kinship with Satan </a:t>
            </a:r>
            <a:r>
              <a:rPr lang="en-US" sz="3200" dirty="0" smtClean="0"/>
              <a:t>(EDP)</a:t>
            </a:r>
            <a:endParaRPr lang="en-US" sz="3600" dirty="0" smtClean="0"/>
          </a:p>
          <a:p>
            <a:pPr marL="342900" lvl="1" indent="-342900">
              <a:buClr>
                <a:schemeClr val="hlink"/>
              </a:buClr>
            </a:pPr>
            <a:r>
              <a:rPr lang="en-US" sz="3600" dirty="0" smtClean="0"/>
              <a:t>Talmud it says that Ham and his wife had sexual relations during period of the flood</a:t>
            </a:r>
          </a:p>
          <a:p>
            <a:pPr marL="342900" lvl="1" indent="-342900">
              <a:buClr>
                <a:schemeClr val="hlink"/>
              </a:buClr>
            </a:pPr>
            <a:r>
              <a:rPr lang="en-US" sz="3600" dirty="0" smtClean="0"/>
              <a:t>Ham projected own send of guilt onto Noah</a:t>
            </a:r>
          </a:p>
          <a:p>
            <a:pPr marL="342900" lvl="1" indent="-342900">
              <a:buClr>
                <a:schemeClr val="hlink"/>
              </a:buClr>
            </a:pPr>
            <a:r>
              <a:rPr lang="en-US" sz="3600" dirty="0" smtClean="0"/>
              <a:t>Accused Noah own his own sin</a:t>
            </a:r>
            <a:r>
              <a:rPr lang="en-US" sz="4400"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lessons can be learnt from Noah’s family?</a:t>
            </a:r>
            <a:endParaRPr lang="en-US" dirty="0"/>
          </a:p>
        </p:txBody>
      </p:sp>
      <p:sp>
        <p:nvSpPr>
          <p:cNvPr id="3" name="Content Placeholder 2"/>
          <p:cNvSpPr>
            <a:spLocks noGrp="1"/>
          </p:cNvSpPr>
          <p:nvPr>
            <p:ph idx="1"/>
          </p:nvPr>
        </p:nvSpPr>
        <p:spPr>
          <a:xfrm>
            <a:off x="457200" y="1676400"/>
            <a:ext cx="8229600" cy="4525963"/>
          </a:xfrm>
        </p:spPr>
        <p:txBody>
          <a:bodyPr/>
          <a:lstStyle/>
          <a:p>
            <a:r>
              <a:rPr lang="en-US" dirty="0" smtClean="0"/>
              <a:t>Ham should have been grateful to his father for saving the life of the family</a:t>
            </a:r>
          </a:p>
          <a:p>
            <a:r>
              <a:rPr lang="en-US" dirty="0" smtClean="0"/>
              <a:t>Ham should have had compassion for his father after all he had done</a:t>
            </a:r>
          </a:p>
          <a:p>
            <a:r>
              <a:rPr lang="en-US" dirty="0" smtClean="0"/>
              <a:t>Ham should have overcome his shameful feelings and shown respect for his father</a:t>
            </a:r>
          </a:p>
          <a:p>
            <a:r>
              <a:rPr lang="en-US" dirty="0" smtClean="0"/>
              <a:t>If you make a bad condition, indemnify it quickly or Satan can use it to invade something important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ctrTitle"/>
          </p:nvPr>
        </p:nvSpPr>
        <p:spPr/>
        <p:txBody>
          <a:bodyPr/>
          <a:lstStyle/>
          <a:p>
            <a:r>
              <a:rPr lang="en-US"/>
              <a:t>Next</a:t>
            </a:r>
          </a:p>
        </p:txBody>
      </p:sp>
      <p:sp>
        <p:nvSpPr>
          <p:cNvPr id="287747" name="Rectangle 3"/>
          <p:cNvSpPr>
            <a:spLocks noGrp="1" noChangeArrowheads="1"/>
          </p:cNvSpPr>
          <p:nvPr>
            <p:ph type="subTitle" idx="1"/>
          </p:nvPr>
        </p:nvSpPr>
        <p:spPr/>
        <p:txBody>
          <a:bodyPr/>
          <a:lstStyle/>
          <a:p>
            <a:r>
              <a:rPr lang="en-US" sz="4000">
                <a:latin typeface="Arial Rounded MT Bold" pitchFamily="96" charset="0"/>
              </a:rPr>
              <a:t>Abraham’s family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p:txBody>
          <a:bodyPr/>
          <a:lstStyle/>
          <a:p>
            <a:r>
              <a:rPr lang="en-US"/>
              <a:t>What was God thinking?</a:t>
            </a:r>
          </a:p>
        </p:txBody>
      </p:sp>
      <p:sp>
        <p:nvSpPr>
          <p:cNvPr id="178179" name="Rectangle 3"/>
          <p:cNvSpPr>
            <a:spLocks noGrp="1" noChangeArrowheads="1"/>
          </p:cNvSpPr>
          <p:nvPr>
            <p:ph type="body" idx="1"/>
          </p:nvPr>
        </p:nvSpPr>
        <p:spPr/>
        <p:txBody>
          <a:bodyPr/>
          <a:lstStyle/>
          <a:p>
            <a:pPr>
              <a:lnSpc>
                <a:spcPct val="90000"/>
              </a:lnSpc>
              <a:buFont typeface="Wingdings" pitchFamily="96" charset="2"/>
              <a:buNone/>
            </a:pPr>
            <a:r>
              <a:rPr lang="en-US" dirty="0">
                <a:latin typeface="Times"/>
                <a:cs typeface="Times"/>
              </a:rPr>
              <a:t>	The </a:t>
            </a:r>
            <a:r>
              <a:rPr lang="en-US" dirty="0" smtClean="0">
                <a:latin typeface="Times"/>
                <a:cs typeface="Times"/>
              </a:rPr>
              <a:t>Lord </a:t>
            </a:r>
            <a:r>
              <a:rPr lang="en-US" dirty="0">
                <a:latin typeface="Times"/>
                <a:cs typeface="Times"/>
              </a:rPr>
              <a:t>saw that the wickedness of man was great in the earth, and that every imagination of the thoughts of his heart was only evil continually. And the </a:t>
            </a:r>
            <a:r>
              <a:rPr lang="en-US" dirty="0" smtClean="0">
                <a:latin typeface="Times"/>
                <a:cs typeface="Times"/>
              </a:rPr>
              <a:t>Lord </a:t>
            </a:r>
            <a:r>
              <a:rPr lang="en-US" dirty="0">
                <a:latin typeface="Times"/>
                <a:cs typeface="Times"/>
              </a:rPr>
              <a:t>was sorry that he had made man on the earth, and it grieved him to his heart. So the </a:t>
            </a:r>
            <a:r>
              <a:rPr lang="en-US" dirty="0" smtClean="0">
                <a:latin typeface="Times"/>
                <a:cs typeface="Times"/>
              </a:rPr>
              <a:t>Lord </a:t>
            </a:r>
            <a:r>
              <a:rPr lang="en-US" dirty="0">
                <a:latin typeface="Times"/>
                <a:cs typeface="Times"/>
              </a:rPr>
              <a:t>said, "I will blot out man whom I have created from the face of the ground, man and beast and creeping things and birds of the air, for I am sorry that I have made them.” 					</a:t>
            </a:r>
            <a:r>
              <a:rPr lang="en-US" sz="2800" dirty="0">
                <a:latin typeface="Times"/>
                <a:cs typeface="Times"/>
              </a:rPr>
              <a:t>Genesis 6:5-7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a:xfrm>
            <a:off x="381000" y="0"/>
            <a:ext cx="8229600" cy="1143000"/>
          </a:xfrm>
        </p:spPr>
        <p:txBody>
          <a:bodyPr/>
          <a:lstStyle/>
          <a:p>
            <a:r>
              <a:rPr lang="en-US" altLang="zh-CN" sz="3600">
                <a:solidFill>
                  <a:schemeClr val="tx1"/>
                </a:solidFill>
                <a:ea typeface="宋体" pitchFamily="96" charset="-122"/>
                <a:cs typeface="宋体" pitchFamily="96" charset="-122"/>
              </a:rPr>
              <a:t>Noah’s family = Adam’s family</a:t>
            </a:r>
            <a:endParaRPr lang="en-US" sz="3600">
              <a:solidFill>
                <a:srgbClr val="FFFF99"/>
              </a:solidFill>
              <a:ea typeface="宋体" pitchFamily="96" charset="-122"/>
              <a:cs typeface="宋体" pitchFamily="96" charset="-122"/>
            </a:endParaRPr>
          </a:p>
        </p:txBody>
      </p:sp>
      <p:sp>
        <p:nvSpPr>
          <p:cNvPr id="198660" name="Freeform 4"/>
          <p:cNvSpPr>
            <a:spLocks/>
          </p:cNvSpPr>
          <p:nvPr/>
        </p:nvSpPr>
        <p:spPr bwMode="auto">
          <a:xfrm>
            <a:off x="3897313" y="2889250"/>
            <a:ext cx="3960812" cy="1889125"/>
          </a:xfrm>
          <a:custGeom>
            <a:avLst/>
            <a:gdLst/>
            <a:ahLst/>
            <a:cxnLst>
              <a:cxn ang="0">
                <a:pos x="0" y="1190"/>
              </a:cxn>
              <a:cxn ang="0">
                <a:pos x="2495" y="1190"/>
              </a:cxn>
              <a:cxn ang="0">
                <a:pos x="2495" y="0"/>
              </a:cxn>
            </a:cxnLst>
            <a:rect l="0" t="0" r="r" b="b"/>
            <a:pathLst>
              <a:path w="2495" h="1190">
                <a:moveTo>
                  <a:pt x="0" y="1190"/>
                </a:moveTo>
                <a:lnTo>
                  <a:pt x="2495" y="1190"/>
                </a:lnTo>
                <a:lnTo>
                  <a:pt x="2495" y="0"/>
                </a:lnTo>
              </a:path>
            </a:pathLst>
          </a:custGeom>
          <a:noFill/>
          <a:ln w="88900" cap="flat"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198661" name="Line 5"/>
          <p:cNvSpPr>
            <a:spLocks noChangeShapeType="1"/>
          </p:cNvSpPr>
          <p:nvPr/>
        </p:nvSpPr>
        <p:spPr bwMode="auto">
          <a:xfrm>
            <a:off x="3851275" y="1358900"/>
            <a:ext cx="3960813" cy="1177925"/>
          </a:xfrm>
          <a:prstGeom prst="line">
            <a:avLst/>
          </a:prstGeom>
          <a:noFill/>
          <a:ln w="88900">
            <a:solidFill>
              <a:schemeClr val="tx1"/>
            </a:solidFill>
            <a:round/>
            <a:headEnd/>
            <a:tailEnd/>
          </a:ln>
          <a:effectLst/>
        </p:spPr>
        <p:txBody>
          <a:bodyPr>
            <a:prstTxWarp prst="textNoShape">
              <a:avLst/>
            </a:prstTxWarp>
          </a:bodyPr>
          <a:lstStyle/>
          <a:p>
            <a:endParaRPr lang="en-US"/>
          </a:p>
        </p:txBody>
      </p:sp>
      <p:sp>
        <p:nvSpPr>
          <p:cNvPr id="198662" name="Line 6"/>
          <p:cNvSpPr>
            <a:spLocks noChangeShapeType="1"/>
          </p:cNvSpPr>
          <p:nvPr/>
        </p:nvSpPr>
        <p:spPr bwMode="auto">
          <a:xfrm>
            <a:off x="3851275" y="4751388"/>
            <a:ext cx="1979613" cy="1081087"/>
          </a:xfrm>
          <a:prstGeom prst="line">
            <a:avLst/>
          </a:prstGeom>
          <a:noFill/>
          <a:ln w="88900">
            <a:solidFill>
              <a:schemeClr val="tx1"/>
            </a:solidFill>
            <a:round/>
            <a:headEnd/>
            <a:tailEnd/>
          </a:ln>
          <a:effectLst/>
        </p:spPr>
        <p:txBody>
          <a:bodyPr>
            <a:prstTxWarp prst="textNoShape">
              <a:avLst/>
            </a:prstTxWarp>
          </a:bodyPr>
          <a:lstStyle/>
          <a:p>
            <a:endParaRPr lang="en-US"/>
          </a:p>
        </p:txBody>
      </p:sp>
      <p:sp>
        <p:nvSpPr>
          <p:cNvPr id="198663" name="Line 7"/>
          <p:cNvSpPr>
            <a:spLocks noChangeShapeType="1"/>
          </p:cNvSpPr>
          <p:nvPr/>
        </p:nvSpPr>
        <p:spPr bwMode="auto">
          <a:xfrm>
            <a:off x="3851275" y="1601788"/>
            <a:ext cx="1979613" cy="1260475"/>
          </a:xfrm>
          <a:prstGeom prst="line">
            <a:avLst/>
          </a:prstGeom>
          <a:noFill/>
          <a:ln w="88900">
            <a:solidFill>
              <a:schemeClr val="tx1"/>
            </a:solidFill>
            <a:round/>
            <a:headEnd/>
            <a:tailEnd/>
          </a:ln>
          <a:effectLst/>
        </p:spPr>
        <p:txBody>
          <a:bodyPr>
            <a:prstTxWarp prst="textNoShape">
              <a:avLst/>
            </a:prstTxWarp>
          </a:bodyPr>
          <a:lstStyle/>
          <a:p>
            <a:endParaRPr lang="en-US"/>
          </a:p>
        </p:txBody>
      </p:sp>
      <p:sp>
        <p:nvSpPr>
          <p:cNvPr id="198664" name="Line 8"/>
          <p:cNvSpPr>
            <a:spLocks noChangeShapeType="1"/>
          </p:cNvSpPr>
          <p:nvPr/>
        </p:nvSpPr>
        <p:spPr bwMode="auto">
          <a:xfrm flipH="1">
            <a:off x="1871663" y="4741863"/>
            <a:ext cx="1979612" cy="1090612"/>
          </a:xfrm>
          <a:prstGeom prst="line">
            <a:avLst/>
          </a:prstGeom>
          <a:noFill/>
          <a:ln w="88900">
            <a:solidFill>
              <a:schemeClr val="tx1"/>
            </a:solidFill>
            <a:round/>
            <a:headEnd/>
            <a:tailEnd/>
          </a:ln>
          <a:effectLst/>
        </p:spPr>
        <p:txBody>
          <a:bodyPr>
            <a:prstTxWarp prst="textNoShape">
              <a:avLst/>
            </a:prstTxWarp>
          </a:bodyPr>
          <a:lstStyle/>
          <a:p>
            <a:endParaRPr lang="en-US"/>
          </a:p>
        </p:txBody>
      </p:sp>
      <p:sp>
        <p:nvSpPr>
          <p:cNvPr id="198665" name="Line 9"/>
          <p:cNvSpPr>
            <a:spLocks noChangeShapeType="1"/>
          </p:cNvSpPr>
          <p:nvPr/>
        </p:nvSpPr>
        <p:spPr bwMode="auto">
          <a:xfrm flipV="1">
            <a:off x="1871663" y="1601788"/>
            <a:ext cx="1979612" cy="1260475"/>
          </a:xfrm>
          <a:prstGeom prst="line">
            <a:avLst/>
          </a:prstGeom>
          <a:noFill/>
          <a:ln w="88900">
            <a:solidFill>
              <a:schemeClr val="tx1"/>
            </a:solidFill>
            <a:round/>
            <a:headEnd/>
            <a:tailEnd/>
          </a:ln>
          <a:effectLst/>
        </p:spPr>
        <p:txBody>
          <a:bodyPr>
            <a:prstTxWarp prst="textNoShape">
              <a:avLst/>
            </a:prstTxWarp>
          </a:bodyPr>
          <a:lstStyle/>
          <a:p>
            <a:endParaRPr lang="en-US"/>
          </a:p>
        </p:txBody>
      </p:sp>
      <p:grpSp>
        <p:nvGrpSpPr>
          <p:cNvPr id="198666" name="Group 10"/>
          <p:cNvGrpSpPr>
            <a:grpSpLocks/>
          </p:cNvGrpSpPr>
          <p:nvPr/>
        </p:nvGrpSpPr>
        <p:grpSpPr bwMode="auto">
          <a:xfrm>
            <a:off x="3101975" y="1025525"/>
            <a:ext cx="1504950" cy="1511300"/>
            <a:chOff x="1954" y="646"/>
            <a:chExt cx="948" cy="952"/>
          </a:xfrm>
        </p:grpSpPr>
        <p:sp>
          <p:nvSpPr>
            <p:cNvPr id="198667" name="Freeform 11"/>
            <p:cNvSpPr>
              <a:spLocks noChangeAspect="1"/>
            </p:cNvSpPr>
            <p:nvPr/>
          </p:nvSpPr>
          <p:spPr bwMode="auto">
            <a:xfrm>
              <a:off x="1954" y="646"/>
              <a:ext cx="476" cy="952"/>
            </a:xfrm>
            <a:custGeom>
              <a:avLst/>
              <a:gdLst/>
              <a:ahLst/>
              <a:cxnLst>
                <a:cxn ang="0">
                  <a:pos x="1362" y="0"/>
                </a:cxn>
                <a:cxn ang="0">
                  <a:pos x="1" y="1361"/>
                </a:cxn>
                <a:cxn ang="0">
                  <a:pos x="1362" y="2722"/>
                </a:cxn>
                <a:cxn ang="0">
                  <a:pos x="1362" y="0"/>
                </a:cxn>
              </a:cxnLst>
              <a:rect l="0" t="0" r="r" b="b"/>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B1A1FF"/>
                </a:gs>
                <a:gs pos="100000">
                  <a:srgbClr val="8238FE"/>
                </a:gs>
              </a:gsLst>
              <a:path path="rect">
                <a:fillToRect l="100000" b="100000"/>
              </a:path>
            </a:gradFill>
            <a:ln w="9525" cap="flat" cmpd="sng">
              <a:noFill/>
              <a:prstDash val="solid"/>
              <a:round/>
              <a:headEnd type="none" w="med" len="med"/>
              <a:tailEnd type="none" w="med" len="med"/>
            </a:ln>
            <a:effectLst/>
          </p:spPr>
          <p:txBody>
            <a:bodyPr lIns="0" rIns="0" anchor="ctr">
              <a:prstTxWarp prst="textNoShape">
                <a:avLst/>
              </a:prstTxWarp>
            </a:bodyPr>
            <a:lstStyle/>
            <a:p>
              <a:endParaRPr lang="en-US"/>
            </a:p>
          </p:txBody>
        </p:sp>
        <p:sp>
          <p:nvSpPr>
            <p:cNvPr id="198668" name="Freeform 12"/>
            <p:cNvSpPr>
              <a:spLocks noChangeAspect="1"/>
            </p:cNvSpPr>
            <p:nvPr/>
          </p:nvSpPr>
          <p:spPr bwMode="auto">
            <a:xfrm rot="10800000">
              <a:off x="2426" y="646"/>
              <a:ext cx="476" cy="952"/>
            </a:xfrm>
            <a:custGeom>
              <a:avLst/>
              <a:gdLst/>
              <a:ahLst/>
              <a:cxnLst>
                <a:cxn ang="0">
                  <a:pos x="1362" y="0"/>
                </a:cxn>
                <a:cxn ang="0">
                  <a:pos x="1" y="1361"/>
                </a:cxn>
                <a:cxn ang="0">
                  <a:pos x="1362" y="2722"/>
                </a:cxn>
                <a:cxn ang="0">
                  <a:pos x="1362" y="0"/>
                </a:cxn>
              </a:cxnLst>
              <a:rect l="0" t="0" r="r" b="b"/>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5AA0FF"/>
                </a:gs>
                <a:gs pos="100000">
                  <a:srgbClr val="005AD7"/>
                </a:gs>
              </a:gsLst>
              <a:path path="rect">
                <a:fillToRect l="100000" t="100000"/>
              </a:path>
            </a:gradFill>
            <a:ln w="9525" cap="flat" cmpd="sng">
              <a:noFill/>
              <a:prstDash val="solid"/>
              <a:round/>
              <a:headEnd type="none" w="med" len="med"/>
              <a:tailEnd type="none" w="med" len="med"/>
            </a:ln>
            <a:effectLst/>
          </p:spPr>
          <p:txBody>
            <a:bodyPr lIns="0" rIns="0" anchor="ctr">
              <a:prstTxWarp prst="textNoShape">
                <a:avLst/>
              </a:prstTxWarp>
            </a:bodyPr>
            <a:lstStyle/>
            <a:p>
              <a:endParaRPr lang="en-US"/>
            </a:p>
          </p:txBody>
        </p:sp>
      </p:grpSp>
      <p:sp>
        <p:nvSpPr>
          <p:cNvPr id="198669" name="Text Box 13"/>
          <p:cNvSpPr txBox="1">
            <a:spLocks noChangeAspect="1" noChangeArrowheads="1"/>
          </p:cNvSpPr>
          <p:nvPr/>
        </p:nvSpPr>
        <p:spPr bwMode="auto">
          <a:xfrm>
            <a:off x="2990850" y="1514475"/>
            <a:ext cx="1720850" cy="519113"/>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Adam</a:t>
            </a:r>
          </a:p>
        </p:txBody>
      </p:sp>
      <p:grpSp>
        <p:nvGrpSpPr>
          <p:cNvPr id="198670" name="Group 14"/>
          <p:cNvGrpSpPr>
            <a:grpSpLocks/>
          </p:cNvGrpSpPr>
          <p:nvPr/>
        </p:nvGrpSpPr>
        <p:grpSpPr bwMode="auto">
          <a:xfrm>
            <a:off x="1011238" y="2106613"/>
            <a:ext cx="1720850" cy="1511300"/>
            <a:chOff x="1204" y="2705"/>
            <a:chExt cx="1084" cy="952"/>
          </a:xfrm>
        </p:grpSpPr>
        <p:sp>
          <p:nvSpPr>
            <p:cNvPr id="198671" name="Oval 15"/>
            <p:cNvSpPr>
              <a:spLocks noChangeAspect="1" noChangeArrowheads="1"/>
            </p:cNvSpPr>
            <p:nvPr/>
          </p:nvSpPr>
          <p:spPr bwMode="auto">
            <a:xfrm>
              <a:off x="1270" y="2705"/>
              <a:ext cx="952" cy="95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72" name="Text Box 16"/>
            <p:cNvSpPr txBox="1">
              <a:spLocks noChangeAspect="1" noChangeArrowheads="1"/>
            </p:cNvSpPr>
            <p:nvPr/>
          </p:nvSpPr>
          <p:spPr bwMode="auto">
            <a:xfrm>
              <a:off x="1204"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Cain</a:t>
              </a:r>
            </a:p>
          </p:txBody>
        </p:sp>
      </p:grpSp>
      <p:grpSp>
        <p:nvGrpSpPr>
          <p:cNvPr id="198673" name="Group 17"/>
          <p:cNvGrpSpPr>
            <a:grpSpLocks/>
          </p:cNvGrpSpPr>
          <p:nvPr/>
        </p:nvGrpSpPr>
        <p:grpSpPr bwMode="auto">
          <a:xfrm>
            <a:off x="4970463" y="2106613"/>
            <a:ext cx="1720850" cy="1511300"/>
            <a:chOff x="3472" y="2705"/>
            <a:chExt cx="1084" cy="952"/>
          </a:xfrm>
        </p:grpSpPr>
        <p:sp>
          <p:nvSpPr>
            <p:cNvPr id="198674" name="Oval 18"/>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75" name="Text Box 19"/>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Abel</a:t>
              </a:r>
            </a:p>
          </p:txBody>
        </p:sp>
      </p:grpSp>
      <p:grpSp>
        <p:nvGrpSpPr>
          <p:cNvPr id="198676" name="Group 20"/>
          <p:cNvGrpSpPr>
            <a:grpSpLocks/>
          </p:cNvGrpSpPr>
          <p:nvPr/>
        </p:nvGrpSpPr>
        <p:grpSpPr bwMode="auto">
          <a:xfrm>
            <a:off x="1011238" y="5076825"/>
            <a:ext cx="1720850" cy="1511300"/>
            <a:chOff x="1204" y="2705"/>
            <a:chExt cx="1084" cy="952"/>
          </a:xfrm>
        </p:grpSpPr>
        <p:sp>
          <p:nvSpPr>
            <p:cNvPr id="198677" name="Oval 21"/>
            <p:cNvSpPr>
              <a:spLocks noChangeAspect="1" noChangeArrowheads="1"/>
            </p:cNvSpPr>
            <p:nvPr/>
          </p:nvSpPr>
          <p:spPr bwMode="auto">
            <a:xfrm>
              <a:off x="1270" y="2705"/>
              <a:ext cx="952" cy="95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78" name="Text Box 22"/>
            <p:cNvSpPr txBox="1">
              <a:spLocks noChangeAspect="1" noChangeArrowheads="1"/>
            </p:cNvSpPr>
            <p:nvPr/>
          </p:nvSpPr>
          <p:spPr bwMode="auto">
            <a:xfrm>
              <a:off x="1204"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Shem</a:t>
              </a:r>
            </a:p>
          </p:txBody>
        </p:sp>
      </p:grpSp>
      <p:grpSp>
        <p:nvGrpSpPr>
          <p:cNvPr id="198679" name="Group 23"/>
          <p:cNvGrpSpPr>
            <a:grpSpLocks/>
          </p:cNvGrpSpPr>
          <p:nvPr/>
        </p:nvGrpSpPr>
        <p:grpSpPr bwMode="auto">
          <a:xfrm>
            <a:off x="4970463" y="5076825"/>
            <a:ext cx="1720850" cy="1511300"/>
            <a:chOff x="3472" y="2705"/>
            <a:chExt cx="1084" cy="952"/>
          </a:xfrm>
        </p:grpSpPr>
        <p:sp>
          <p:nvSpPr>
            <p:cNvPr id="198680" name="Oval 24"/>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81" name="Text Box 25"/>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Ham</a:t>
              </a:r>
            </a:p>
          </p:txBody>
        </p:sp>
      </p:grpSp>
      <p:grpSp>
        <p:nvGrpSpPr>
          <p:cNvPr id="198682" name="Group 26"/>
          <p:cNvGrpSpPr>
            <a:grpSpLocks/>
          </p:cNvGrpSpPr>
          <p:nvPr/>
        </p:nvGrpSpPr>
        <p:grpSpPr bwMode="auto">
          <a:xfrm>
            <a:off x="2990850" y="3995738"/>
            <a:ext cx="1720850" cy="1511300"/>
            <a:chOff x="3472" y="2705"/>
            <a:chExt cx="1084" cy="952"/>
          </a:xfrm>
        </p:grpSpPr>
        <p:sp>
          <p:nvSpPr>
            <p:cNvPr id="198683" name="Oval 27"/>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84" name="Text Box 28"/>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Noah</a:t>
              </a:r>
            </a:p>
          </p:txBody>
        </p:sp>
      </p:grpSp>
      <p:grpSp>
        <p:nvGrpSpPr>
          <p:cNvPr id="198685" name="Group 29"/>
          <p:cNvGrpSpPr>
            <a:grpSpLocks/>
          </p:cNvGrpSpPr>
          <p:nvPr/>
        </p:nvGrpSpPr>
        <p:grpSpPr bwMode="auto">
          <a:xfrm>
            <a:off x="6958013" y="2106613"/>
            <a:ext cx="1720850" cy="1511300"/>
            <a:chOff x="3472" y="2705"/>
            <a:chExt cx="1084" cy="952"/>
          </a:xfrm>
        </p:grpSpPr>
        <p:sp>
          <p:nvSpPr>
            <p:cNvPr id="198686" name="Oval 30"/>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87" name="Text Box 31"/>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Seth</a:t>
              </a:r>
            </a:p>
          </p:txBody>
        </p:sp>
      </p:grpSp>
      <p:sp>
        <p:nvSpPr>
          <p:cNvPr id="198688" name="Text Box 32"/>
          <p:cNvSpPr txBox="1">
            <a:spLocks noChangeArrowheads="1"/>
          </p:cNvSpPr>
          <p:nvPr/>
        </p:nvSpPr>
        <p:spPr bwMode="auto">
          <a:xfrm>
            <a:off x="4302125" y="3833813"/>
            <a:ext cx="3689350" cy="860425"/>
          </a:xfrm>
          <a:prstGeom prst="rect">
            <a:avLst/>
          </a:prstGeom>
          <a:noFill/>
          <a:ln w="9525">
            <a:noFill/>
            <a:miter lim="800000"/>
            <a:headEnd/>
            <a:tailEnd/>
          </a:ln>
          <a:effectLst/>
        </p:spPr>
        <p:txBody>
          <a:bodyPr>
            <a:prstTxWarp prst="textNoShape">
              <a:avLst/>
            </a:prstTxWarp>
            <a:spAutoFit/>
          </a:bodyPr>
          <a:lstStyle/>
          <a:p>
            <a:pPr algn="ctr">
              <a:lnSpc>
                <a:spcPct val="90000"/>
              </a:lnSpc>
            </a:pPr>
            <a:r>
              <a:rPr lang="en-US" altLang="zh-CN" sz="2800">
                <a:latin typeface="Arial Rounded MT Bold" pitchFamily="96" charset="0"/>
                <a:ea typeface="宋体" pitchFamily="96" charset="-122"/>
                <a:cs typeface="宋体" pitchFamily="96" charset="-122"/>
              </a:rPr>
              <a:t>1600 years</a:t>
            </a:r>
          </a:p>
          <a:p>
            <a:pPr algn="ctr">
              <a:lnSpc>
                <a:spcPct val="90000"/>
              </a:lnSpc>
            </a:pPr>
            <a:r>
              <a:rPr lang="en-US" altLang="zh-CN" sz="2800">
                <a:latin typeface="Arial Rounded MT Bold" pitchFamily="96" charset="0"/>
                <a:ea typeface="宋体" pitchFamily="96" charset="-122"/>
                <a:cs typeface="宋体" pitchFamily="96" charset="-122"/>
              </a:rPr>
              <a:t>10 generations</a:t>
            </a:r>
            <a:endParaRPr lang="en-US" sz="2800">
              <a:latin typeface="Arial Rounded MT Bold" pitchFamily="96" charset="0"/>
              <a:ea typeface="宋体" pitchFamily="96" charset="-122"/>
              <a:cs typeface="宋体" pitchFamily="96" charset="-122"/>
            </a:endParaRPr>
          </a:p>
        </p:txBody>
      </p:sp>
      <p:sp>
        <p:nvSpPr>
          <p:cNvPr id="198689" name="Freeform 33"/>
          <p:cNvSpPr>
            <a:spLocks noChangeAspect="1"/>
          </p:cNvSpPr>
          <p:nvPr/>
        </p:nvSpPr>
        <p:spPr bwMode="auto">
          <a:xfrm>
            <a:off x="5021263" y="2168525"/>
            <a:ext cx="1616075" cy="1179513"/>
          </a:xfrm>
          <a:custGeom>
            <a:avLst/>
            <a:gdLst/>
            <a:ahLst/>
            <a:cxnLst>
              <a:cxn ang="0">
                <a:pos x="240" y="244"/>
              </a:cxn>
              <a:cxn ang="0">
                <a:pos x="0" y="422"/>
              </a:cxn>
              <a:cxn ang="0">
                <a:pos x="66" y="436"/>
              </a:cxn>
              <a:cxn ang="0">
                <a:pos x="288" y="290"/>
              </a:cxn>
              <a:cxn ang="0">
                <a:pos x="536" y="430"/>
              </a:cxn>
              <a:cxn ang="0">
                <a:pos x="608" y="418"/>
              </a:cxn>
              <a:cxn ang="0">
                <a:pos x="342" y="244"/>
              </a:cxn>
              <a:cxn ang="0">
                <a:pos x="514" y="56"/>
              </a:cxn>
              <a:cxn ang="0">
                <a:pos x="484" y="0"/>
              </a:cxn>
              <a:cxn ang="0">
                <a:pos x="296" y="206"/>
              </a:cxn>
              <a:cxn ang="0">
                <a:pos x="150" y="2"/>
              </a:cxn>
              <a:cxn ang="0">
                <a:pos x="94" y="50"/>
              </a:cxn>
              <a:cxn ang="0">
                <a:pos x="154" y="150"/>
              </a:cxn>
              <a:cxn ang="0">
                <a:pos x="240" y="244"/>
              </a:cxn>
            </a:cxnLst>
            <a:rect l="0" t="0" r="r" b="b"/>
            <a:pathLst>
              <a:path w="608" h="444">
                <a:moveTo>
                  <a:pt x="240" y="244"/>
                </a:moveTo>
                <a:cubicBezTo>
                  <a:pt x="240" y="244"/>
                  <a:pt x="92" y="368"/>
                  <a:pt x="0" y="422"/>
                </a:cubicBezTo>
                <a:cubicBezTo>
                  <a:pt x="6" y="438"/>
                  <a:pt x="36" y="444"/>
                  <a:pt x="66" y="436"/>
                </a:cubicBezTo>
                <a:cubicBezTo>
                  <a:pt x="164" y="388"/>
                  <a:pt x="202" y="360"/>
                  <a:pt x="288" y="290"/>
                </a:cubicBezTo>
                <a:cubicBezTo>
                  <a:pt x="396" y="368"/>
                  <a:pt x="432" y="392"/>
                  <a:pt x="536" y="430"/>
                </a:cubicBezTo>
                <a:cubicBezTo>
                  <a:pt x="572" y="434"/>
                  <a:pt x="580" y="434"/>
                  <a:pt x="608" y="418"/>
                </a:cubicBezTo>
                <a:cubicBezTo>
                  <a:pt x="532" y="376"/>
                  <a:pt x="458" y="336"/>
                  <a:pt x="342" y="244"/>
                </a:cubicBezTo>
                <a:cubicBezTo>
                  <a:pt x="400" y="190"/>
                  <a:pt x="444" y="160"/>
                  <a:pt x="514" y="56"/>
                </a:cubicBezTo>
                <a:cubicBezTo>
                  <a:pt x="510" y="40"/>
                  <a:pt x="508" y="18"/>
                  <a:pt x="484" y="0"/>
                </a:cubicBezTo>
                <a:cubicBezTo>
                  <a:pt x="406" y="106"/>
                  <a:pt x="374" y="134"/>
                  <a:pt x="296" y="206"/>
                </a:cubicBezTo>
                <a:cubicBezTo>
                  <a:pt x="202" y="116"/>
                  <a:pt x="172" y="56"/>
                  <a:pt x="150" y="2"/>
                </a:cubicBezTo>
                <a:cubicBezTo>
                  <a:pt x="122" y="20"/>
                  <a:pt x="124" y="14"/>
                  <a:pt x="94" y="50"/>
                </a:cubicBezTo>
                <a:cubicBezTo>
                  <a:pt x="95" y="75"/>
                  <a:pt x="130" y="119"/>
                  <a:pt x="154" y="150"/>
                </a:cubicBezTo>
                <a:cubicBezTo>
                  <a:pt x="178" y="181"/>
                  <a:pt x="222" y="225"/>
                  <a:pt x="240" y="244"/>
                </a:cubicBezTo>
                <a:close/>
              </a:path>
            </a:pathLst>
          </a:custGeom>
          <a:solidFill>
            <a:srgbClr val="E20267">
              <a:alpha val="60001"/>
            </a:srgbClr>
          </a:solidFill>
          <a:ln w="12700" cap="flat" cmpd="sng">
            <a:solidFill>
              <a:schemeClr val="bg1"/>
            </a:solidFill>
            <a:prstDash val="solid"/>
            <a:round/>
            <a:headEnd type="none" w="med" len="med"/>
            <a:tailEnd type="none" w="med" len="med"/>
          </a:ln>
          <a:effectLst/>
        </p:spPr>
        <p:txBody>
          <a:bodyPr>
            <a:prstTxWarp prst="textNoShape">
              <a:avLst/>
            </a:prstTxWarp>
          </a:bodyPr>
          <a:lstStyle/>
          <a:p>
            <a:endParaRPr lang="en-US"/>
          </a:p>
        </p:txBody>
      </p:sp>
      <p:grpSp>
        <p:nvGrpSpPr>
          <p:cNvPr id="198690" name="Group 34"/>
          <p:cNvGrpSpPr>
            <a:grpSpLocks/>
          </p:cNvGrpSpPr>
          <p:nvPr/>
        </p:nvGrpSpPr>
        <p:grpSpPr bwMode="auto">
          <a:xfrm>
            <a:off x="6958013" y="5067300"/>
            <a:ext cx="1720850" cy="1511300"/>
            <a:chOff x="3472" y="2705"/>
            <a:chExt cx="1084" cy="952"/>
          </a:xfrm>
        </p:grpSpPr>
        <p:sp>
          <p:nvSpPr>
            <p:cNvPr id="198691" name="Oval 35"/>
            <p:cNvSpPr>
              <a:spLocks noChangeAspect="1" noChangeArrowheads="1"/>
            </p:cNvSpPr>
            <p:nvPr/>
          </p:nvSpPr>
          <p:spPr bwMode="auto">
            <a:xfrm>
              <a:off x="3538" y="2705"/>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endParaRPr lang="en-US" sz="2400" b="1">
                <a:effectLst>
                  <a:outerShdw blurRad="38100" dist="38100" dir="2700000" algn="tl">
                    <a:srgbClr val="000000"/>
                  </a:outerShdw>
                </a:effectLst>
                <a:latin typeface="Arial Rounded MT Bold" pitchFamily="96" charset="0"/>
              </a:endParaRPr>
            </a:p>
          </p:txBody>
        </p:sp>
        <p:sp>
          <p:nvSpPr>
            <p:cNvPr id="198692" name="Text Box 36"/>
            <p:cNvSpPr txBox="1">
              <a:spLocks noChangeAspect="1" noChangeArrowheads="1"/>
            </p:cNvSpPr>
            <p:nvPr/>
          </p:nvSpPr>
          <p:spPr bwMode="auto">
            <a:xfrm>
              <a:off x="3472" y="3017"/>
              <a:ext cx="1084" cy="327"/>
            </a:xfrm>
            <a:prstGeom prst="rect">
              <a:avLst/>
            </a:prstGeom>
            <a:noFill/>
            <a:ln w="9525">
              <a:noFill/>
              <a:miter lim="800000"/>
              <a:headEnd/>
              <a:tailEnd/>
            </a:ln>
            <a:effectLst/>
          </p:spPr>
          <p:txBody>
            <a:bodyPr lIns="36000" tIns="46800" rIns="36000">
              <a:prstTxWarp prst="textNoShape">
                <a:avLst/>
              </a:prstTxWarp>
              <a:spAutoFit/>
            </a:bodyPr>
            <a:lstStyle/>
            <a:p>
              <a:pPr algn="ctr"/>
              <a:r>
                <a:rPr lang="en-US" sz="2800" b="1">
                  <a:effectLst>
                    <a:outerShdw blurRad="38100" dist="38100" dir="2700000" algn="tl">
                      <a:srgbClr val="000000"/>
                    </a:outerShdw>
                  </a:effectLst>
                  <a:latin typeface="Arial Rounded MT Bold" pitchFamily="96" charset="0"/>
                </a:rPr>
                <a:t>Japeth</a:t>
              </a:r>
            </a:p>
          </p:txBody>
        </p:sp>
      </p:grpSp>
      <p:sp>
        <p:nvSpPr>
          <p:cNvPr id="198693" name="Text Box 37"/>
          <p:cNvSpPr txBox="1">
            <a:spLocks noChangeArrowheads="1"/>
          </p:cNvSpPr>
          <p:nvPr/>
        </p:nvSpPr>
        <p:spPr bwMode="auto">
          <a:xfrm>
            <a:off x="441325" y="1423988"/>
            <a:ext cx="2330450" cy="519112"/>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sz="2800">
                <a:latin typeface="Arial Rounded MT Bold" pitchFamily="96" charset="0"/>
              </a:rPr>
              <a:t>8 members</a:t>
            </a:r>
          </a:p>
        </p:txBody>
      </p:sp>
      <p:sp>
        <p:nvSpPr>
          <p:cNvPr id="198694" name="Text Box 38"/>
          <p:cNvSpPr txBox="1">
            <a:spLocks noChangeArrowheads="1"/>
          </p:cNvSpPr>
          <p:nvPr/>
        </p:nvSpPr>
        <p:spPr bwMode="auto">
          <a:xfrm>
            <a:off x="441325" y="4440238"/>
            <a:ext cx="2330450" cy="519112"/>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sz="2800">
                <a:latin typeface="Arial Rounded MT Bold" pitchFamily="96" charset="0"/>
              </a:rPr>
              <a:t>8 members</a:t>
            </a:r>
          </a:p>
        </p:txBody>
      </p:sp>
      <p:sp>
        <p:nvSpPr>
          <p:cNvPr id="198697" name="Line 41"/>
          <p:cNvSpPr>
            <a:spLocks noChangeShapeType="1"/>
          </p:cNvSpPr>
          <p:nvPr/>
        </p:nvSpPr>
        <p:spPr bwMode="auto">
          <a:xfrm>
            <a:off x="4572000" y="4800600"/>
            <a:ext cx="2743200" cy="457200"/>
          </a:xfrm>
          <a:prstGeom prst="line">
            <a:avLst/>
          </a:prstGeom>
          <a:noFill/>
          <a:ln w="88900">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198689"/>
                                        </p:tgtEl>
                                        <p:attrNameLst>
                                          <p:attrName>style.visibility</p:attrName>
                                        </p:attrNameLst>
                                      </p:cBhvr>
                                      <p:to>
                                        <p:strVal val="visible"/>
                                      </p:to>
                                    </p:set>
                                    <p:anim calcmode="lin" valueType="num">
                                      <p:cBhvr>
                                        <p:cTn id="7" dur="500" fill="hold"/>
                                        <p:tgtEl>
                                          <p:spTgt spid="198689"/>
                                        </p:tgtEl>
                                        <p:attrNameLst>
                                          <p:attrName>ppt_w</p:attrName>
                                        </p:attrNameLst>
                                      </p:cBhvr>
                                      <p:tavLst>
                                        <p:tav tm="0">
                                          <p:val>
                                            <p:strVal val="4/3*#ppt_w"/>
                                          </p:val>
                                        </p:tav>
                                        <p:tav tm="100000">
                                          <p:val>
                                            <p:strVal val="#ppt_w"/>
                                          </p:val>
                                        </p:tav>
                                      </p:tavLst>
                                    </p:anim>
                                    <p:anim calcmode="lin" valueType="num">
                                      <p:cBhvr>
                                        <p:cTn id="8" dur="500" fill="hold"/>
                                        <p:tgtEl>
                                          <p:spTgt spid="198689"/>
                                        </p:tgtEl>
                                        <p:attrNameLst>
                                          <p:attrName>ppt_h</p:attrName>
                                        </p:attrNameLst>
                                      </p:cBhvr>
                                      <p:tavLst>
                                        <p:tav tm="0">
                                          <p:val>
                                            <p:strVal val="4/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866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86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868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868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86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8676"/>
                                        </p:tgtEl>
                                        <p:attrNameLst>
                                          <p:attrName>style.visibility</p:attrName>
                                        </p:attrNameLst>
                                      </p:cBhvr>
                                      <p:to>
                                        <p:strVal val="visible"/>
                                      </p:to>
                                    </p:set>
                                    <p:animEffect transition="in" filter="fade">
                                      <p:cBhvr>
                                        <p:cTn id="27" dur="1000"/>
                                        <p:tgtEl>
                                          <p:spTgt spid="198676"/>
                                        </p:tgtEl>
                                      </p:cBhvr>
                                    </p:animEffect>
                                  </p:childTnLst>
                                </p:cTn>
                              </p:par>
                              <p:par>
                                <p:cTn id="28" presetID="10" presetClass="entr" presetSubtype="0" fill="hold" nodeType="withEffect">
                                  <p:stCondLst>
                                    <p:cond delay="0"/>
                                  </p:stCondLst>
                                  <p:childTnLst>
                                    <p:set>
                                      <p:cBhvr>
                                        <p:cTn id="29" dur="1" fill="hold">
                                          <p:stCondLst>
                                            <p:cond delay="0"/>
                                          </p:stCondLst>
                                        </p:cTn>
                                        <p:tgtEl>
                                          <p:spTgt spid="198679"/>
                                        </p:tgtEl>
                                        <p:attrNameLst>
                                          <p:attrName>style.visibility</p:attrName>
                                        </p:attrNameLst>
                                      </p:cBhvr>
                                      <p:to>
                                        <p:strVal val="visible"/>
                                      </p:to>
                                    </p:set>
                                    <p:animEffect transition="in" filter="fade">
                                      <p:cBhvr>
                                        <p:cTn id="30" dur="1000"/>
                                        <p:tgtEl>
                                          <p:spTgt spid="198679"/>
                                        </p:tgtEl>
                                      </p:cBhvr>
                                    </p:animEffect>
                                  </p:childTnLst>
                                </p:cTn>
                              </p:par>
                              <p:par>
                                <p:cTn id="31" presetID="10" presetClass="entr" presetSubtype="0" fill="hold" nodeType="withEffect">
                                  <p:stCondLst>
                                    <p:cond delay="0"/>
                                  </p:stCondLst>
                                  <p:childTnLst>
                                    <p:set>
                                      <p:cBhvr>
                                        <p:cTn id="32" dur="1" fill="hold">
                                          <p:stCondLst>
                                            <p:cond delay="0"/>
                                          </p:stCondLst>
                                        </p:cTn>
                                        <p:tgtEl>
                                          <p:spTgt spid="198690"/>
                                        </p:tgtEl>
                                        <p:attrNameLst>
                                          <p:attrName>style.visibility</p:attrName>
                                        </p:attrNameLst>
                                      </p:cBhvr>
                                      <p:to>
                                        <p:strVal val="visible"/>
                                      </p:to>
                                    </p:set>
                                    <p:animEffect transition="in" filter="fade">
                                      <p:cBhvr>
                                        <p:cTn id="33" dur="1000"/>
                                        <p:tgtEl>
                                          <p:spTgt spid="19869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98662"/>
                                        </p:tgtEl>
                                        <p:attrNameLst>
                                          <p:attrName>style.visibility</p:attrName>
                                        </p:attrNameLst>
                                      </p:cBhvr>
                                      <p:to>
                                        <p:strVal val="visible"/>
                                      </p:to>
                                    </p:set>
                                    <p:animEffect transition="in" filter="fade">
                                      <p:cBhvr>
                                        <p:cTn id="36" dur="1000"/>
                                        <p:tgtEl>
                                          <p:spTgt spid="19866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8664"/>
                                        </p:tgtEl>
                                        <p:attrNameLst>
                                          <p:attrName>style.visibility</p:attrName>
                                        </p:attrNameLst>
                                      </p:cBhvr>
                                      <p:to>
                                        <p:strVal val="visible"/>
                                      </p:to>
                                    </p:set>
                                    <p:animEffect transition="in" filter="fade">
                                      <p:cBhvr>
                                        <p:cTn id="39" dur="1000"/>
                                        <p:tgtEl>
                                          <p:spTgt spid="198664"/>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19869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9869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9869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1" nodeType="clickEffect">
                                  <p:stCondLst>
                                    <p:cond delay="0"/>
                                  </p:stCondLst>
                                  <p:childTnLst>
                                    <p:set>
                                      <p:cBhvr>
                                        <p:cTn id="49" dur="1" fill="hold">
                                          <p:stCondLst>
                                            <p:cond delay="0"/>
                                          </p:stCondLst>
                                        </p:cTn>
                                        <p:tgtEl>
                                          <p:spTgt spid="1986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0" grpId="0" animBg="1"/>
      <p:bldP spid="198661" grpId="0" animBg="1"/>
      <p:bldP spid="198662" grpId="0" animBg="1"/>
      <p:bldP spid="198664" grpId="0" animBg="1"/>
      <p:bldP spid="198688" grpId="0"/>
      <p:bldP spid="198689" grpId="0" animBg="1"/>
      <p:bldP spid="198693" grpId="0"/>
      <p:bldP spid="198694" grpId="0"/>
      <p:bldP spid="198697" grpId="0" animBg="1"/>
      <p:bldP spid="19869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p:txBody>
          <a:bodyPr/>
          <a:lstStyle/>
          <a:p>
            <a:r>
              <a:rPr lang="en-US"/>
              <a:t>Restoration in Noah’s family</a:t>
            </a:r>
          </a:p>
        </p:txBody>
      </p:sp>
      <p:sp>
        <p:nvSpPr>
          <p:cNvPr id="185347" name="Rectangle 3"/>
          <p:cNvSpPr>
            <a:spLocks noChangeArrowheads="1"/>
          </p:cNvSpPr>
          <p:nvPr/>
        </p:nvSpPr>
        <p:spPr bwMode="auto">
          <a:xfrm>
            <a:off x="1219200" y="5391150"/>
            <a:ext cx="2160588" cy="865188"/>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GB" sz="2400">
                <a:solidFill>
                  <a:schemeClr val="bg2"/>
                </a:solidFill>
                <a:latin typeface="Arial Rounded MT Bold" pitchFamily="96" charset="0"/>
              </a:rPr>
              <a:t>Foundation </a:t>
            </a:r>
          </a:p>
          <a:p>
            <a:pPr algn="ctr"/>
            <a:r>
              <a:rPr lang="en-GB" sz="2400">
                <a:solidFill>
                  <a:schemeClr val="bg2"/>
                </a:solidFill>
                <a:latin typeface="Arial Rounded MT Bold" pitchFamily="96" charset="0"/>
              </a:rPr>
              <a:t>of faith</a:t>
            </a:r>
          </a:p>
        </p:txBody>
      </p:sp>
      <p:sp>
        <p:nvSpPr>
          <p:cNvPr id="185348" name="Rectangle 4"/>
          <p:cNvSpPr>
            <a:spLocks noChangeArrowheads="1"/>
          </p:cNvSpPr>
          <p:nvPr/>
        </p:nvSpPr>
        <p:spPr bwMode="auto">
          <a:xfrm>
            <a:off x="1219200" y="3733800"/>
            <a:ext cx="2160588" cy="865188"/>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pPr algn="ctr"/>
            <a:r>
              <a:rPr lang="en-GB" sz="2400">
                <a:solidFill>
                  <a:schemeClr val="bg2"/>
                </a:solidFill>
                <a:latin typeface="Arial Rounded MT Bold" pitchFamily="96" charset="0"/>
              </a:rPr>
              <a:t>Foundation </a:t>
            </a:r>
          </a:p>
          <a:p>
            <a:pPr algn="ctr"/>
            <a:r>
              <a:rPr lang="en-GB" sz="2400">
                <a:solidFill>
                  <a:schemeClr val="bg2"/>
                </a:solidFill>
                <a:latin typeface="Arial Rounded MT Bold" pitchFamily="96" charset="0"/>
              </a:rPr>
              <a:t>of substance</a:t>
            </a:r>
          </a:p>
        </p:txBody>
      </p:sp>
      <p:sp>
        <p:nvSpPr>
          <p:cNvPr id="185349" name="Rectangle 5"/>
          <p:cNvSpPr>
            <a:spLocks noChangeArrowheads="1"/>
          </p:cNvSpPr>
          <p:nvPr/>
        </p:nvSpPr>
        <p:spPr bwMode="auto">
          <a:xfrm>
            <a:off x="381000" y="1752600"/>
            <a:ext cx="4113213" cy="79375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GB" sz="2400">
                <a:solidFill>
                  <a:schemeClr val="bg2"/>
                </a:solidFill>
                <a:latin typeface="Arial Rounded MT Bold" pitchFamily="96" charset="0"/>
              </a:rPr>
              <a:t>Foundation for the Messiah</a:t>
            </a:r>
          </a:p>
        </p:txBody>
      </p:sp>
      <p:sp>
        <p:nvSpPr>
          <p:cNvPr id="185350" name="Line 6"/>
          <p:cNvSpPr>
            <a:spLocks noChangeShapeType="1"/>
          </p:cNvSpPr>
          <p:nvPr/>
        </p:nvSpPr>
        <p:spPr bwMode="auto">
          <a:xfrm>
            <a:off x="2227263" y="2725738"/>
            <a:ext cx="0" cy="865187"/>
          </a:xfrm>
          <a:prstGeom prst="line">
            <a:avLst/>
          </a:prstGeom>
          <a:noFill/>
          <a:ln w="57150">
            <a:solidFill>
              <a:schemeClr val="tx1"/>
            </a:solidFill>
            <a:round/>
            <a:headEnd type="triangle" w="lg" len="med"/>
            <a:tailEnd/>
          </a:ln>
          <a:effectLst/>
        </p:spPr>
        <p:txBody>
          <a:bodyPr>
            <a:prstTxWarp prst="textNoShape">
              <a:avLst/>
            </a:prstTxWarp>
          </a:bodyPr>
          <a:lstStyle/>
          <a:p>
            <a:endParaRPr lang="en-US"/>
          </a:p>
        </p:txBody>
      </p:sp>
      <p:sp>
        <p:nvSpPr>
          <p:cNvPr id="185351" name="Line 7"/>
          <p:cNvSpPr>
            <a:spLocks noChangeShapeType="1"/>
          </p:cNvSpPr>
          <p:nvPr/>
        </p:nvSpPr>
        <p:spPr bwMode="auto">
          <a:xfrm>
            <a:off x="2011363" y="5030788"/>
            <a:ext cx="574675" cy="0"/>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85352" name="Line 8"/>
          <p:cNvSpPr>
            <a:spLocks noChangeShapeType="1"/>
          </p:cNvSpPr>
          <p:nvPr/>
        </p:nvSpPr>
        <p:spPr bwMode="auto">
          <a:xfrm>
            <a:off x="2298700" y="4741863"/>
            <a:ext cx="0" cy="576262"/>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85353" name="Line 9"/>
          <p:cNvSpPr>
            <a:spLocks noChangeShapeType="1"/>
          </p:cNvSpPr>
          <p:nvPr/>
        </p:nvSpPr>
        <p:spPr bwMode="auto">
          <a:xfrm>
            <a:off x="3378200" y="5822950"/>
            <a:ext cx="1081088" cy="0"/>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54" name="Text Box 10"/>
          <p:cNvSpPr txBox="1">
            <a:spLocks noChangeArrowheads="1"/>
          </p:cNvSpPr>
          <p:nvPr/>
        </p:nvSpPr>
        <p:spPr bwMode="auto">
          <a:xfrm>
            <a:off x="4799013" y="5540375"/>
            <a:ext cx="1992853" cy="461665"/>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Offering - Ark</a:t>
            </a:r>
          </a:p>
        </p:txBody>
      </p:sp>
      <p:sp>
        <p:nvSpPr>
          <p:cNvPr id="185355" name="Line 11"/>
          <p:cNvSpPr>
            <a:spLocks noChangeShapeType="1"/>
          </p:cNvSpPr>
          <p:nvPr/>
        </p:nvSpPr>
        <p:spPr bwMode="auto">
          <a:xfrm>
            <a:off x="4098925" y="5318125"/>
            <a:ext cx="0" cy="1008063"/>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56" name="Line 12"/>
          <p:cNvSpPr>
            <a:spLocks noChangeShapeType="1"/>
          </p:cNvSpPr>
          <p:nvPr/>
        </p:nvSpPr>
        <p:spPr bwMode="auto">
          <a:xfrm>
            <a:off x="4098925" y="6326188"/>
            <a:ext cx="360363" cy="0"/>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57" name="Line 13"/>
          <p:cNvSpPr>
            <a:spLocks noChangeShapeType="1"/>
          </p:cNvSpPr>
          <p:nvPr/>
        </p:nvSpPr>
        <p:spPr bwMode="auto">
          <a:xfrm>
            <a:off x="4098925" y="5318125"/>
            <a:ext cx="360363" cy="0"/>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58" name="Text Box 14"/>
          <p:cNvSpPr txBox="1">
            <a:spLocks noChangeArrowheads="1"/>
          </p:cNvSpPr>
          <p:nvPr/>
        </p:nvSpPr>
        <p:spPr bwMode="auto">
          <a:xfrm>
            <a:off x="4819650" y="5018088"/>
            <a:ext cx="3212688" cy="461665"/>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Central person - Noah</a:t>
            </a:r>
          </a:p>
        </p:txBody>
      </p:sp>
      <p:sp>
        <p:nvSpPr>
          <p:cNvPr id="185359" name="Text Box 15"/>
          <p:cNvSpPr txBox="1">
            <a:spLocks noChangeArrowheads="1"/>
          </p:cNvSpPr>
          <p:nvPr/>
        </p:nvSpPr>
        <p:spPr bwMode="auto">
          <a:xfrm>
            <a:off x="4819650" y="6026150"/>
            <a:ext cx="3149721" cy="461665"/>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Time period - 40 days</a:t>
            </a:r>
          </a:p>
        </p:txBody>
      </p:sp>
      <p:sp>
        <p:nvSpPr>
          <p:cNvPr id="185360" name="Line 16"/>
          <p:cNvSpPr>
            <a:spLocks noChangeShapeType="1"/>
          </p:cNvSpPr>
          <p:nvPr/>
        </p:nvSpPr>
        <p:spPr bwMode="auto">
          <a:xfrm>
            <a:off x="3378200" y="4167188"/>
            <a:ext cx="1081088" cy="0"/>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61" name="Text Box 17"/>
          <p:cNvSpPr txBox="1">
            <a:spLocks noChangeArrowheads="1"/>
          </p:cNvSpPr>
          <p:nvPr/>
        </p:nvSpPr>
        <p:spPr bwMode="auto">
          <a:xfrm>
            <a:off x="4727575" y="3884613"/>
            <a:ext cx="3092914" cy="461665"/>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Remove sinful nature</a:t>
            </a:r>
          </a:p>
        </p:txBody>
      </p:sp>
      <p:sp>
        <p:nvSpPr>
          <p:cNvPr id="185362" name="Line 18"/>
          <p:cNvSpPr>
            <a:spLocks noChangeShapeType="1"/>
          </p:cNvSpPr>
          <p:nvPr/>
        </p:nvSpPr>
        <p:spPr bwMode="auto">
          <a:xfrm>
            <a:off x="4459288" y="2078038"/>
            <a:ext cx="935037" cy="0"/>
          </a:xfrm>
          <a:prstGeom prst="line">
            <a:avLst/>
          </a:prstGeom>
          <a:noFill/>
          <a:ln w="9525">
            <a:solidFill>
              <a:schemeClr val="tx1"/>
            </a:solidFill>
            <a:round/>
            <a:headEnd/>
            <a:tailEnd/>
          </a:ln>
          <a:effectLst/>
        </p:spPr>
        <p:txBody>
          <a:bodyPr>
            <a:prstTxWarp prst="textNoShape">
              <a:avLst/>
            </a:prstTxWarp>
          </a:bodyPr>
          <a:lstStyle/>
          <a:p>
            <a:endParaRPr lang="en-US">
              <a:latin typeface="Arial"/>
              <a:cs typeface="Arial"/>
            </a:endParaRPr>
          </a:p>
        </p:txBody>
      </p:sp>
      <p:sp>
        <p:nvSpPr>
          <p:cNvPr id="185363" name="Text Box 19"/>
          <p:cNvSpPr txBox="1">
            <a:spLocks noChangeArrowheads="1"/>
          </p:cNvSpPr>
          <p:nvPr/>
        </p:nvSpPr>
        <p:spPr bwMode="auto">
          <a:xfrm>
            <a:off x="5538788" y="1633538"/>
            <a:ext cx="2073755" cy="830997"/>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And the Word </a:t>
            </a:r>
            <a:br>
              <a:rPr lang="en-GB" sz="2400">
                <a:latin typeface="Arial"/>
                <a:cs typeface="Arial"/>
              </a:rPr>
            </a:br>
            <a:r>
              <a:rPr lang="en-GB" sz="2400">
                <a:latin typeface="Arial"/>
                <a:cs typeface="Arial"/>
              </a:rPr>
              <a:t>became flesh</a:t>
            </a:r>
          </a:p>
        </p:txBody>
      </p:sp>
      <p:sp>
        <p:nvSpPr>
          <p:cNvPr id="185364" name="Text Box 20"/>
          <p:cNvSpPr txBox="1">
            <a:spLocks noChangeArrowheads="1"/>
          </p:cNvSpPr>
          <p:nvPr/>
        </p:nvSpPr>
        <p:spPr bwMode="auto">
          <a:xfrm>
            <a:off x="2514600" y="2819400"/>
            <a:ext cx="6053810" cy="523220"/>
          </a:xfrm>
          <a:prstGeom prst="rect">
            <a:avLst/>
          </a:prstGeom>
          <a:noFill/>
          <a:ln w="9525">
            <a:noFill/>
            <a:miter lim="800000"/>
            <a:headEnd/>
            <a:tailEnd/>
          </a:ln>
          <a:effectLst/>
        </p:spPr>
        <p:txBody>
          <a:bodyPr wrap="none">
            <a:prstTxWarp prst="textNoShape">
              <a:avLst/>
            </a:prstTxWarp>
            <a:spAutoFit/>
          </a:bodyPr>
          <a:lstStyle/>
          <a:p>
            <a:r>
              <a:rPr lang="en-GB" sz="2400">
                <a:latin typeface="Arial"/>
                <a:cs typeface="Arial"/>
              </a:rPr>
              <a:t>Divine Grace  +  Human Will  </a:t>
            </a:r>
            <a:r>
              <a:rPr lang="en-GB" sz="2800" b="1">
                <a:latin typeface="Arial"/>
                <a:ea typeface="Arial" pitchFamily="96" charset="0"/>
                <a:cs typeface="Arial"/>
              </a:rPr>
              <a:t>→</a:t>
            </a:r>
            <a:r>
              <a:rPr lang="en-GB" sz="2400">
                <a:latin typeface="Arial"/>
                <a:cs typeface="Arial"/>
              </a:rPr>
              <a:t> God’s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53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53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53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53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53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53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53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53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53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53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53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53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536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53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535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53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53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nimBg="1"/>
      <p:bldP spid="185348" grpId="0" animBg="1"/>
      <p:bldP spid="185349" grpId="0" animBg="1"/>
      <p:bldP spid="185350" grpId="0" animBg="1"/>
      <p:bldP spid="185351" grpId="0" animBg="1"/>
      <p:bldP spid="185352" grpId="0" animBg="1"/>
      <p:bldP spid="185353" grpId="0" animBg="1"/>
      <p:bldP spid="185354" grpId="0"/>
      <p:bldP spid="185355" grpId="0" animBg="1"/>
      <p:bldP spid="185356" grpId="0" animBg="1"/>
      <p:bldP spid="185357" grpId="0" animBg="1"/>
      <p:bldP spid="185358" grpId="0"/>
      <p:bldP spid="185359" grpId="0"/>
      <p:bldP spid="185360" grpId="0" animBg="1"/>
      <p:bldP spid="185361" grpId="0"/>
      <p:bldP spid="185362" grpId="0" animBg="1"/>
      <p:bldP spid="185363" grpId="0"/>
      <p:bldP spid="1853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rrowheads="1"/>
          </p:cNvSpPr>
          <p:nvPr>
            <p:ph type="title"/>
          </p:nvPr>
        </p:nvSpPr>
        <p:spPr/>
        <p:txBody>
          <a:bodyPr/>
          <a:lstStyle/>
          <a:p>
            <a:r>
              <a:rPr lang="en-US" dirty="0"/>
              <a:t>Foundation of faith</a:t>
            </a:r>
          </a:p>
        </p:txBody>
      </p:sp>
      <p:sp>
        <p:nvSpPr>
          <p:cNvPr id="180227" name="Rectangle 3"/>
          <p:cNvSpPr>
            <a:spLocks noGrp="1" noChangeArrowheads="1"/>
          </p:cNvSpPr>
          <p:nvPr>
            <p:ph type="body" sz="half" idx="1"/>
          </p:nvPr>
        </p:nvSpPr>
        <p:spPr>
          <a:xfrm>
            <a:off x="381000" y="1600200"/>
            <a:ext cx="4648200" cy="4525963"/>
          </a:xfrm>
        </p:spPr>
        <p:txBody>
          <a:bodyPr/>
          <a:lstStyle/>
          <a:p>
            <a:pPr>
              <a:lnSpc>
                <a:spcPct val="90000"/>
              </a:lnSpc>
            </a:pPr>
            <a:r>
              <a:rPr lang="en-US" sz="2400" dirty="0">
                <a:latin typeface="Arial" pitchFamily="96" charset="0"/>
              </a:rPr>
              <a:t>Central person - Noah</a:t>
            </a:r>
          </a:p>
          <a:p>
            <a:pPr>
              <a:lnSpc>
                <a:spcPct val="90000"/>
              </a:lnSpc>
            </a:pPr>
            <a:r>
              <a:rPr lang="en-US" sz="2400" dirty="0">
                <a:latin typeface="Arial" pitchFamily="96" charset="0"/>
              </a:rPr>
              <a:t>Offering - the ark representing the universe</a:t>
            </a:r>
          </a:p>
          <a:p>
            <a:pPr>
              <a:lnSpc>
                <a:spcPct val="90000"/>
              </a:lnSpc>
            </a:pPr>
            <a:r>
              <a:rPr lang="en-US" sz="2400" dirty="0">
                <a:latin typeface="Arial" pitchFamily="96" charset="0"/>
              </a:rPr>
              <a:t>120 years preaching</a:t>
            </a:r>
          </a:p>
          <a:p>
            <a:pPr>
              <a:lnSpc>
                <a:spcPct val="90000"/>
              </a:lnSpc>
            </a:pPr>
            <a:r>
              <a:rPr lang="en-US" sz="2400" dirty="0">
                <a:latin typeface="Arial" pitchFamily="96" charset="0"/>
              </a:rPr>
              <a:t>Time period - 40 days flood</a:t>
            </a:r>
          </a:p>
          <a:p>
            <a:pPr>
              <a:lnSpc>
                <a:spcPct val="90000"/>
              </a:lnSpc>
            </a:pPr>
            <a:r>
              <a:rPr lang="en-US" sz="2400" dirty="0">
                <a:latin typeface="Arial" pitchFamily="96" charset="0"/>
              </a:rPr>
              <a:t>Noah’s family to purify themselves and separate from Satan</a:t>
            </a:r>
            <a:endParaRPr lang="en-US" sz="2400" dirty="0">
              <a:latin typeface="Arial Rounded MT Bold" pitchFamily="96" charset="0"/>
            </a:endParaRPr>
          </a:p>
          <a:p>
            <a:pPr>
              <a:lnSpc>
                <a:spcPct val="90000"/>
              </a:lnSpc>
            </a:pPr>
            <a:r>
              <a:rPr lang="en-US" sz="2400" b="1" dirty="0"/>
              <a:t>God said, “You [Noah] shall come into the ark, you, your sons, your wife, and your sons’ wives.”</a:t>
            </a:r>
          </a:p>
          <a:p>
            <a:pPr lvl="1">
              <a:lnSpc>
                <a:spcPct val="90000"/>
              </a:lnSpc>
              <a:buFont typeface="Wingdings" pitchFamily="96" charset="2"/>
              <a:buNone/>
            </a:pPr>
            <a:r>
              <a:rPr lang="en-US" sz="1800" dirty="0">
                <a:latin typeface="Arial Rounded MT Bold" pitchFamily="96" charset="0"/>
              </a:rPr>
              <a:t>				Genesis 6:18</a:t>
            </a:r>
          </a:p>
        </p:txBody>
      </p:sp>
      <p:pic>
        <p:nvPicPr>
          <p:cNvPr id="180229" name="Picture 5" descr="23219_1"/>
          <p:cNvPicPr>
            <a:picLocks noGrp="1" noChangeAspect="1" noChangeArrowheads="1"/>
          </p:cNvPicPr>
          <p:nvPr>
            <p:ph sz="half" idx="2"/>
          </p:nvPr>
        </p:nvPicPr>
        <p:blipFill>
          <a:blip r:embed="rId3"/>
          <a:srcRect/>
          <a:stretch>
            <a:fillRect/>
          </a:stretch>
        </p:blipFill>
        <p:spPr>
          <a:xfrm>
            <a:off x="5486400" y="1600200"/>
            <a:ext cx="3101975" cy="4525963"/>
          </a:xfrm>
        </p:spPr>
      </p:pic>
      <p:sp>
        <p:nvSpPr>
          <p:cNvPr id="180230" name="Text Box 6"/>
          <p:cNvSpPr txBox="1">
            <a:spLocks noChangeArrowheads="1"/>
          </p:cNvSpPr>
          <p:nvPr/>
        </p:nvSpPr>
        <p:spPr bwMode="auto">
          <a:xfrm>
            <a:off x="228600" y="6288088"/>
            <a:ext cx="8218488" cy="396875"/>
          </a:xfrm>
          <a:prstGeom prst="rect">
            <a:avLst/>
          </a:prstGeom>
          <a:noFill/>
          <a:ln w="9525">
            <a:noFill/>
            <a:miter lim="800000"/>
            <a:headEnd/>
            <a:tailEnd/>
          </a:ln>
          <a:effectLst/>
        </p:spPr>
        <p:txBody>
          <a:bodyPr wrap="none">
            <a:prstTxWarp prst="textNoShape">
              <a:avLst/>
            </a:prstTxWarp>
            <a:spAutoFit/>
          </a:bodyPr>
          <a:lstStyle/>
          <a:p>
            <a:r>
              <a:rPr lang="en-US" sz="2000">
                <a:latin typeface="Arial" pitchFamily="96" charset="0"/>
              </a:rPr>
              <a:t>Noah told his family not to have sexual relations during flood judgement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0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02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022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02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022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022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022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0227">
                                            <p:txEl>
                                              <p:pRg st="5" end="5"/>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022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0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p:bldP spid="180227" grpId="0" build="p"/>
      <p:bldP spid="1802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ChangeArrowheads="1"/>
          </p:cNvSpPr>
          <p:nvPr/>
        </p:nvSpPr>
        <p:spPr bwMode="auto">
          <a:xfrm>
            <a:off x="0" y="7938"/>
            <a:ext cx="9144000" cy="1042987"/>
          </a:xfrm>
          <a:prstGeom prst="rect">
            <a:avLst/>
          </a:prstGeom>
          <a:noFill/>
          <a:ln w="9525">
            <a:noFill/>
            <a:miter lim="800000"/>
            <a:headEnd/>
            <a:tailEnd/>
          </a:ln>
          <a:effectLst/>
        </p:spPr>
        <p:txBody>
          <a:bodyPr anchor="ctr" anchorCtr="1">
            <a:prstTxWarp prst="textNoShape">
              <a:avLst/>
            </a:prstTxWarp>
          </a:bodyPr>
          <a:lstStyle/>
          <a:p>
            <a:pPr algn="ctr"/>
            <a:r>
              <a:rPr lang="en-US" altLang="zh-CN" sz="4400" b="1">
                <a:solidFill>
                  <a:srgbClr val="FFFF99"/>
                </a:solidFill>
                <a:effectLst>
                  <a:outerShdw blurRad="38100" dist="38100" dir="2700000" algn="tl">
                    <a:srgbClr val="000000"/>
                  </a:outerShdw>
                </a:effectLst>
                <a:latin typeface="Arial Rounded MT Bold" pitchFamily="96" charset="0"/>
                <a:ea typeface="宋体" pitchFamily="96" charset="-122"/>
                <a:cs typeface="宋体" pitchFamily="96" charset="-122"/>
              </a:rPr>
              <a:t>God – mathematical being</a:t>
            </a:r>
            <a:endParaRPr lang="sk-SK" sz="4400" b="1">
              <a:solidFill>
                <a:srgbClr val="FFFF99"/>
              </a:solidFill>
              <a:effectLst>
                <a:outerShdw blurRad="38100" dist="38100" dir="2700000" algn="tl">
                  <a:srgbClr val="000000"/>
                </a:outerShdw>
              </a:effectLst>
              <a:latin typeface="Arial Rounded MT Bold" pitchFamily="96" charset="0"/>
              <a:ea typeface="宋体" pitchFamily="96" charset="-122"/>
              <a:cs typeface="宋体" pitchFamily="96" charset="-122"/>
            </a:endParaRPr>
          </a:p>
        </p:txBody>
      </p:sp>
      <p:sp>
        <p:nvSpPr>
          <p:cNvPr id="265219" name="Text Box 3"/>
          <p:cNvSpPr txBox="1">
            <a:spLocks noChangeArrowheads="1"/>
          </p:cNvSpPr>
          <p:nvPr/>
        </p:nvSpPr>
        <p:spPr bwMode="auto">
          <a:xfrm>
            <a:off x="566738" y="1898650"/>
            <a:ext cx="3171825" cy="2720975"/>
          </a:xfrm>
          <a:prstGeom prst="rect">
            <a:avLst/>
          </a:prstGeom>
          <a:noFill/>
          <a:ln w="9525">
            <a:noFill/>
            <a:miter lim="800000"/>
            <a:headEnd/>
            <a:tailEnd/>
          </a:ln>
          <a:effectLst/>
        </p:spPr>
        <p:txBody>
          <a:bodyPr>
            <a:prstTxWarp prst="textNoShape">
              <a:avLst/>
            </a:prstTxWarp>
            <a:spAutoFit/>
          </a:bodyPr>
          <a:lstStyle/>
          <a:p>
            <a:pPr algn="ctr">
              <a:lnSpc>
                <a:spcPct val="90000"/>
              </a:lnSpc>
            </a:pPr>
            <a:r>
              <a:rPr lang="en-US" altLang="zh-CN" sz="3200">
                <a:latin typeface="Franklin Gothic Medium" pitchFamily="96" charset="0"/>
                <a:ea typeface="宋体" pitchFamily="96" charset="-122"/>
                <a:cs typeface="宋体" pitchFamily="96" charset="-122"/>
              </a:rPr>
              <a:t>Principle of</a:t>
            </a:r>
          </a:p>
          <a:p>
            <a:pPr algn="ctr">
              <a:lnSpc>
                <a:spcPct val="90000"/>
              </a:lnSpc>
            </a:pPr>
            <a:r>
              <a:rPr lang="en-US" altLang="zh-CN" sz="3200">
                <a:latin typeface="Franklin Gothic Medium" pitchFamily="96" charset="0"/>
                <a:ea typeface="宋体" pitchFamily="96" charset="-122"/>
                <a:cs typeface="宋体" pitchFamily="96" charset="-122"/>
              </a:rPr>
              <a:t>creation</a:t>
            </a:r>
          </a:p>
          <a:p>
            <a:pPr algn="ctr">
              <a:lnSpc>
                <a:spcPct val="90000"/>
              </a:lnSpc>
            </a:pPr>
            <a:endParaRPr lang="en-US" altLang="zh-CN" sz="3200">
              <a:latin typeface="Franklin Gothic Medium" pitchFamily="96" charset="0"/>
              <a:ea typeface="宋体" pitchFamily="96" charset="-122"/>
              <a:cs typeface="宋体" pitchFamily="96" charset="-122"/>
            </a:endParaRPr>
          </a:p>
          <a:p>
            <a:pPr algn="ctr">
              <a:lnSpc>
                <a:spcPct val="90000"/>
              </a:lnSpc>
            </a:pPr>
            <a:endParaRPr lang="en-US" altLang="zh-CN" sz="3200">
              <a:latin typeface="Franklin Gothic Medium" pitchFamily="96" charset="0"/>
              <a:ea typeface="宋体" pitchFamily="96" charset="-122"/>
              <a:cs typeface="宋体" pitchFamily="96" charset="-122"/>
            </a:endParaRPr>
          </a:p>
          <a:p>
            <a:pPr algn="ctr">
              <a:lnSpc>
                <a:spcPct val="90000"/>
              </a:lnSpc>
            </a:pPr>
            <a:endParaRPr lang="en-US" altLang="zh-CN" sz="3200">
              <a:latin typeface="Franklin Gothic Medium" pitchFamily="96" charset="0"/>
              <a:ea typeface="宋体" pitchFamily="96" charset="-122"/>
              <a:cs typeface="宋体" pitchFamily="96" charset="-122"/>
            </a:endParaRPr>
          </a:p>
          <a:p>
            <a:pPr algn="ctr">
              <a:lnSpc>
                <a:spcPct val="90000"/>
              </a:lnSpc>
            </a:pPr>
            <a:endParaRPr lang="en-US" altLang="zh-CN" sz="3200">
              <a:latin typeface="Franklin Gothic Medium" pitchFamily="96" charset="0"/>
              <a:ea typeface="宋体" pitchFamily="96" charset="-122"/>
              <a:cs typeface="宋体" pitchFamily="96" charset="-122"/>
            </a:endParaRPr>
          </a:p>
        </p:txBody>
      </p:sp>
      <p:sp>
        <p:nvSpPr>
          <p:cNvPr id="265220" name="Text Box 4"/>
          <p:cNvSpPr txBox="1">
            <a:spLocks noChangeArrowheads="1"/>
          </p:cNvSpPr>
          <p:nvPr/>
        </p:nvSpPr>
        <p:spPr bwMode="auto">
          <a:xfrm>
            <a:off x="3806825" y="3973513"/>
            <a:ext cx="3421063" cy="530225"/>
          </a:xfrm>
          <a:prstGeom prst="rect">
            <a:avLst/>
          </a:prstGeom>
          <a:noFill/>
          <a:ln w="9525">
            <a:noFill/>
            <a:miter lim="800000"/>
            <a:headEnd/>
            <a:tailEnd/>
          </a:ln>
          <a:effectLst/>
        </p:spPr>
        <p:txBody>
          <a:bodyPr>
            <a:prstTxWarp prst="textNoShape">
              <a:avLst/>
            </a:prstTxWarp>
            <a:spAutoFit/>
          </a:bodyPr>
          <a:lstStyle/>
          <a:p>
            <a:pPr algn="ctr">
              <a:lnSpc>
                <a:spcPct val="90000"/>
              </a:lnSpc>
            </a:pPr>
            <a:r>
              <a:rPr lang="en-US" altLang="zh-CN" sz="3200">
                <a:solidFill>
                  <a:schemeClr val="bg1"/>
                </a:solidFill>
                <a:latin typeface="Franklin Gothic Medium" pitchFamily="96" charset="0"/>
                <a:ea typeface="宋体" pitchFamily="96" charset="-122"/>
                <a:cs typeface="宋体" pitchFamily="96" charset="-122"/>
              </a:rPr>
              <a:t>Mathematical</a:t>
            </a:r>
            <a:endParaRPr lang="en-US" sz="3200">
              <a:solidFill>
                <a:schemeClr val="bg1"/>
              </a:solidFill>
              <a:latin typeface="Franklin Gothic Medium" pitchFamily="96" charset="0"/>
              <a:ea typeface="宋体" pitchFamily="96" charset="-122"/>
              <a:cs typeface="宋体" pitchFamily="96" charset="-122"/>
            </a:endParaRPr>
          </a:p>
        </p:txBody>
      </p:sp>
      <p:pic>
        <p:nvPicPr>
          <p:cNvPr id="265221" name="Picture 5" descr="mathematics"/>
          <p:cNvPicPr>
            <a:picLocks noChangeAspect="1" noChangeArrowheads="1"/>
          </p:cNvPicPr>
          <p:nvPr/>
        </p:nvPicPr>
        <p:blipFill>
          <a:blip r:embed="rId3"/>
          <a:srcRect/>
          <a:stretch>
            <a:fillRect/>
          </a:stretch>
        </p:blipFill>
        <p:spPr bwMode="auto">
          <a:xfrm>
            <a:off x="4105275" y="1014413"/>
            <a:ext cx="4562475" cy="5475287"/>
          </a:xfrm>
          <a:prstGeom prst="rect">
            <a:avLst/>
          </a:prstGeom>
          <a:noFill/>
        </p:spPr>
      </p:pic>
      <p:sp>
        <p:nvSpPr>
          <p:cNvPr id="265222" name="Text Box 6"/>
          <p:cNvSpPr txBox="1">
            <a:spLocks noChangeArrowheads="1"/>
          </p:cNvSpPr>
          <p:nvPr/>
        </p:nvSpPr>
        <p:spPr bwMode="auto">
          <a:xfrm>
            <a:off x="342900" y="3097213"/>
            <a:ext cx="3959225" cy="1006475"/>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GB" sz="6000">
                <a:solidFill>
                  <a:srgbClr val="FFFF00"/>
                </a:solidFill>
                <a:latin typeface="Franklin Gothic Medium" pitchFamily="96" charset="0"/>
              </a:rPr>
              <a:t>Numbers</a:t>
            </a:r>
          </a:p>
        </p:txBody>
      </p:sp>
      <p:sp>
        <p:nvSpPr>
          <p:cNvPr id="265223" name="Freeform 7"/>
          <p:cNvSpPr>
            <a:spLocks/>
          </p:cNvSpPr>
          <p:nvPr/>
        </p:nvSpPr>
        <p:spPr bwMode="auto">
          <a:xfrm>
            <a:off x="341313" y="2349500"/>
            <a:ext cx="577850" cy="2700338"/>
          </a:xfrm>
          <a:custGeom>
            <a:avLst/>
            <a:gdLst/>
            <a:ahLst/>
            <a:cxnLst>
              <a:cxn ang="0">
                <a:pos x="364" y="0"/>
              </a:cxn>
              <a:cxn ang="0">
                <a:pos x="24" y="794"/>
              </a:cxn>
              <a:cxn ang="0">
                <a:pos x="222" y="1701"/>
              </a:cxn>
            </a:cxnLst>
            <a:rect l="0" t="0" r="r" b="b"/>
            <a:pathLst>
              <a:path w="364" h="1701">
                <a:moveTo>
                  <a:pt x="364" y="0"/>
                </a:moveTo>
                <a:cubicBezTo>
                  <a:pt x="206" y="255"/>
                  <a:pt x="48" y="511"/>
                  <a:pt x="24" y="794"/>
                </a:cubicBezTo>
                <a:cubicBezTo>
                  <a:pt x="0" y="1077"/>
                  <a:pt x="111" y="1389"/>
                  <a:pt x="222" y="1701"/>
                </a:cubicBezTo>
              </a:path>
            </a:pathLst>
          </a:custGeom>
          <a:noFill/>
          <a:ln w="127000">
            <a:solidFill>
              <a:schemeClr val="bg1"/>
            </a:solidFill>
            <a:round/>
            <a:headEnd/>
            <a:tailEnd type="triangle" w="med" len="med"/>
          </a:ln>
          <a:effectLst/>
        </p:spPr>
        <p:txBody>
          <a:bodyPr>
            <a:prstTxWarp prst="textNoShape">
              <a:avLst/>
            </a:prstTxWarp>
          </a:bodyPr>
          <a:lstStyle/>
          <a:p>
            <a:endParaRPr lang="en-US"/>
          </a:p>
        </p:txBody>
      </p:sp>
      <p:sp>
        <p:nvSpPr>
          <p:cNvPr id="265224" name="Text Box 8"/>
          <p:cNvSpPr txBox="1">
            <a:spLocks noChangeArrowheads="1"/>
          </p:cNvSpPr>
          <p:nvPr/>
        </p:nvSpPr>
        <p:spPr bwMode="auto">
          <a:xfrm>
            <a:off x="431800" y="4554538"/>
            <a:ext cx="3465513" cy="106680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GB" sz="3200">
                <a:latin typeface="Franklin Gothic Medium" pitchFamily="96" charset="0"/>
              </a:rPr>
              <a:t>Principle of</a:t>
            </a:r>
            <a:br>
              <a:rPr lang="en-GB" sz="3200">
                <a:latin typeface="Franklin Gothic Medium" pitchFamily="96" charset="0"/>
              </a:rPr>
            </a:br>
            <a:r>
              <a:rPr lang="en-GB" sz="3200">
                <a:latin typeface="Franklin Gothic Medium" pitchFamily="96" charset="0"/>
              </a:rPr>
              <a:t>restoration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5219"/>
                                        </p:tgtEl>
                                        <p:attrNameLst>
                                          <p:attrName>style.visibility</p:attrName>
                                        </p:attrNameLst>
                                      </p:cBhvr>
                                      <p:to>
                                        <p:strVal val="visible"/>
                                      </p:to>
                                    </p:set>
                                    <p:animEffect transition="in" filter="fade">
                                      <p:cBhvr>
                                        <p:cTn id="7" dur="3000"/>
                                        <p:tgtEl>
                                          <p:spTgt spid="2652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5224"/>
                                        </p:tgtEl>
                                        <p:attrNameLst>
                                          <p:attrName>style.visibility</p:attrName>
                                        </p:attrNameLst>
                                      </p:cBhvr>
                                      <p:to>
                                        <p:strVal val="visible"/>
                                      </p:to>
                                    </p:set>
                                    <p:animEffect transition="in" filter="fade">
                                      <p:cBhvr>
                                        <p:cTn id="12" dur="1000"/>
                                        <p:tgtEl>
                                          <p:spTgt spid="26522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5223"/>
                                        </p:tgtEl>
                                        <p:attrNameLst>
                                          <p:attrName>style.visibility</p:attrName>
                                        </p:attrNameLst>
                                      </p:cBhvr>
                                      <p:to>
                                        <p:strVal val="visible"/>
                                      </p:to>
                                    </p:set>
                                    <p:animEffect transition="in" filter="fade">
                                      <p:cBhvr>
                                        <p:cTn id="15" dur="1000"/>
                                        <p:tgtEl>
                                          <p:spTgt spid="265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p:bldP spid="265223" grpId="0" animBg="1"/>
      <p:bldP spid="2652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8334" name="Group 46"/>
          <p:cNvGraphicFramePr>
            <a:graphicFrameLocks noGrp="1"/>
          </p:cNvGraphicFramePr>
          <p:nvPr/>
        </p:nvGraphicFramePr>
        <p:xfrm>
          <a:off x="431800" y="1944688"/>
          <a:ext cx="5761038" cy="3649663"/>
        </p:xfrm>
        <a:graphic>
          <a:graphicData uri="http://schemas.openxmlformats.org/drawingml/2006/table">
            <a:tbl>
              <a:tblPr/>
              <a:tblGrid>
                <a:gridCol w="5761038"/>
              </a:tblGrid>
              <a:tr h="1206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96" charset="2"/>
                        <a:buNone/>
                        <a:tabLst/>
                      </a:pPr>
                      <a:endParaRPr kumimoji="0" lang="en-US" sz="2000" b="0" i="0" u="none" strike="noStrike" cap="none" normalizeH="0" baseline="0">
                        <a:ln>
                          <a:noFill/>
                        </a:ln>
                        <a:solidFill>
                          <a:schemeClr val="tx1"/>
                        </a:solidFill>
                        <a:effectLst>
                          <a:outerShdw blurRad="38100" dist="38100" dir="2700000" algn="tl">
                            <a:srgbClr val="000000"/>
                          </a:outerShdw>
                        </a:effectLst>
                        <a:latin typeface="Garamond" pitchFamily="96" charset="0"/>
                      </a:endParaRPr>
                    </a:p>
                  </a:txBody>
                  <a:tcPr marL="90000" marR="90000" marT="46800" marB="46800" horzOverflow="overflow">
                    <a:lnL cap="flat">
                      <a:noFill/>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BE00"/>
                    </a:solidFill>
                  </a:tcPr>
                </a:tc>
              </a:tr>
              <a:tr h="12176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96" charset="2"/>
                        <a:buNone/>
                        <a:tabLst/>
                      </a:pPr>
                      <a:endParaRPr kumimoji="0" lang="en-US" sz="2000" b="0" i="0" u="none" strike="noStrike" cap="none" normalizeH="0" baseline="0">
                        <a:ln>
                          <a:noFill/>
                        </a:ln>
                        <a:solidFill>
                          <a:schemeClr val="tx1"/>
                        </a:solidFill>
                        <a:effectLst>
                          <a:outerShdw blurRad="38100" dist="38100" dir="2700000" algn="tl">
                            <a:srgbClr val="000000"/>
                          </a:outerShdw>
                        </a:effectLst>
                        <a:latin typeface="Garamond" pitchFamily="96" charset="0"/>
                      </a:endParaRPr>
                    </a:p>
                  </a:txBody>
                  <a:tcPr marL="90000" marR="90000" marT="46800" marB="46800" horzOverflow="overflow">
                    <a:lnL cap="flat">
                      <a:noFill/>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9100"/>
                    </a:solidFill>
                  </a:tcPr>
                </a:tc>
              </a:tr>
              <a:tr h="12255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96" charset="2"/>
                        <a:buNone/>
                        <a:tabLst/>
                      </a:pPr>
                      <a:endParaRPr kumimoji="0" lang="en-US" sz="2000" b="0" i="0" u="none" strike="noStrike" cap="none" normalizeH="0" baseline="0">
                        <a:ln>
                          <a:noFill/>
                        </a:ln>
                        <a:solidFill>
                          <a:schemeClr val="tx1"/>
                        </a:solidFill>
                        <a:effectLst>
                          <a:outerShdw blurRad="38100" dist="38100" dir="2700000" algn="tl">
                            <a:srgbClr val="000000"/>
                          </a:outerShdw>
                        </a:effectLst>
                        <a:latin typeface="Garamond" pitchFamily="96" charset="0"/>
                      </a:endParaRPr>
                    </a:p>
                  </a:txBody>
                  <a:tcPr marL="90000" marR="90000" marT="46800" marB="46800" horzOverflow="overflow">
                    <a:lnL cap="flat">
                      <a:noFill/>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6E00"/>
                    </a:solidFill>
                  </a:tcPr>
                </a:tc>
              </a:tr>
            </a:tbl>
          </a:graphicData>
        </a:graphic>
      </p:graphicFrame>
      <p:sp>
        <p:nvSpPr>
          <p:cNvPr id="268304" name="Rectangle 16"/>
          <p:cNvSpPr>
            <a:spLocks noChangeArrowheads="1"/>
          </p:cNvSpPr>
          <p:nvPr/>
        </p:nvSpPr>
        <p:spPr bwMode="auto">
          <a:xfrm>
            <a:off x="296863" y="5770563"/>
            <a:ext cx="7110412" cy="442912"/>
          </a:xfrm>
          <a:prstGeom prst="rect">
            <a:avLst/>
          </a:prstGeom>
          <a:noFill/>
          <a:ln w="9525">
            <a:noFill/>
            <a:miter lim="800000"/>
            <a:headEnd/>
            <a:tailEnd/>
          </a:ln>
          <a:effectLst/>
        </p:spPr>
        <p:txBody>
          <a:bodyPr>
            <a:prstTxWarp prst="textNoShape">
              <a:avLst/>
            </a:prstTxWarp>
            <a:spAutoFit/>
          </a:bodyPr>
          <a:lstStyle/>
          <a:p>
            <a:r>
              <a:rPr lang="en-US" altLang="zh-CN" sz="2300" b="1">
                <a:effectLst>
                  <a:outerShdw blurRad="38100" dist="38100" dir="2700000" algn="tl">
                    <a:srgbClr val="000000"/>
                  </a:outerShdw>
                </a:effectLst>
                <a:latin typeface="Franklin Gothic Medium" pitchFamily="96" charset="0"/>
                <a:ea typeface="宋体" pitchFamily="96" charset="-122"/>
                <a:cs typeface="宋体" pitchFamily="96" charset="-122"/>
              </a:rPr>
              <a:t>4 Position Foundation       3 Stages of Growth</a:t>
            </a:r>
            <a:endParaRPr lang="sk-SK" sz="2300" b="1">
              <a:effectLst>
                <a:outerShdw blurRad="38100" dist="38100" dir="2700000" algn="tl">
                  <a:srgbClr val="000000"/>
                </a:outerShdw>
              </a:effectLst>
              <a:latin typeface="Franklin Gothic Medium" pitchFamily="96" charset="0"/>
            </a:endParaRPr>
          </a:p>
        </p:txBody>
      </p:sp>
      <p:sp>
        <p:nvSpPr>
          <p:cNvPr id="268305" name="Rectangle 17"/>
          <p:cNvSpPr>
            <a:spLocks noChangeArrowheads="1"/>
          </p:cNvSpPr>
          <p:nvPr/>
        </p:nvSpPr>
        <p:spPr bwMode="auto">
          <a:xfrm>
            <a:off x="0" y="12700"/>
            <a:ext cx="9144000" cy="1012825"/>
          </a:xfrm>
          <a:prstGeom prst="rect">
            <a:avLst/>
          </a:prstGeom>
          <a:noFill/>
          <a:ln w="9525">
            <a:noFill/>
            <a:miter lim="800000"/>
            <a:headEnd/>
            <a:tailEnd/>
          </a:ln>
          <a:effectLst/>
        </p:spPr>
        <p:txBody>
          <a:bodyPr anchor="ctr" anchorCtr="1">
            <a:prstTxWarp prst="textNoShape">
              <a:avLst/>
            </a:prstTxWarp>
          </a:bodyPr>
          <a:lstStyle/>
          <a:p>
            <a:pPr algn="ctr"/>
            <a:r>
              <a:rPr lang="en-US" altLang="zh-CN" sz="3600" b="1">
                <a:effectLst>
                  <a:outerShdw blurRad="38100" dist="38100" dir="2700000" algn="tl">
                    <a:srgbClr val="000000"/>
                  </a:outerShdw>
                </a:effectLst>
                <a:latin typeface="Arial Rounded MT Bold" pitchFamily="96" charset="0"/>
                <a:ea typeface="宋体" pitchFamily="96" charset="-122"/>
                <a:cs typeface="宋体" pitchFamily="96" charset="-122"/>
              </a:rPr>
              <a:t>Numbers in the Principle</a:t>
            </a:r>
            <a:endParaRPr lang="sk-SK" sz="3600" b="1">
              <a:effectLst>
                <a:outerShdw blurRad="38100" dist="38100" dir="2700000" algn="tl">
                  <a:srgbClr val="000000"/>
                </a:outerShdw>
              </a:effectLst>
              <a:latin typeface="Arial Rounded MT Bold" pitchFamily="96" charset="0"/>
              <a:ea typeface="宋体" pitchFamily="96" charset="-122"/>
              <a:cs typeface="宋体" pitchFamily="96" charset="-122"/>
            </a:endParaRPr>
          </a:p>
        </p:txBody>
      </p:sp>
      <p:sp>
        <p:nvSpPr>
          <p:cNvPr id="268306" name="Rectangle 18"/>
          <p:cNvSpPr>
            <a:spLocks noChangeArrowheads="1"/>
          </p:cNvSpPr>
          <p:nvPr/>
        </p:nvSpPr>
        <p:spPr bwMode="auto">
          <a:xfrm>
            <a:off x="3638550" y="2281238"/>
            <a:ext cx="2157413" cy="493712"/>
          </a:xfrm>
          <a:prstGeom prst="rect">
            <a:avLst/>
          </a:prstGeom>
          <a:noFill/>
          <a:ln w="9525">
            <a:noFill/>
            <a:miter lim="800000"/>
            <a:headEnd/>
            <a:tailEnd/>
          </a:ln>
          <a:effectLst/>
        </p:spPr>
        <p:txBody>
          <a:bodyPr>
            <a:prstTxWarp prst="textNoShape">
              <a:avLst/>
            </a:prstTxWarp>
          </a:bodyPr>
          <a:lstStyle/>
          <a:p>
            <a:pPr algn="r"/>
            <a:r>
              <a:rPr lang="en-US" altLang="zh-CN" sz="2400">
                <a:effectLst>
                  <a:outerShdw blurRad="38100" dist="38100" dir="2700000" algn="tl">
                    <a:srgbClr val="000000"/>
                  </a:outerShdw>
                </a:effectLst>
                <a:latin typeface="Franklin Gothic Medium" pitchFamily="96" charset="0"/>
                <a:ea typeface="宋体" pitchFamily="96" charset="-122"/>
                <a:cs typeface="宋体" pitchFamily="96" charset="-122"/>
              </a:rPr>
              <a:t>Completion</a:t>
            </a:r>
            <a:endParaRPr lang="sk-SK" sz="2400">
              <a:effectLst>
                <a:outerShdw blurRad="38100" dist="38100" dir="2700000" algn="tl">
                  <a:srgbClr val="000000"/>
                </a:outerShdw>
              </a:effectLst>
              <a:latin typeface="Franklin Gothic Medium" pitchFamily="96" charset="0"/>
            </a:endParaRPr>
          </a:p>
        </p:txBody>
      </p:sp>
      <p:grpSp>
        <p:nvGrpSpPr>
          <p:cNvPr id="268307" name="Group 19"/>
          <p:cNvGrpSpPr>
            <a:grpSpLocks/>
          </p:cNvGrpSpPr>
          <p:nvPr/>
        </p:nvGrpSpPr>
        <p:grpSpPr bwMode="auto">
          <a:xfrm>
            <a:off x="638175" y="1976438"/>
            <a:ext cx="3581400" cy="3581400"/>
            <a:chOff x="402" y="1358"/>
            <a:chExt cx="2256" cy="2256"/>
          </a:xfrm>
        </p:grpSpPr>
        <p:sp>
          <p:nvSpPr>
            <p:cNvPr id="268308" name="Line 20"/>
            <p:cNvSpPr>
              <a:spLocks noChangeAspect="1" noChangeShapeType="1"/>
            </p:cNvSpPr>
            <p:nvPr/>
          </p:nvSpPr>
          <p:spPr bwMode="auto">
            <a:xfrm flipH="1" flipV="1">
              <a:off x="686" y="2487"/>
              <a:ext cx="838" cy="854"/>
            </a:xfrm>
            <a:prstGeom prst="line">
              <a:avLst/>
            </a:prstGeom>
            <a:noFill/>
            <a:ln w="114300">
              <a:solidFill>
                <a:schemeClr val="bg1"/>
              </a:solidFill>
              <a:round/>
              <a:headEnd/>
              <a:tailEnd/>
            </a:ln>
            <a:effectLst/>
          </p:spPr>
          <p:txBody>
            <a:bodyPr>
              <a:prstTxWarp prst="textNoShape">
                <a:avLst/>
              </a:prstTxWarp>
            </a:bodyPr>
            <a:lstStyle/>
            <a:p>
              <a:endParaRPr lang="en-US"/>
            </a:p>
          </p:txBody>
        </p:sp>
        <p:sp>
          <p:nvSpPr>
            <p:cNvPr id="268309" name="Line 21"/>
            <p:cNvSpPr>
              <a:spLocks noChangeAspect="1" noChangeShapeType="1"/>
            </p:cNvSpPr>
            <p:nvPr/>
          </p:nvSpPr>
          <p:spPr bwMode="auto">
            <a:xfrm flipV="1">
              <a:off x="1524" y="2487"/>
              <a:ext cx="839" cy="854"/>
            </a:xfrm>
            <a:prstGeom prst="line">
              <a:avLst/>
            </a:prstGeom>
            <a:noFill/>
            <a:ln w="114300">
              <a:solidFill>
                <a:schemeClr val="bg1"/>
              </a:solidFill>
              <a:round/>
              <a:headEnd/>
              <a:tailEnd/>
            </a:ln>
            <a:effectLst/>
          </p:spPr>
          <p:txBody>
            <a:bodyPr>
              <a:prstTxWarp prst="textNoShape">
                <a:avLst/>
              </a:prstTxWarp>
            </a:bodyPr>
            <a:lstStyle/>
            <a:p>
              <a:endParaRPr lang="en-US"/>
            </a:p>
          </p:txBody>
        </p:sp>
        <p:sp>
          <p:nvSpPr>
            <p:cNvPr id="268310" name="Line 22"/>
            <p:cNvSpPr>
              <a:spLocks noChangeAspect="1" noChangeShapeType="1"/>
            </p:cNvSpPr>
            <p:nvPr/>
          </p:nvSpPr>
          <p:spPr bwMode="auto">
            <a:xfrm flipH="1" flipV="1">
              <a:off x="1524" y="1633"/>
              <a:ext cx="839" cy="854"/>
            </a:xfrm>
            <a:prstGeom prst="line">
              <a:avLst/>
            </a:prstGeom>
            <a:noFill/>
            <a:ln w="114300">
              <a:solidFill>
                <a:schemeClr val="bg1"/>
              </a:solidFill>
              <a:round/>
              <a:headEnd/>
              <a:tailEnd/>
            </a:ln>
            <a:effectLst/>
          </p:spPr>
          <p:txBody>
            <a:bodyPr>
              <a:prstTxWarp prst="textNoShape">
                <a:avLst/>
              </a:prstTxWarp>
            </a:bodyPr>
            <a:lstStyle/>
            <a:p>
              <a:endParaRPr lang="en-US"/>
            </a:p>
          </p:txBody>
        </p:sp>
        <p:sp>
          <p:nvSpPr>
            <p:cNvPr id="268311" name="Line 23"/>
            <p:cNvSpPr>
              <a:spLocks noChangeAspect="1" noChangeShapeType="1"/>
            </p:cNvSpPr>
            <p:nvPr/>
          </p:nvSpPr>
          <p:spPr bwMode="auto">
            <a:xfrm flipV="1">
              <a:off x="686" y="1633"/>
              <a:ext cx="838" cy="854"/>
            </a:xfrm>
            <a:prstGeom prst="line">
              <a:avLst/>
            </a:prstGeom>
            <a:noFill/>
            <a:ln w="114300">
              <a:solidFill>
                <a:schemeClr val="bg1"/>
              </a:solidFill>
              <a:round/>
              <a:headEnd/>
              <a:tailEnd/>
            </a:ln>
            <a:effectLst/>
          </p:spPr>
          <p:txBody>
            <a:bodyPr>
              <a:prstTxWarp prst="textNoShape">
                <a:avLst/>
              </a:prstTxWarp>
            </a:bodyPr>
            <a:lstStyle/>
            <a:p>
              <a:endParaRPr lang="en-US"/>
            </a:p>
          </p:txBody>
        </p:sp>
        <p:sp>
          <p:nvSpPr>
            <p:cNvPr id="268312" name="Oval 24"/>
            <p:cNvSpPr>
              <a:spLocks noChangeAspect="1" noChangeArrowheads="1"/>
            </p:cNvSpPr>
            <p:nvPr/>
          </p:nvSpPr>
          <p:spPr bwMode="auto">
            <a:xfrm>
              <a:off x="402" y="2123"/>
              <a:ext cx="703" cy="716"/>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r>
                <a:rPr lang="en-GB" sz="1600">
                  <a:latin typeface="Franklin Gothic Medium" pitchFamily="96" charset="0"/>
                </a:rPr>
                <a:t>Subject</a:t>
              </a:r>
              <a:endParaRPr lang="en-GB" sz="1600" b="1">
                <a:effectLst>
                  <a:outerShdw blurRad="38100" dist="38100" dir="2700000" algn="tl">
                    <a:srgbClr val="000000"/>
                  </a:outerShdw>
                </a:effectLst>
                <a:latin typeface="Franklin Gothic Medium" pitchFamily="96" charset="0"/>
              </a:endParaRPr>
            </a:p>
          </p:txBody>
        </p:sp>
        <p:grpSp>
          <p:nvGrpSpPr>
            <p:cNvPr id="268313" name="Group 25"/>
            <p:cNvGrpSpPr>
              <a:grpSpLocks noChangeAspect="1"/>
            </p:cNvGrpSpPr>
            <p:nvPr/>
          </p:nvGrpSpPr>
          <p:grpSpPr bwMode="auto">
            <a:xfrm>
              <a:off x="1125" y="2077"/>
              <a:ext cx="800" cy="814"/>
              <a:chOff x="2339" y="1729"/>
              <a:chExt cx="1081" cy="1081"/>
            </a:xfrm>
          </p:grpSpPr>
          <p:sp>
            <p:nvSpPr>
              <p:cNvPr id="268314" name="Freeform 26"/>
              <p:cNvSpPr>
                <a:spLocks noChangeAspect="1"/>
              </p:cNvSpPr>
              <p:nvPr/>
            </p:nvSpPr>
            <p:spPr bwMode="auto">
              <a:xfrm>
                <a:off x="2339" y="1933"/>
                <a:ext cx="1081" cy="247"/>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5AD7"/>
                  </a:gs>
                  <a:gs pos="100000">
                    <a:srgbClr val="CBE1FF"/>
                  </a:gs>
                </a:gsLst>
                <a:lin ang="0" scaled="1"/>
              </a:gradFill>
              <a:ln w="3175" cap="flat" cmpd="sng">
                <a:noFill/>
                <a:prstDash val="solid"/>
                <a:round/>
                <a:headEnd type="none" w="med" len="med"/>
                <a:tailEnd type="none" w="med" len="med"/>
              </a:ln>
              <a:effectLst/>
            </p:spPr>
            <p:txBody>
              <a:bodyPr>
                <a:prstTxWarp prst="textNoShape">
                  <a:avLst/>
                </a:prstTxWarp>
              </a:bodyPr>
              <a:lstStyle/>
              <a:p>
                <a:endParaRPr lang="en-US"/>
              </a:p>
            </p:txBody>
          </p:sp>
          <p:grpSp>
            <p:nvGrpSpPr>
              <p:cNvPr id="268315" name="Group 27"/>
              <p:cNvGrpSpPr>
                <a:grpSpLocks noChangeAspect="1"/>
              </p:cNvGrpSpPr>
              <p:nvPr/>
            </p:nvGrpSpPr>
            <p:grpSpPr bwMode="auto">
              <a:xfrm rot="5400000">
                <a:off x="2339" y="1929"/>
                <a:ext cx="1081" cy="681"/>
                <a:chOff x="128" y="1933"/>
                <a:chExt cx="1081" cy="681"/>
              </a:xfrm>
            </p:grpSpPr>
            <p:sp>
              <p:nvSpPr>
                <p:cNvPr id="268316" name="Freeform 28"/>
                <p:cNvSpPr>
                  <a:spLocks noChangeAspect="1"/>
                </p:cNvSpPr>
                <p:nvPr/>
              </p:nvSpPr>
              <p:spPr bwMode="auto">
                <a:xfrm>
                  <a:off x="128" y="1933"/>
                  <a:ext cx="1081" cy="247"/>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a:effectLst/>
              </p:spPr>
              <p:txBody>
                <a:bodyPr>
                  <a:prstTxWarp prst="textNoShape">
                    <a:avLst/>
                  </a:prstTxWarp>
                </a:bodyPr>
                <a:lstStyle/>
                <a:p>
                  <a:endParaRPr lang="en-US"/>
                </a:p>
              </p:txBody>
            </p:sp>
            <p:sp>
              <p:nvSpPr>
                <p:cNvPr id="268317" name="Freeform 29"/>
                <p:cNvSpPr>
                  <a:spLocks noChangeAspect="1"/>
                </p:cNvSpPr>
                <p:nvPr/>
              </p:nvSpPr>
              <p:spPr bwMode="auto">
                <a:xfrm rot="10800000">
                  <a:off x="128" y="2367"/>
                  <a:ext cx="1081" cy="247"/>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AA87"/>
                    </a:gs>
                    <a:gs pos="100000">
                      <a:srgbClr val="D7FFF6"/>
                    </a:gs>
                  </a:gsLst>
                  <a:lin ang="0" scaled="1"/>
                </a:gradFill>
                <a:ln w="3175">
                  <a:noFill/>
                  <a:round/>
                  <a:headEnd/>
                  <a:tailEnd/>
                </a:ln>
                <a:effectLst/>
              </p:spPr>
              <p:txBody>
                <a:bodyPr>
                  <a:prstTxWarp prst="textNoShape">
                    <a:avLst/>
                  </a:prstTxWarp>
                </a:bodyPr>
                <a:lstStyle/>
                <a:p>
                  <a:endParaRPr lang="en-US"/>
                </a:p>
              </p:txBody>
            </p:sp>
          </p:grpSp>
          <p:sp>
            <p:nvSpPr>
              <p:cNvPr id="268318" name="Freeform 30"/>
              <p:cNvSpPr>
                <a:spLocks noChangeAspect="1"/>
              </p:cNvSpPr>
              <p:nvPr/>
            </p:nvSpPr>
            <p:spPr bwMode="auto">
              <a:xfrm rot="10800000">
                <a:off x="2339" y="2367"/>
                <a:ext cx="1081" cy="247"/>
              </a:xfrm>
              <a:custGeom>
                <a:avLst/>
                <a:gdLst/>
                <a:ahLst/>
                <a:cxnLst>
                  <a:cxn ang="0">
                    <a:pos x="0" y="128"/>
                  </a:cxn>
                  <a:cxn ang="0">
                    <a:pos x="408" y="0"/>
                  </a:cxn>
                  <a:cxn ang="0">
                    <a:pos x="752" y="96"/>
                  </a:cxn>
                  <a:cxn ang="0">
                    <a:pos x="771" y="66"/>
                  </a:cxn>
                  <a:cxn ang="0">
                    <a:pos x="861" y="195"/>
                  </a:cxn>
                  <a:cxn ang="0">
                    <a:pos x="701" y="192"/>
                  </a:cxn>
                  <a:cxn ang="0">
                    <a:pos x="719" y="161"/>
                  </a:cxn>
                  <a:cxn ang="0">
                    <a:pos x="408" y="77"/>
                  </a:cxn>
                  <a:cxn ang="0">
                    <a:pos x="41" y="197"/>
                  </a:cxn>
                  <a:cxn ang="0">
                    <a:pos x="0" y="128"/>
                  </a:cxn>
                </a:cxnLst>
                <a:rect l="0" t="0" r="r" b="b"/>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E60000"/>
                  </a:gs>
                  <a:gs pos="100000">
                    <a:srgbClr val="FFDFDF"/>
                  </a:gs>
                </a:gsLst>
                <a:lin ang="0" scaled="1"/>
              </a:gradFill>
              <a:ln w="3175" cap="flat" cmpd="sng">
                <a:noFill/>
                <a:prstDash val="solid"/>
                <a:round/>
                <a:headEnd type="none" w="med" len="med"/>
                <a:tailEnd type="none" w="med" len="med"/>
              </a:ln>
              <a:effectLst/>
            </p:spPr>
            <p:txBody>
              <a:bodyPr>
                <a:prstTxWarp prst="textNoShape">
                  <a:avLst/>
                </a:prstTxWarp>
              </a:bodyPr>
              <a:lstStyle/>
              <a:p>
                <a:endParaRPr lang="en-US"/>
              </a:p>
            </p:txBody>
          </p:sp>
        </p:grpSp>
        <p:sp>
          <p:nvSpPr>
            <p:cNvPr id="268319" name="Oval 31"/>
            <p:cNvSpPr>
              <a:spLocks noChangeAspect="1" noChangeArrowheads="1"/>
            </p:cNvSpPr>
            <p:nvPr/>
          </p:nvSpPr>
          <p:spPr bwMode="auto">
            <a:xfrm>
              <a:off x="1954" y="2123"/>
              <a:ext cx="704" cy="716"/>
            </a:xfrm>
            <a:prstGeom prst="ellipse">
              <a:avLst/>
            </a:prstGeom>
            <a:gradFill rotWithShape="1">
              <a:gsLst>
                <a:gs pos="0">
                  <a:srgbClr val="FF9191"/>
                </a:gs>
                <a:gs pos="100000">
                  <a:srgbClr val="E60000"/>
                </a:gs>
              </a:gsLst>
              <a:path path="shape">
                <a:fillToRect l="50000" t="50000" r="50000" b="50000"/>
              </a:path>
            </a:gradFill>
            <a:ln w="9525">
              <a:noFill/>
              <a:round/>
              <a:headEnd/>
              <a:tailEnd/>
            </a:ln>
            <a:effectLst/>
          </p:spPr>
          <p:txBody>
            <a:bodyPr lIns="0" rIns="0" anchor="ctr">
              <a:prstTxWarp prst="textNoShape">
                <a:avLst/>
              </a:prstTxWarp>
            </a:bodyPr>
            <a:lstStyle/>
            <a:p>
              <a:pPr algn="ctr"/>
              <a:r>
                <a:rPr lang="en-GB">
                  <a:latin typeface="Franklin Gothic Medium" pitchFamily="96" charset="0"/>
                </a:rPr>
                <a:t>Object</a:t>
              </a:r>
              <a:endParaRPr lang="en-GB" b="1">
                <a:effectLst>
                  <a:outerShdw blurRad="38100" dist="38100" dir="2700000" algn="tl">
                    <a:srgbClr val="000000"/>
                  </a:outerShdw>
                </a:effectLst>
                <a:latin typeface="Franklin Gothic Medium" pitchFamily="96" charset="0"/>
              </a:endParaRPr>
            </a:p>
          </p:txBody>
        </p:sp>
        <p:sp>
          <p:nvSpPr>
            <p:cNvPr id="268320" name="Oval 32"/>
            <p:cNvSpPr>
              <a:spLocks noChangeAspect="1" noChangeArrowheads="1"/>
            </p:cNvSpPr>
            <p:nvPr/>
          </p:nvSpPr>
          <p:spPr bwMode="auto">
            <a:xfrm>
              <a:off x="1167" y="2896"/>
              <a:ext cx="703" cy="718"/>
            </a:xfrm>
            <a:prstGeom prst="ellipse">
              <a:avLst/>
            </a:prstGeom>
            <a:gradFill rotWithShape="1">
              <a:gsLst>
                <a:gs pos="0">
                  <a:srgbClr val="00FAC8"/>
                </a:gs>
                <a:gs pos="100000">
                  <a:srgbClr val="00AA87"/>
                </a:gs>
              </a:gsLst>
              <a:path path="shape">
                <a:fillToRect l="50000" t="50000" r="50000" b="50000"/>
              </a:path>
            </a:gradFill>
            <a:ln w="9525">
              <a:noFill/>
              <a:round/>
              <a:headEnd/>
              <a:tailEnd/>
            </a:ln>
            <a:effectLst/>
          </p:spPr>
          <p:txBody>
            <a:bodyPr lIns="0" rIns="0" anchor="ctr">
              <a:prstTxWarp prst="textNoShape">
                <a:avLst/>
              </a:prstTxWarp>
            </a:bodyPr>
            <a:lstStyle/>
            <a:p>
              <a:pPr algn="ctr"/>
              <a:r>
                <a:rPr lang="en-GB">
                  <a:latin typeface="Franklin Gothic Medium" pitchFamily="96" charset="0"/>
                </a:rPr>
                <a:t>Union</a:t>
              </a:r>
            </a:p>
          </p:txBody>
        </p:sp>
        <p:sp>
          <p:nvSpPr>
            <p:cNvPr id="268321" name="Oval 33"/>
            <p:cNvSpPr>
              <a:spLocks noChangeAspect="1" noChangeArrowheads="1"/>
            </p:cNvSpPr>
            <p:nvPr/>
          </p:nvSpPr>
          <p:spPr bwMode="auto">
            <a:xfrm>
              <a:off x="1173" y="1358"/>
              <a:ext cx="704" cy="718"/>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r>
                <a:rPr lang="en-GB" sz="1600">
                  <a:latin typeface="Franklin Gothic Medium" pitchFamily="96" charset="0"/>
                </a:rPr>
                <a:t>Origin</a:t>
              </a:r>
            </a:p>
          </p:txBody>
        </p:sp>
      </p:grpSp>
      <p:sp>
        <p:nvSpPr>
          <p:cNvPr id="268322" name="Rectangle 34"/>
          <p:cNvSpPr>
            <a:spLocks noChangeArrowheads="1"/>
          </p:cNvSpPr>
          <p:nvPr/>
        </p:nvSpPr>
        <p:spPr bwMode="auto">
          <a:xfrm>
            <a:off x="3811588" y="1358900"/>
            <a:ext cx="2384425" cy="457200"/>
          </a:xfrm>
          <a:prstGeom prst="rect">
            <a:avLst/>
          </a:prstGeom>
          <a:noFill/>
          <a:ln w="9525">
            <a:noFill/>
            <a:miter lim="800000"/>
            <a:headEnd/>
            <a:tailEnd/>
          </a:ln>
          <a:effectLst/>
        </p:spPr>
        <p:txBody>
          <a:bodyPr anchor="ctr" anchorCtr="1">
            <a:prstTxWarp prst="textNoShape">
              <a:avLst/>
            </a:prstTxWarp>
            <a:spAutoFit/>
          </a:bodyPr>
          <a:lstStyle/>
          <a:p>
            <a:pPr algn="ctr"/>
            <a:r>
              <a:rPr lang="en-US" altLang="zh-CN" sz="2400">
                <a:effectLst>
                  <a:outerShdw blurRad="38100" dist="38100" dir="2700000" algn="tl">
                    <a:srgbClr val="000000"/>
                  </a:outerShdw>
                </a:effectLst>
                <a:latin typeface="Franklin Gothic Medium" pitchFamily="96" charset="0"/>
                <a:ea typeface="宋体" pitchFamily="96" charset="-122"/>
                <a:cs typeface="宋体" pitchFamily="96" charset="-122"/>
              </a:rPr>
              <a:t>Perfection</a:t>
            </a:r>
            <a:endParaRPr lang="sk-SK" sz="2400">
              <a:effectLst>
                <a:outerShdw blurRad="38100" dist="38100" dir="2700000" algn="tl">
                  <a:srgbClr val="000000"/>
                </a:outerShdw>
              </a:effectLst>
              <a:latin typeface="Franklin Gothic Medium" pitchFamily="96" charset="0"/>
            </a:endParaRPr>
          </a:p>
        </p:txBody>
      </p:sp>
      <p:sp>
        <p:nvSpPr>
          <p:cNvPr id="268323" name="Rectangle 35"/>
          <p:cNvSpPr>
            <a:spLocks noChangeArrowheads="1"/>
          </p:cNvSpPr>
          <p:nvPr/>
        </p:nvSpPr>
        <p:spPr bwMode="auto">
          <a:xfrm>
            <a:off x="3635375" y="3508375"/>
            <a:ext cx="2157413" cy="493713"/>
          </a:xfrm>
          <a:prstGeom prst="rect">
            <a:avLst/>
          </a:prstGeom>
          <a:noFill/>
          <a:ln w="9525">
            <a:noFill/>
            <a:miter lim="800000"/>
            <a:headEnd/>
            <a:tailEnd/>
          </a:ln>
          <a:effectLst/>
        </p:spPr>
        <p:txBody>
          <a:bodyPr>
            <a:prstTxWarp prst="textNoShape">
              <a:avLst/>
            </a:prstTxWarp>
          </a:bodyPr>
          <a:lstStyle/>
          <a:p>
            <a:pPr algn="r"/>
            <a:r>
              <a:rPr lang="en-US" altLang="zh-CN" sz="2400">
                <a:effectLst>
                  <a:outerShdw blurRad="38100" dist="38100" dir="2700000" algn="tl">
                    <a:srgbClr val="000000"/>
                  </a:outerShdw>
                </a:effectLst>
                <a:latin typeface="Franklin Gothic Medium" pitchFamily="96" charset="0"/>
                <a:ea typeface="宋体" pitchFamily="96" charset="-122"/>
                <a:cs typeface="宋体" pitchFamily="96" charset="-122"/>
              </a:rPr>
              <a:t>Growth</a:t>
            </a:r>
            <a:endParaRPr lang="sk-SK" sz="2400">
              <a:effectLst>
                <a:outerShdw blurRad="38100" dist="38100" dir="2700000" algn="tl">
                  <a:srgbClr val="000000"/>
                </a:outerShdw>
              </a:effectLst>
              <a:latin typeface="Franklin Gothic Medium" pitchFamily="96" charset="0"/>
            </a:endParaRPr>
          </a:p>
        </p:txBody>
      </p:sp>
      <p:sp>
        <p:nvSpPr>
          <p:cNvPr id="268324" name="Rectangle 36"/>
          <p:cNvSpPr>
            <a:spLocks noChangeArrowheads="1"/>
          </p:cNvSpPr>
          <p:nvPr/>
        </p:nvSpPr>
        <p:spPr bwMode="auto">
          <a:xfrm>
            <a:off x="3638550" y="4732338"/>
            <a:ext cx="2157413" cy="493712"/>
          </a:xfrm>
          <a:prstGeom prst="rect">
            <a:avLst/>
          </a:prstGeom>
          <a:noFill/>
          <a:ln w="9525">
            <a:noFill/>
            <a:miter lim="800000"/>
            <a:headEnd/>
            <a:tailEnd/>
          </a:ln>
          <a:effectLst/>
        </p:spPr>
        <p:txBody>
          <a:bodyPr>
            <a:prstTxWarp prst="textNoShape">
              <a:avLst/>
            </a:prstTxWarp>
          </a:bodyPr>
          <a:lstStyle/>
          <a:p>
            <a:pPr algn="r"/>
            <a:r>
              <a:rPr lang="en-US" altLang="zh-CN" sz="2400">
                <a:effectLst>
                  <a:outerShdw blurRad="38100" dist="38100" dir="2700000" algn="tl">
                    <a:srgbClr val="000000"/>
                  </a:outerShdw>
                </a:effectLst>
                <a:latin typeface="Franklin Gothic Medium" pitchFamily="96" charset="0"/>
                <a:ea typeface="宋体" pitchFamily="96" charset="-122"/>
                <a:cs typeface="宋体" pitchFamily="96" charset="-122"/>
              </a:rPr>
              <a:t>Formation</a:t>
            </a:r>
            <a:endParaRPr lang="sk-SK" sz="2400">
              <a:effectLst>
                <a:outerShdw blurRad="38100" dist="38100" dir="2700000" algn="tl">
                  <a:srgbClr val="000000"/>
                </a:outerShdw>
              </a:effectLst>
              <a:latin typeface="Franklin Gothic Medium" pitchFamily="96" charset="0"/>
            </a:endParaRPr>
          </a:p>
        </p:txBody>
      </p:sp>
      <p:sp>
        <p:nvSpPr>
          <p:cNvPr id="268325" name="Line 37"/>
          <p:cNvSpPr>
            <a:spLocks noChangeShapeType="1"/>
          </p:cNvSpPr>
          <p:nvPr/>
        </p:nvSpPr>
        <p:spPr bwMode="auto">
          <a:xfrm>
            <a:off x="5805488" y="2362200"/>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26" name="Line 38"/>
          <p:cNvSpPr>
            <a:spLocks noChangeShapeType="1"/>
          </p:cNvSpPr>
          <p:nvPr/>
        </p:nvSpPr>
        <p:spPr bwMode="auto">
          <a:xfrm>
            <a:off x="5807075" y="2754313"/>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27" name="Line 39"/>
          <p:cNvSpPr>
            <a:spLocks noChangeShapeType="1"/>
          </p:cNvSpPr>
          <p:nvPr/>
        </p:nvSpPr>
        <p:spPr bwMode="auto">
          <a:xfrm>
            <a:off x="5791200" y="3563938"/>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28" name="Line 40"/>
          <p:cNvSpPr>
            <a:spLocks noChangeShapeType="1"/>
          </p:cNvSpPr>
          <p:nvPr/>
        </p:nvSpPr>
        <p:spPr bwMode="auto">
          <a:xfrm>
            <a:off x="5791200" y="3970338"/>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29" name="Line 41"/>
          <p:cNvSpPr>
            <a:spLocks noChangeShapeType="1"/>
          </p:cNvSpPr>
          <p:nvPr/>
        </p:nvSpPr>
        <p:spPr bwMode="auto">
          <a:xfrm>
            <a:off x="5791200" y="4778375"/>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30" name="Line 42"/>
          <p:cNvSpPr>
            <a:spLocks noChangeShapeType="1"/>
          </p:cNvSpPr>
          <p:nvPr/>
        </p:nvSpPr>
        <p:spPr bwMode="auto">
          <a:xfrm>
            <a:off x="5770563" y="5181600"/>
            <a:ext cx="400050" cy="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268331" name="Text Box 43"/>
          <p:cNvSpPr txBox="1">
            <a:spLocks noChangeArrowheads="1"/>
          </p:cNvSpPr>
          <p:nvPr/>
        </p:nvSpPr>
        <p:spPr bwMode="auto">
          <a:xfrm>
            <a:off x="6629400" y="2209800"/>
            <a:ext cx="2995613" cy="3209925"/>
          </a:xfrm>
          <a:prstGeom prst="rect">
            <a:avLst/>
          </a:prstGeom>
          <a:noFill/>
          <a:ln w="9525">
            <a:noFill/>
            <a:miter lim="800000"/>
            <a:headEnd/>
            <a:tailEnd/>
          </a:ln>
          <a:effectLst/>
        </p:spPr>
        <p:txBody>
          <a:bodyPr>
            <a:prstTxWarp prst="textNoShape">
              <a:avLst/>
            </a:prstTxWarp>
            <a:spAutoFit/>
          </a:bodyPr>
          <a:lstStyle/>
          <a:p>
            <a:pPr>
              <a:spcAft>
                <a:spcPct val="60000"/>
              </a:spcAft>
            </a:pP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3</a:t>
            </a:r>
            <a:r>
              <a:rPr lang="en-US" altLang="zh-CN" sz="1600" b="1">
                <a:effectLst>
                  <a:outerShdw blurRad="38100" dist="38100" dir="2700000" algn="tl">
                    <a:srgbClr val="000000"/>
                  </a:outerShdw>
                </a:effectLst>
                <a:latin typeface="Franklin Gothic Medium" pitchFamily="96" charset="0"/>
                <a:ea typeface="宋体" pitchFamily="96" charset="-122"/>
                <a:cs typeface="宋体" pitchFamily="96" charset="-122"/>
              </a:rPr>
              <a:t> </a:t>
            </a: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a:t>
            </a:r>
            <a:r>
              <a:rPr lang="en-US" altLang="zh-CN" sz="1600" b="1">
                <a:effectLst>
                  <a:outerShdw blurRad="38100" dist="38100" dir="2700000" algn="tl">
                    <a:srgbClr val="000000"/>
                  </a:outerShdw>
                </a:effectLst>
                <a:latin typeface="Franklin Gothic Medium" pitchFamily="96" charset="0"/>
                <a:ea typeface="宋体" pitchFamily="96" charset="-122"/>
                <a:cs typeface="宋体" pitchFamily="96" charset="-122"/>
              </a:rPr>
              <a:t> </a:t>
            </a: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4 =   7</a:t>
            </a:r>
          </a:p>
          <a:p>
            <a:pPr>
              <a:spcAft>
                <a:spcPct val="60000"/>
              </a:spcAft>
            </a:pP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4 x 3 = 12</a:t>
            </a:r>
          </a:p>
          <a:p>
            <a:pPr>
              <a:spcAft>
                <a:spcPct val="60000"/>
              </a:spcAft>
            </a:pP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3 x 7 = 21</a:t>
            </a:r>
          </a:p>
          <a:p>
            <a:pPr>
              <a:spcAft>
                <a:spcPct val="60000"/>
              </a:spcAft>
            </a:pPr>
            <a:r>
              <a:rPr lang="en-US" altLang="zh-CN" sz="3200" b="1">
                <a:effectLst>
                  <a:outerShdw blurRad="38100" dist="38100" dir="2700000" algn="tl">
                    <a:srgbClr val="000000"/>
                  </a:outerShdw>
                </a:effectLst>
                <a:latin typeface="Franklin Gothic Medium" pitchFamily="96" charset="0"/>
                <a:ea typeface="宋体" pitchFamily="96" charset="-122"/>
                <a:cs typeface="宋体" pitchFamily="96" charset="-122"/>
              </a:rPr>
              <a:t>4 x 10 = 40</a:t>
            </a:r>
            <a:endParaRPr lang="en-US" sz="3200" b="1">
              <a:effectLst>
                <a:outerShdw blurRad="38100" dist="38100" dir="2700000" algn="tl">
                  <a:srgbClr val="000000"/>
                </a:outerShdw>
              </a:effectLst>
              <a:latin typeface="Franklin Gothic Medium" pitchFamily="96" charset="0"/>
              <a:ea typeface="宋体" pitchFamily="96" charset="-122"/>
              <a:cs typeface="宋体" pitchFamily="96"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83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83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83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68331">
                                            <p:txEl>
                                              <p:pRg st="0" end="0"/>
                                            </p:txEl>
                                          </p:spTgt>
                                        </p:tgtEl>
                                        <p:attrNameLst>
                                          <p:attrName>style.visibility</p:attrName>
                                        </p:attrNameLst>
                                      </p:cBhvr>
                                      <p:to>
                                        <p:strVal val="visible"/>
                                      </p:to>
                                    </p:set>
                                    <p:animEffect transition="in" filter="fade">
                                      <p:cBhvr>
                                        <p:cTn id="15" dur="1000"/>
                                        <p:tgtEl>
                                          <p:spTgt spid="26833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8331">
                                            <p:txEl>
                                              <p:pRg st="1" end="1"/>
                                            </p:txEl>
                                          </p:spTgt>
                                        </p:tgtEl>
                                        <p:attrNameLst>
                                          <p:attrName>style.visibility</p:attrName>
                                        </p:attrNameLst>
                                      </p:cBhvr>
                                      <p:to>
                                        <p:strVal val="visible"/>
                                      </p:to>
                                    </p:set>
                                    <p:animEffect transition="in" filter="fade">
                                      <p:cBhvr>
                                        <p:cTn id="20" dur="1000"/>
                                        <p:tgtEl>
                                          <p:spTgt spid="26833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8331">
                                            <p:txEl>
                                              <p:pRg st="2" end="2"/>
                                            </p:txEl>
                                          </p:spTgt>
                                        </p:tgtEl>
                                        <p:attrNameLst>
                                          <p:attrName>style.visibility</p:attrName>
                                        </p:attrNameLst>
                                      </p:cBhvr>
                                      <p:to>
                                        <p:strVal val="visible"/>
                                      </p:to>
                                    </p:set>
                                    <p:animEffect transition="in" filter="fade">
                                      <p:cBhvr>
                                        <p:cTn id="25" dur="1000"/>
                                        <p:tgtEl>
                                          <p:spTgt spid="26833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68331">
                                            <p:txEl>
                                              <p:pRg st="3" end="3"/>
                                            </p:txEl>
                                          </p:spTgt>
                                        </p:tgtEl>
                                        <p:attrNameLst>
                                          <p:attrName>style.visibility</p:attrName>
                                        </p:attrNameLst>
                                      </p:cBhvr>
                                      <p:to>
                                        <p:strVal val="visible"/>
                                      </p:to>
                                    </p:set>
                                    <p:animEffect transition="in" filter="fade">
                                      <p:cBhvr>
                                        <p:cTn id="30" dur="1000"/>
                                        <p:tgtEl>
                                          <p:spTgt spid="268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306" grpId="0"/>
      <p:bldP spid="268323" grpId="0"/>
      <p:bldP spid="268324" grpId="0"/>
      <p:bldP spid="26833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Rot="1" noChangeArrowheads="1"/>
          </p:cNvSpPr>
          <p:nvPr>
            <p:ph type="title"/>
          </p:nvPr>
        </p:nvSpPr>
        <p:spPr/>
        <p:txBody>
          <a:bodyPr/>
          <a:lstStyle/>
          <a:p>
            <a:r>
              <a:rPr lang="en-US"/>
              <a:t>Numbers in Noah’s family</a:t>
            </a:r>
          </a:p>
        </p:txBody>
      </p:sp>
      <p:sp>
        <p:nvSpPr>
          <p:cNvPr id="270339" name="Rectangle 3"/>
          <p:cNvSpPr>
            <a:spLocks noGrp="1" noChangeArrowheads="1"/>
          </p:cNvSpPr>
          <p:nvPr>
            <p:ph type="body" idx="1"/>
          </p:nvPr>
        </p:nvSpPr>
        <p:spPr>
          <a:xfrm>
            <a:off x="457200" y="1600200"/>
            <a:ext cx="8915400" cy="4525963"/>
          </a:xfrm>
        </p:spPr>
        <p:txBody>
          <a:bodyPr/>
          <a:lstStyle/>
          <a:p>
            <a:r>
              <a:rPr lang="en-US" dirty="0">
                <a:latin typeface="Arial" pitchFamily="96" charset="0"/>
              </a:rPr>
              <a:t>1 - God</a:t>
            </a:r>
          </a:p>
          <a:p>
            <a:r>
              <a:rPr lang="en-US" dirty="0">
                <a:latin typeface="Arial" pitchFamily="96" charset="0"/>
              </a:rPr>
              <a:t>2 -</a:t>
            </a:r>
            <a:r>
              <a:rPr lang="en-US" dirty="0" smtClean="0">
                <a:latin typeface="Arial" pitchFamily="96" charset="0"/>
              </a:rPr>
              <a:t> Dual </a:t>
            </a:r>
            <a:r>
              <a:rPr lang="en-US" dirty="0">
                <a:latin typeface="Arial" pitchFamily="96" charset="0"/>
              </a:rPr>
              <a:t>characteristics - pairs of animals</a:t>
            </a:r>
          </a:p>
          <a:p>
            <a:r>
              <a:rPr lang="en-US" dirty="0">
                <a:latin typeface="Arial" pitchFamily="96" charset="0"/>
              </a:rPr>
              <a:t>3 -</a:t>
            </a:r>
            <a:r>
              <a:rPr lang="en-US" dirty="0" smtClean="0">
                <a:latin typeface="Arial" pitchFamily="96" charset="0"/>
              </a:rPr>
              <a:t> Stages </a:t>
            </a:r>
            <a:r>
              <a:rPr lang="en-US" dirty="0">
                <a:latin typeface="Arial" pitchFamily="96" charset="0"/>
              </a:rPr>
              <a:t>of growth - 3 levels of the ark</a:t>
            </a:r>
          </a:p>
          <a:p>
            <a:r>
              <a:rPr lang="en-US" dirty="0">
                <a:latin typeface="Arial" pitchFamily="96" charset="0"/>
              </a:rPr>
              <a:t>12 -</a:t>
            </a:r>
            <a:r>
              <a:rPr lang="en-US" dirty="0" smtClean="0">
                <a:latin typeface="Arial" pitchFamily="96" charset="0"/>
              </a:rPr>
              <a:t> Relationships </a:t>
            </a:r>
            <a:r>
              <a:rPr lang="en-US" dirty="0">
                <a:latin typeface="Arial" pitchFamily="96" charset="0"/>
              </a:rPr>
              <a:t>in 4PF - 120 yr preaching</a:t>
            </a:r>
          </a:p>
          <a:p>
            <a:r>
              <a:rPr lang="en-US" dirty="0">
                <a:latin typeface="Arial" pitchFamily="96" charset="0"/>
              </a:rPr>
              <a:t>40 - 10 generations X 4PF - Flood</a:t>
            </a:r>
          </a:p>
          <a:p>
            <a:r>
              <a:rPr lang="en-US" dirty="0">
                <a:latin typeface="Arial" pitchFamily="96" charset="0"/>
              </a:rPr>
              <a:t>21 -</a:t>
            </a:r>
            <a:r>
              <a:rPr lang="en-US" dirty="0" smtClean="0">
                <a:latin typeface="Arial" pitchFamily="96" charset="0"/>
              </a:rPr>
              <a:t> Dove </a:t>
            </a:r>
            <a:r>
              <a:rPr lang="en-US" dirty="0">
                <a:latin typeface="Arial" pitchFamily="96" charset="0"/>
              </a:rPr>
              <a:t>sent out 3 times after 7 days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Rot="1" noChangeArrowheads="1"/>
          </p:cNvSpPr>
          <p:nvPr>
            <p:ph type="title"/>
          </p:nvPr>
        </p:nvSpPr>
        <p:spPr/>
        <p:txBody>
          <a:bodyPr/>
          <a:lstStyle/>
          <a:p>
            <a:r>
              <a:rPr lang="en-US"/>
              <a:t>Timeline</a:t>
            </a:r>
          </a:p>
        </p:txBody>
      </p:sp>
      <p:sp>
        <p:nvSpPr>
          <p:cNvPr id="271363" name="Rectangle 3"/>
          <p:cNvSpPr>
            <a:spLocks noGrp="1" noChangeArrowheads="1"/>
          </p:cNvSpPr>
          <p:nvPr>
            <p:ph type="body" idx="1"/>
          </p:nvPr>
        </p:nvSpPr>
        <p:spPr>
          <a:xfrm>
            <a:off x="457200" y="1219200"/>
            <a:ext cx="8229600" cy="5029200"/>
          </a:xfrm>
        </p:spPr>
        <p:txBody>
          <a:bodyPr/>
          <a:lstStyle/>
          <a:p>
            <a:pPr>
              <a:lnSpc>
                <a:spcPct val="90000"/>
              </a:lnSpc>
              <a:spcAft>
                <a:spcPts val="600"/>
              </a:spcAft>
            </a:pPr>
            <a:r>
              <a:rPr lang="en-GB" sz="2400">
                <a:effectLst/>
                <a:latin typeface="Arial" pitchFamily="96" charset="0"/>
              </a:rPr>
              <a:t>1600 years from Adam to Noah. </a:t>
            </a:r>
          </a:p>
          <a:p>
            <a:pPr>
              <a:lnSpc>
                <a:spcPct val="90000"/>
              </a:lnSpc>
              <a:spcAft>
                <a:spcPts val="600"/>
              </a:spcAft>
            </a:pPr>
            <a:r>
              <a:rPr lang="en-GB" sz="2400">
                <a:effectLst/>
                <a:latin typeface="Arial" pitchFamily="96" charset="0"/>
              </a:rPr>
              <a:t>120 years of preaching and building the ark</a:t>
            </a:r>
          </a:p>
          <a:p>
            <a:pPr>
              <a:lnSpc>
                <a:spcPct val="90000"/>
              </a:lnSpc>
              <a:spcAft>
                <a:spcPts val="600"/>
              </a:spcAft>
            </a:pPr>
            <a:r>
              <a:rPr lang="en-GB" sz="2400">
                <a:effectLst/>
                <a:latin typeface="Arial" pitchFamily="96" charset="0"/>
              </a:rPr>
              <a:t>40 days and nights of rain</a:t>
            </a:r>
          </a:p>
          <a:p>
            <a:pPr>
              <a:lnSpc>
                <a:spcPct val="90000"/>
              </a:lnSpc>
              <a:spcAft>
                <a:spcPts val="600"/>
              </a:spcAft>
            </a:pPr>
            <a:r>
              <a:rPr lang="en-GB" sz="2400">
                <a:effectLst/>
                <a:latin typeface="Arial" pitchFamily="96" charset="0"/>
              </a:rPr>
              <a:t>Ark lands on Mount Ararat</a:t>
            </a:r>
          </a:p>
          <a:p>
            <a:pPr>
              <a:lnSpc>
                <a:spcPct val="90000"/>
              </a:lnSpc>
              <a:spcAft>
                <a:spcPts val="600"/>
              </a:spcAft>
            </a:pPr>
            <a:r>
              <a:rPr lang="en-GB" sz="2400">
                <a:effectLst/>
                <a:latin typeface="Arial" pitchFamily="96" charset="0"/>
              </a:rPr>
              <a:t>40 days later Noah sends out the raven</a:t>
            </a:r>
          </a:p>
          <a:p>
            <a:pPr>
              <a:lnSpc>
                <a:spcPct val="90000"/>
              </a:lnSpc>
              <a:spcAft>
                <a:spcPts val="600"/>
              </a:spcAft>
            </a:pPr>
            <a:r>
              <a:rPr lang="en-GB" sz="2400">
                <a:effectLst/>
                <a:latin typeface="Arial" pitchFamily="96" charset="0"/>
              </a:rPr>
              <a:t>7 days later a dove</a:t>
            </a:r>
          </a:p>
          <a:p>
            <a:pPr>
              <a:lnSpc>
                <a:spcPct val="90000"/>
              </a:lnSpc>
              <a:spcAft>
                <a:spcPts val="600"/>
              </a:spcAft>
            </a:pPr>
            <a:r>
              <a:rPr lang="en-GB" sz="2400">
                <a:effectLst/>
                <a:latin typeface="Arial" pitchFamily="96" charset="0"/>
              </a:rPr>
              <a:t>7 days later a dove</a:t>
            </a:r>
          </a:p>
          <a:p>
            <a:pPr>
              <a:lnSpc>
                <a:spcPct val="90000"/>
              </a:lnSpc>
              <a:spcAft>
                <a:spcPts val="600"/>
              </a:spcAft>
            </a:pPr>
            <a:r>
              <a:rPr lang="en-GB" sz="2400">
                <a:effectLst/>
                <a:latin typeface="Arial" pitchFamily="96" charset="0"/>
              </a:rPr>
              <a:t>7 days later a dove</a:t>
            </a:r>
          </a:p>
          <a:p>
            <a:pPr>
              <a:lnSpc>
                <a:spcPct val="90000"/>
              </a:lnSpc>
              <a:spcAft>
                <a:spcPts val="600"/>
              </a:spcAft>
            </a:pPr>
            <a:r>
              <a:rPr lang="en-GB" sz="2400">
                <a:effectLst/>
                <a:latin typeface="Arial" pitchFamily="96" charset="0"/>
              </a:rPr>
              <a:t>1</a:t>
            </a:r>
            <a:r>
              <a:rPr lang="en-GB" sz="2400" baseline="30000">
                <a:effectLst/>
                <a:latin typeface="Arial" pitchFamily="96" charset="0"/>
              </a:rPr>
              <a:t>st</a:t>
            </a:r>
            <a:r>
              <a:rPr lang="en-GB" sz="2400">
                <a:effectLst/>
                <a:latin typeface="Arial" pitchFamily="96" charset="0"/>
              </a:rPr>
              <a:t> day of new year the earth was dry = new beginning – God’s Day</a:t>
            </a:r>
          </a:p>
          <a:p>
            <a:pPr>
              <a:lnSpc>
                <a:spcPct val="90000"/>
              </a:lnSpc>
            </a:pPr>
            <a:endParaRPr lang="en-US" sz="2400">
              <a:latin typeface="Arial" pitchFamily="9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Arial Rounded MT Bol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2120</TotalTime>
  <Words>1615</Words>
  <Application>Microsoft Office PowerPoint</Application>
  <PresentationFormat>On-screen Show (4:3)</PresentationFormat>
  <Paragraphs>201</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Stream</vt:lpstr>
      <vt:lpstr>Noah’s family</vt:lpstr>
      <vt:lpstr>What was God thinking?</vt:lpstr>
      <vt:lpstr>Noah’s family = Adam’s family</vt:lpstr>
      <vt:lpstr>Restoration in Noah’s family</vt:lpstr>
      <vt:lpstr>Foundation of faith</vt:lpstr>
      <vt:lpstr>PowerPoint Presentation</vt:lpstr>
      <vt:lpstr>PowerPoint Presentation</vt:lpstr>
      <vt:lpstr>Numbers in Noah’s family</vt:lpstr>
      <vt:lpstr>Timeline</vt:lpstr>
      <vt:lpstr>Covenant with Noah</vt:lpstr>
      <vt:lpstr>Foundation of substance</vt:lpstr>
      <vt:lpstr>The incident in the tent</vt:lpstr>
      <vt:lpstr>Test of Ham’s unity with Noah</vt:lpstr>
      <vt:lpstr>Why was it a sin to feel ashamed?</vt:lpstr>
      <vt:lpstr>PowerPoint Presentation</vt:lpstr>
      <vt:lpstr>PowerPoint Presentation</vt:lpstr>
      <vt:lpstr>Why did Ham feel ashamed?</vt:lpstr>
      <vt:lpstr>What lessons can be learnt from Noah’s family?</vt:lpstr>
      <vt:lpstr>Next</vt:lpstr>
    </vt:vector>
  </TitlesOfParts>
  <Company>William Haines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Haines</dc:creator>
  <cp:lastModifiedBy>Basia</cp:lastModifiedBy>
  <cp:revision>26</cp:revision>
  <dcterms:created xsi:type="dcterms:W3CDTF">2010-09-21T11:37:40Z</dcterms:created>
  <dcterms:modified xsi:type="dcterms:W3CDTF">2014-07-18T06:01:54Z</dcterms:modified>
</cp:coreProperties>
</file>