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23"/>
  </p:notesMasterIdLst>
  <p:handoutMasterIdLst>
    <p:handoutMasterId r:id="rId124"/>
  </p:handoutMasterIdLst>
  <p:sldIdLst>
    <p:sldId id="258" r:id="rId2"/>
    <p:sldId id="851" r:id="rId3"/>
    <p:sldId id="731" r:id="rId4"/>
    <p:sldId id="849" r:id="rId5"/>
    <p:sldId id="850" r:id="rId6"/>
    <p:sldId id="859" r:id="rId7"/>
    <p:sldId id="856" r:id="rId8"/>
    <p:sldId id="861" r:id="rId9"/>
    <p:sldId id="857" r:id="rId10"/>
    <p:sldId id="860" r:id="rId11"/>
    <p:sldId id="881" r:id="rId12"/>
    <p:sldId id="952" r:id="rId13"/>
    <p:sldId id="862" r:id="rId14"/>
    <p:sldId id="873" r:id="rId15"/>
    <p:sldId id="858" r:id="rId16"/>
    <p:sldId id="863" r:id="rId17"/>
    <p:sldId id="864" r:id="rId18"/>
    <p:sldId id="865" r:id="rId19"/>
    <p:sldId id="868" r:id="rId20"/>
    <p:sldId id="866" r:id="rId21"/>
    <p:sldId id="951" r:id="rId22"/>
    <p:sldId id="867" r:id="rId23"/>
    <p:sldId id="869" r:id="rId24"/>
    <p:sldId id="870" r:id="rId25"/>
    <p:sldId id="871" r:id="rId26"/>
    <p:sldId id="958" r:id="rId27"/>
    <p:sldId id="872" r:id="rId28"/>
    <p:sldId id="954" r:id="rId29"/>
    <p:sldId id="956" r:id="rId30"/>
    <p:sldId id="957" r:id="rId31"/>
    <p:sldId id="968" r:id="rId32"/>
    <p:sldId id="955" r:id="rId33"/>
    <p:sldId id="959" r:id="rId34"/>
    <p:sldId id="960" r:id="rId35"/>
    <p:sldId id="961" r:id="rId36"/>
    <p:sldId id="962" r:id="rId37"/>
    <p:sldId id="963" r:id="rId38"/>
    <p:sldId id="964" r:id="rId39"/>
    <p:sldId id="965" r:id="rId40"/>
    <p:sldId id="966" r:id="rId41"/>
    <p:sldId id="967" r:id="rId42"/>
    <p:sldId id="874" r:id="rId43"/>
    <p:sldId id="875" r:id="rId44"/>
    <p:sldId id="876" r:id="rId45"/>
    <p:sldId id="877" r:id="rId46"/>
    <p:sldId id="878" r:id="rId47"/>
    <p:sldId id="879" r:id="rId48"/>
    <p:sldId id="904" r:id="rId49"/>
    <p:sldId id="880" r:id="rId50"/>
    <p:sldId id="882" r:id="rId51"/>
    <p:sldId id="883" r:id="rId52"/>
    <p:sldId id="909" r:id="rId53"/>
    <p:sldId id="836" r:id="rId54"/>
    <p:sldId id="765" r:id="rId55"/>
    <p:sldId id="884" r:id="rId56"/>
    <p:sldId id="885" r:id="rId57"/>
    <p:sldId id="886" r:id="rId58"/>
    <p:sldId id="907" r:id="rId59"/>
    <p:sldId id="887" r:id="rId60"/>
    <p:sldId id="905" r:id="rId61"/>
    <p:sldId id="908" r:id="rId62"/>
    <p:sldId id="888" r:id="rId63"/>
    <p:sldId id="889" r:id="rId64"/>
    <p:sldId id="890" r:id="rId65"/>
    <p:sldId id="891" r:id="rId66"/>
    <p:sldId id="892" r:id="rId67"/>
    <p:sldId id="893" r:id="rId68"/>
    <p:sldId id="894" r:id="rId69"/>
    <p:sldId id="895" r:id="rId70"/>
    <p:sldId id="902" r:id="rId71"/>
    <p:sldId id="896" r:id="rId72"/>
    <p:sldId id="897" r:id="rId73"/>
    <p:sldId id="898" r:id="rId74"/>
    <p:sldId id="899" r:id="rId75"/>
    <p:sldId id="900" r:id="rId76"/>
    <p:sldId id="901" r:id="rId77"/>
    <p:sldId id="953" r:id="rId78"/>
    <p:sldId id="912" r:id="rId79"/>
    <p:sldId id="943" r:id="rId80"/>
    <p:sldId id="944" r:id="rId81"/>
    <p:sldId id="932" r:id="rId82"/>
    <p:sldId id="763" r:id="rId83"/>
    <p:sldId id="910" r:id="rId84"/>
    <p:sldId id="945" r:id="rId85"/>
    <p:sldId id="903" r:id="rId86"/>
    <p:sldId id="906" r:id="rId87"/>
    <p:sldId id="911" r:id="rId88"/>
    <p:sldId id="771" r:id="rId89"/>
    <p:sldId id="772" r:id="rId90"/>
    <p:sldId id="931" r:id="rId91"/>
    <p:sldId id="837" r:id="rId92"/>
    <p:sldId id="915" r:id="rId93"/>
    <p:sldId id="916" r:id="rId94"/>
    <p:sldId id="917" r:id="rId95"/>
    <p:sldId id="918" r:id="rId96"/>
    <p:sldId id="919" r:id="rId97"/>
    <p:sldId id="774" r:id="rId98"/>
    <p:sldId id="841" r:id="rId99"/>
    <p:sldId id="920" r:id="rId100"/>
    <p:sldId id="929" r:id="rId101"/>
    <p:sldId id="921" r:id="rId102"/>
    <p:sldId id="922" r:id="rId103"/>
    <p:sldId id="923" r:id="rId104"/>
    <p:sldId id="924" r:id="rId105"/>
    <p:sldId id="925" r:id="rId106"/>
    <p:sldId id="844" r:id="rId107"/>
    <p:sldId id="926" r:id="rId108"/>
    <p:sldId id="930" r:id="rId109"/>
    <p:sldId id="757" r:id="rId110"/>
    <p:sldId id="927" r:id="rId111"/>
    <p:sldId id="928" r:id="rId112"/>
    <p:sldId id="933" r:id="rId113"/>
    <p:sldId id="934" r:id="rId114"/>
    <p:sldId id="935" r:id="rId115"/>
    <p:sldId id="936" r:id="rId116"/>
    <p:sldId id="937" r:id="rId117"/>
    <p:sldId id="938" r:id="rId118"/>
    <p:sldId id="939" r:id="rId119"/>
    <p:sldId id="940" r:id="rId120"/>
    <p:sldId id="950" r:id="rId121"/>
    <p:sldId id="949" r:id="rId122"/>
  </p:sldIdLst>
  <p:sldSz cx="9144000" cy="6858000" type="screen4x3"/>
  <p:notesSz cx="6858000" cy="9144000"/>
  <p:embeddedFontLst>
    <p:embeddedFont>
      <p:font typeface="Arial Rounded MT Bold" panose="020F0704030504030204" pitchFamily="34" charset="0"/>
      <p:regular r:id="rId125"/>
    </p:embeddedFont>
    <p:embeddedFont>
      <p:font typeface="Franklin Gothic Medium" panose="020B0603020102020204" pitchFamily="34" charset="0"/>
      <p:regular r:id="rId126"/>
      <p:italic r:id="rId127"/>
    </p:embeddedFont>
    <p:embeddedFont>
      <p:font typeface="宋体" panose="02010600030101010101" pitchFamily="2" charset="-122"/>
      <p:regular r:id="rId128"/>
    </p:embeddedFont>
    <p:embeddedFont>
      <p:font typeface="Lydian BT" panose="03020702040502060204"/>
      <p:regular r:id="rId129"/>
      <p:bold r:id="rId130"/>
      <p:italic r:id="rId131"/>
      <p:boldItalic r:id="rId132"/>
    </p:embeddedFont>
    <p:embeddedFont>
      <p:font typeface="Times" panose="02020603050405020304" pitchFamily="18" charset="0"/>
      <p:regular r:id="rId133"/>
      <p:bold r:id="rId134"/>
      <p:italic r:id="rId135"/>
      <p:boldItalic r:id="rId136"/>
    </p:embeddedFont>
    <p:embeddedFont>
      <p:font typeface="ＭＳ Ｐゴシック" panose="020B0600070205080204" pitchFamily="34" charset="-128"/>
      <p:regular r:id="rId137"/>
    </p:embeddedFont>
  </p:embeddedFontLst>
  <p:defaultTextStyle>
    <a:defPPr>
      <a:defRPr lang="en-US"/>
    </a:defPPr>
    <a:lvl1pPr algn="l" rtl="0" fontAlgn="base">
      <a:spcBef>
        <a:spcPct val="0"/>
      </a:spcBef>
      <a:spcAft>
        <a:spcPct val="0"/>
      </a:spcAft>
      <a:defRPr kern="1200">
        <a:solidFill>
          <a:schemeClr val="tx1"/>
        </a:solidFill>
        <a:latin typeface="Franklin Gothic Medium" pitchFamily="-128" charset="0"/>
        <a:ea typeface="+mn-ea"/>
        <a:cs typeface="+mn-cs"/>
      </a:defRPr>
    </a:lvl1pPr>
    <a:lvl2pPr marL="457200" algn="l" rtl="0" fontAlgn="base">
      <a:spcBef>
        <a:spcPct val="0"/>
      </a:spcBef>
      <a:spcAft>
        <a:spcPct val="0"/>
      </a:spcAft>
      <a:defRPr kern="1200">
        <a:solidFill>
          <a:schemeClr val="tx1"/>
        </a:solidFill>
        <a:latin typeface="Franklin Gothic Medium" pitchFamily="-128" charset="0"/>
        <a:ea typeface="+mn-ea"/>
        <a:cs typeface="+mn-cs"/>
      </a:defRPr>
    </a:lvl2pPr>
    <a:lvl3pPr marL="914400" algn="l" rtl="0" fontAlgn="base">
      <a:spcBef>
        <a:spcPct val="0"/>
      </a:spcBef>
      <a:spcAft>
        <a:spcPct val="0"/>
      </a:spcAft>
      <a:defRPr kern="1200">
        <a:solidFill>
          <a:schemeClr val="tx1"/>
        </a:solidFill>
        <a:latin typeface="Franklin Gothic Medium" pitchFamily="-128" charset="0"/>
        <a:ea typeface="+mn-ea"/>
        <a:cs typeface="+mn-cs"/>
      </a:defRPr>
    </a:lvl3pPr>
    <a:lvl4pPr marL="1371600" algn="l" rtl="0" fontAlgn="base">
      <a:spcBef>
        <a:spcPct val="0"/>
      </a:spcBef>
      <a:spcAft>
        <a:spcPct val="0"/>
      </a:spcAft>
      <a:defRPr kern="1200">
        <a:solidFill>
          <a:schemeClr val="tx1"/>
        </a:solidFill>
        <a:latin typeface="Franklin Gothic Medium" pitchFamily="-128" charset="0"/>
        <a:ea typeface="+mn-ea"/>
        <a:cs typeface="+mn-cs"/>
      </a:defRPr>
    </a:lvl4pPr>
    <a:lvl5pPr marL="1828800" algn="l" rtl="0" fontAlgn="base">
      <a:spcBef>
        <a:spcPct val="0"/>
      </a:spcBef>
      <a:spcAft>
        <a:spcPct val="0"/>
      </a:spcAft>
      <a:defRPr kern="1200">
        <a:solidFill>
          <a:schemeClr val="tx1"/>
        </a:solidFill>
        <a:latin typeface="Franklin Gothic Medium" pitchFamily="-128" charset="0"/>
        <a:ea typeface="+mn-ea"/>
        <a:cs typeface="+mn-cs"/>
      </a:defRPr>
    </a:lvl5pPr>
    <a:lvl6pPr marL="2286000" algn="l" defTabSz="457200" rtl="0" eaLnBrk="1" latinLnBrk="0" hangingPunct="1">
      <a:defRPr kern="1200">
        <a:solidFill>
          <a:schemeClr val="tx1"/>
        </a:solidFill>
        <a:latin typeface="Franklin Gothic Medium" pitchFamily="-128" charset="0"/>
        <a:ea typeface="+mn-ea"/>
        <a:cs typeface="+mn-cs"/>
      </a:defRPr>
    </a:lvl6pPr>
    <a:lvl7pPr marL="2743200" algn="l" defTabSz="457200" rtl="0" eaLnBrk="1" latinLnBrk="0" hangingPunct="1">
      <a:defRPr kern="1200">
        <a:solidFill>
          <a:schemeClr val="tx1"/>
        </a:solidFill>
        <a:latin typeface="Franklin Gothic Medium" pitchFamily="-128" charset="0"/>
        <a:ea typeface="+mn-ea"/>
        <a:cs typeface="+mn-cs"/>
      </a:defRPr>
    </a:lvl7pPr>
    <a:lvl8pPr marL="3200400" algn="l" defTabSz="457200" rtl="0" eaLnBrk="1" latinLnBrk="0" hangingPunct="1">
      <a:defRPr kern="1200">
        <a:solidFill>
          <a:schemeClr val="tx1"/>
        </a:solidFill>
        <a:latin typeface="Franklin Gothic Medium" pitchFamily="-128" charset="0"/>
        <a:ea typeface="+mn-ea"/>
        <a:cs typeface="+mn-cs"/>
      </a:defRPr>
    </a:lvl8pPr>
    <a:lvl9pPr marL="3657600" algn="l" defTabSz="457200" rtl="0" eaLnBrk="1" latinLnBrk="0" hangingPunct="1">
      <a:defRPr kern="1200">
        <a:solidFill>
          <a:schemeClr val="tx1"/>
        </a:solidFill>
        <a:latin typeface="Franklin Gothic Medium" pitchFamily="-12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66" end="10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935"/>
    <a:srgbClr val="019539"/>
    <a:srgbClr val="CCCC00"/>
    <a:srgbClr val="660066"/>
    <a:srgbClr val="000066"/>
    <a:srgbClr val="FFFF00"/>
    <a:srgbClr val="E9D24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67129" autoAdjust="0"/>
  </p:normalViewPr>
  <p:slideViewPr>
    <p:cSldViewPr snapToObjects="1">
      <p:cViewPr>
        <p:scale>
          <a:sx n="53" d="100"/>
          <a:sy n="53" d="100"/>
        </p:scale>
        <p:origin x="-1608" y="-72"/>
      </p:cViewPr>
      <p:guideLst>
        <p:guide orient="horz" pos="2160"/>
        <p:guide orient="horz" pos="459"/>
        <p:guide orient="horz" pos="176"/>
        <p:guide orient="horz" pos="629"/>
        <p:guide orient="horz" pos="2047"/>
        <p:guide orient="horz" pos="2273"/>
        <p:guide orient="horz" pos="4088"/>
        <p:guide pos="2880"/>
        <p:guide pos="272"/>
        <p:guide pos="5488"/>
        <p:guide pos="952"/>
        <p:guide pos="4808"/>
        <p:guide pos="2426"/>
        <p:guide pos="33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08"/>
    </p:cViewPr>
  </p:sorterViewPr>
  <p:notesViewPr>
    <p:cSldViewPr snapToObjects="1">
      <p:cViewPr varScale="1">
        <p:scale>
          <a:sx n="59" d="100"/>
          <a:sy n="59" d="100"/>
        </p:scale>
        <p:origin x="-14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0.fntdata"/><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6.fntdata"/><Relationship Id="rId135"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9.fntdata"/><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28" charset="0"/>
              </a:defRPr>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28" charset="0"/>
              </a:defRPr>
            </a:lvl1pPr>
          </a:lstStyle>
          <a:p>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28" charset="0"/>
              </a:defRPr>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28" charset="0"/>
              </a:defRPr>
            </a:lvl1pPr>
          </a:lstStyle>
          <a:p>
            <a:fld id="{2C4F3BEC-CB58-4A5D-A0EE-0E0F306ACFE2}" type="slidenum">
              <a:rPr lang="en-US"/>
              <a:pPr/>
              <a:t>‹#›</a:t>
            </a:fld>
            <a:endParaRPr lang="en-US"/>
          </a:p>
        </p:txBody>
      </p:sp>
    </p:spTree>
    <p:extLst>
      <p:ext uri="{BB962C8B-B14F-4D97-AF65-F5344CB8AC3E}">
        <p14:creationId xmlns:p14="http://schemas.microsoft.com/office/powerpoint/2010/main" val="794539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28"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28"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28"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28" charset="0"/>
              </a:defRPr>
            </a:lvl1pPr>
          </a:lstStyle>
          <a:p>
            <a:fld id="{7EA53F62-38AE-4BAE-B7E3-9A57D7287EF4}" type="slidenum">
              <a:rPr lang="en-US"/>
              <a:pPr/>
              <a:t>‹#›</a:t>
            </a:fld>
            <a:endParaRPr lang="en-US"/>
          </a:p>
        </p:txBody>
      </p:sp>
    </p:spTree>
    <p:extLst>
      <p:ext uri="{BB962C8B-B14F-4D97-AF65-F5344CB8AC3E}">
        <p14:creationId xmlns:p14="http://schemas.microsoft.com/office/powerpoint/2010/main" val="7082680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8" charset="0"/>
        <a:ea typeface="+mn-ea"/>
        <a:cs typeface="+mn-cs"/>
      </a:defRPr>
    </a:lvl1pPr>
    <a:lvl2pPr marL="4572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2pPr>
    <a:lvl3pPr marL="9144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3pPr>
    <a:lvl4pPr marL="13716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4pPr>
    <a:lvl5pPr marL="1828800" algn="l" rtl="0" fontAlgn="base">
      <a:spcBef>
        <a:spcPct val="30000"/>
      </a:spcBef>
      <a:spcAft>
        <a:spcPct val="0"/>
      </a:spcAft>
      <a:defRPr sz="1200" kern="1200">
        <a:solidFill>
          <a:schemeClr val="tx1"/>
        </a:solidFill>
        <a:latin typeface="Arial" pitchFamily="-128" charset="0"/>
        <a:ea typeface="ＭＳ Ｐゴシック" pitchFamily="-1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astern_Orthodox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Greek_language" TargetMode="External"/><Relationship Id="rId5" Type="http://schemas.openxmlformats.org/officeDocument/2006/relationships/hyperlink" Target="http://en.wikipedia.org/wiki/Eastern_Catholic_Churches" TargetMode="External"/><Relationship Id="rId4" Type="http://schemas.openxmlformats.org/officeDocument/2006/relationships/hyperlink" Target="http://en.wikipedia.org/wiki/Oriental_Orthodoxy"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DF85B-EEC4-4786-9923-5C88EF3FD118}" type="slidenum">
              <a:rPr lang="en-US"/>
              <a:pPr/>
              <a:t>1</a:t>
            </a:fld>
            <a:endParaRPr lang="en-US"/>
          </a:p>
        </p:txBody>
      </p:sp>
      <p:sp>
        <p:nvSpPr>
          <p:cNvPr id="1510402" name="Rectangle 2"/>
          <p:cNvSpPr>
            <a:spLocks noGrp="1" noRot="1" noChangeAspect="1" noChangeArrowheads="1" noTextEdit="1"/>
          </p:cNvSpPr>
          <p:nvPr>
            <p:ph type="sldImg"/>
          </p:nvPr>
        </p:nvSpPr>
        <p:spPr>
          <a:ln/>
        </p:spPr>
      </p:sp>
      <p:sp>
        <p:nvSpPr>
          <p:cNvPr id="151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D52E1-CE85-4FED-98BD-B48AEFCB28F3}" type="slidenum">
              <a:rPr lang="en-US"/>
              <a:pPr/>
              <a:t>10</a:t>
            </a:fld>
            <a:endParaRPr lang="en-US"/>
          </a:p>
        </p:txBody>
      </p:sp>
      <p:sp>
        <p:nvSpPr>
          <p:cNvPr id="1513474" name="Rectangle 2"/>
          <p:cNvSpPr>
            <a:spLocks noGrp="1" noRot="1" noChangeAspect="1" noChangeArrowheads="1" noTextEdit="1"/>
          </p:cNvSpPr>
          <p:nvPr>
            <p:ph type="sldImg"/>
          </p:nvPr>
        </p:nvSpPr>
        <p:spPr>
          <a:ln/>
        </p:spPr>
      </p:sp>
      <p:sp>
        <p:nvSpPr>
          <p:cNvPr id="151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E27D1-8091-49AE-B236-936D16655596}" type="slidenum">
              <a:rPr lang="en-US"/>
              <a:pPr/>
              <a:t>110</a:t>
            </a:fld>
            <a:endParaRPr lang="en-US"/>
          </a:p>
        </p:txBody>
      </p:sp>
      <p:sp>
        <p:nvSpPr>
          <p:cNvPr id="1673218" name="Rectangle 2"/>
          <p:cNvSpPr>
            <a:spLocks noGrp="1" noRot="1" noChangeAspect="1" noChangeArrowheads="1" noTextEdit="1"/>
          </p:cNvSpPr>
          <p:nvPr>
            <p:ph type="sldImg"/>
          </p:nvPr>
        </p:nvSpPr>
        <p:spPr>
          <a:ln/>
        </p:spPr>
      </p:sp>
      <p:sp>
        <p:nvSpPr>
          <p:cNvPr id="167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E9D7B-EBBE-4846-9296-409E0B82B0A4}" type="slidenum">
              <a:rPr lang="en-US"/>
              <a:pPr/>
              <a:t>111</a:t>
            </a:fld>
            <a:endParaRPr lang="en-US"/>
          </a:p>
        </p:txBody>
      </p:sp>
      <p:sp>
        <p:nvSpPr>
          <p:cNvPr id="1643522" name="Rectangle 2"/>
          <p:cNvSpPr>
            <a:spLocks noGrp="1" noRot="1" noChangeAspect="1" noChangeArrowheads="1" noTextEdit="1"/>
          </p:cNvSpPr>
          <p:nvPr>
            <p:ph type="sldImg"/>
          </p:nvPr>
        </p:nvSpPr>
        <p:spPr>
          <a:ln/>
        </p:spPr>
      </p:sp>
      <p:sp>
        <p:nvSpPr>
          <p:cNvPr id="1643523" name="Rectangle 3"/>
          <p:cNvSpPr>
            <a:spLocks noGrp="1" noChangeArrowheads="1"/>
          </p:cNvSpPr>
          <p:nvPr>
            <p:ph type="body" idx="1"/>
          </p:nvPr>
        </p:nvSpPr>
        <p:spPr/>
        <p:txBody>
          <a:bodyPr/>
          <a:lstStyle/>
          <a:p>
            <a:r>
              <a:rPr lang="en-US" dirty="0"/>
              <a:t>One of </a:t>
            </a:r>
            <a:r>
              <a:rPr lang="en-US" dirty="0" smtClean="0"/>
              <a:t>saddest </a:t>
            </a:r>
            <a:r>
              <a:rPr lang="en-US" dirty="0"/>
              <a:t>verses in Bible. Imagine how Moses felt.</a:t>
            </a:r>
          </a:p>
          <a:p>
            <a:endParaRPr lang="en-US" dirty="0"/>
          </a:p>
          <a:p>
            <a:r>
              <a:rPr lang="en-US" dirty="0"/>
              <a:t>God told Moses to speak to rock , not strike </a:t>
            </a:r>
            <a:r>
              <a:rPr lang="en-US" dirty="0" smtClean="0"/>
              <a:t>it. For the first rock he struck it. People used to a stick being used from slavery. 2</a:t>
            </a:r>
            <a:r>
              <a:rPr lang="en-US" baseline="30000" dirty="0" smtClean="0"/>
              <a:t>nd</a:t>
            </a:r>
            <a:r>
              <a:rPr lang="en-US" dirty="0" smtClean="0"/>
              <a:t> time they were different. Responded to words. Moses I what he did</a:t>
            </a:r>
            <a:r>
              <a:rPr lang="en-US" baseline="0" dirty="0" smtClean="0"/>
              <a:t> before.</a:t>
            </a:r>
            <a:r>
              <a:rPr lang="en-US" dirty="0" smtClean="0"/>
              <a:t> treating</a:t>
            </a:r>
            <a:r>
              <a:rPr lang="en-US" baseline="0" dirty="0" smtClean="0"/>
              <a:t> them as they were before. They had changed and he should have.</a:t>
            </a:r>
          </a:p>
          <a:p>
            <a:endParaRPr lang="en-US" dirty="0" smtClean="0"/>
          </a:p>
          <a:p>
            <a:r>
              <a:rPr lang="en-US" dirty="0" smtClean="0"/>
              <a:t>“God said take a stick” Last time that meant strike the rock. This time I will strike</a:t>
            </a:r>
            <a:r>
              <a:rPr lang="en-US" baseline="0" dirty="0" smtClean="0"/>
              <a:t> the rock again”. </a:t>
            </a:r>
          </a:p>
          <a:p>
            <a:r>
              <a:rPr lang="en-US" baseline="0" dirty="0" smtClean="0"/>
              <a:t/>
            </a:r>
            <a:br>
              <a:rPr lang="en-US" baseline="0" dirty="0" smtClean="0"/>
            </a:br>
            <a:r>
              <a:rPr lang="en-US" baseline="0" dirty="0" smtClean="0"/>
              <a:t>Slaves understand that with a command comes the stick. Free men and women don’t respond to sticks but to words. They need leaders who speak not strike. Responses right in one age may be wrong in another. </a:t>
            </a:r>
          </a:p>
          <a:p>
            <a:endParaRPr lang="en-US" dirty="0" smtClean="0"/>
          </a:p>
          <a:p>
            <a:r>
              <a:rPr lang="en-US" dirty="0"/>
              <a:t>Raged in uncontrolled anger. </a:t>
            </a:r>
            <a:r>
              <a:rPr lang="en-US" dirty="0">
                <a:solidFill>
                  <a:srgbClr val="424242"/>
                </a:solidFill>
              </a:rPr>
              <a:t>failure of leadership. True leaders must never become alienated from their people, must never treat their people with condescension or disdain</a:t>
            </a:r>
            <a:r>
              <a:rPr lang="en-US" dirty="0" smtClean="0">
                <a:solidFill>
                  <a:srgbClr val="424242"/>
                </a:solidFill>
              </a:rPr>
              <a:t>.</a:t>
            </a:r>
          </a:p>
          <a:p>
            <a:endParaRPr lang="en-US" dirty="0" smtClean="0">
              <a:solidFill>
                <a:srgbClr val="424242"/>
              </a:solidFill>
            </a:endParaRPr>
          </a:p>
          <a:p>
            <a:r>
              <a:rPr lang="en-US" dirty="0">
                <a:solidFill>
                  <a:srgbClr val="424242"/>
                </a:solidFill>
              </a:rPr>
              <a:t>Rabbi Moses </a:t>
            </a:r>
            <a:r>
              <a:rPr lang="en-US" dirty="0" err="1">
                <a:solidFill>
                  <a:srgbClr val="424242"/>
                </a:solidFill>
              </a:rPr>
              <a:t>ben</a:t>
            </a:r>
            <a:r>
              <a:rPr lang="en-US" dirty="0">
                <a:solidFill>
                  <a:srgbClr val="424242"/>
                </a:solidFill>
              </a:rPr>
              <a:t> </a:t>
            </a:r>
            <a:r>
              <a:rPr lang="en-US" dirty="0" err="1">
                <a:solidFill>
                  <a:srgbClr val="424242"/>
                </a:solidFill>
              </a:rPr>
              <a:t>Nachman</a:t>
            </a:r>
            <a:r>
              <a:rPr lang="en-US" dirty="0">
                <a:solidFill>
                  <a:srgbClr val="424242"/>
                </a:solidFill>
              </a:rPr>
              <a:t> placing the emphasis on the word </a:t>
            </a:r>
            <a:r>
              <a:rPr lang="en-GB" dirty="0" err="1">
                <a:solidFill>
                  <a:srgbClr val="424242"/>
                </a:solidFill>
              </a:rPr>
              <a:t>ﾒw</a:t>
            </a:r>
            <a:r>
              <a:rPr lang="en-US" dirty="0" err="1">
                <a:solidFill>
                  <a:srgbClr val="424242"/>
                </a:solidFill>
              </a:rPr>
              <a:t>e</a:t>
            </a:r>
            <a:r>
              <a:rPr lang="en-GB" dirty="0" err="1">
                <a:solidFill>
                  <a:srgbClr val="424242"/>
                </a:solidFill>
              </a:rPr>
              <a:t>ﾓ</a:t>
            </a:r>
            <a:r>
              <a:rPr lang="en-GB" dirty="0">
                <a:solidFill>
                  <a:srgbClr val="424242"/>
                </a:solidFill>
              </a:rPr>
              <a:t>.</a:t>
            </a:r>
            <a:r>
              <a:rPr lang="en-US" dirty="0">
                <a:solidFill>
                  <a:srgbClr val="424242"/>
                </a:solidFill>
              </a:rPr>
              <a:t> In his view, Moses and Aaron gave the impression that they were the ones would perform the miracle, not God. Their sin in this reading is one of hubris, leaders so impressed by their own importance that they forget they are only instruments of a far greater force.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47B00-E7F1-47D5-B119-3A2C2D53C3D4}" type="slidenum">
              <a:rPr lang="en-US"/>
              <a:pPr/>
              <a:t>112</a:t>
            </a:fld>
            <a:endParaRPr lang="en-US"/>
          </a:p>
        </p:txBody>
      </p:sp>
      <p:sp>
        <p:nvSpPr>
          <p:cNvPr id="1645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5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Hitting 1st time - striking fallen nature. Correcting someone. Chastising. 2nd time - hitting heart. Hurting heart. Lost posiiton in front of people. </a:t>
            </a:r>
          </a:p>
          <a:p>
            <a:r>
              <a:rPr lang="en-US"/>
              <a:t>Don’t make leader hit rock twice. Leader shouldn’t accuse or get angry with people. Correct.</a:t>
            </a:r>
          </a:p>
          <a:p>
            <a:r>
              <a:rPr lang="en-US"/>
              <a:t>Get angry sya things regret. </a:t>
            </a:r>
          </a:p>
          <a:p>
            <a:r>
              <a:rPr lang="en-US"/>
              <a:t>Tablets come from rock,. Rock more essential as origin. </a:t>
            </a:r>
          </a:p>
          <a:p>
            <a:r>
              <a:rPr lang="en-US"/>
              <a:t>Influenced by Satan</a:t>
            </a:r>
          </a:p>
          <a:p>
            <a:r>
              <a:rPr lang="en-US"/>
              <a:t>Allowed Satan to invade. Satan had claim on Moses so couldn’t enter Canaan</a:t>
            </a:r>
          </a:p>
          <a:p>
            <a:r>
              <a:rPr lang="en-US"/>
              <a:t>But Moses heart still for God. Also Joshua didn’t lose faith. Worshipped at tabernacle</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C3EC5-785D-4403-8867-CCCA56F8B48D}" type="slidenum">
              <a:rPr lang="en-US"/>
              <a:pPr/>
              <a:t>113</a:t>
            </a:fld>
            <a:endParaRPr lang="en-US"/>
          </a:p>
        </p:txBody>
      </p:sp>
      <p:sp>
        <p:nvSpPr>
          <p:cNvPr id="1647618" name="Rectangle 2"/>
          <p:cNvSpPr>
            <a:spLocks noGrp="1" noRot="1" noChangeAspect="1" noChangeArrowheads="1" noTextEdit="1"/>
          </p:cNvSpPr>
          <p:nvPr>
            <p:ph type="sldImg"/>
          </p:nvPr>
        </p:nvSpPr>
        <p:spPr>
          <a:ln/>
        </p:spPr>
      </p:sp>
      <p:sp>
        <p:nvSpPr>
          <p:cNvPr id="1647619" name="Rectangle 3"/>
          <p:cNvSpPr>
            <a:spLocks noGrp="1" noChangeArrowheads="1"/>
          </p:cNvSpPr>
          <p:nvPr>
            <p:ph type="body" idx="1"/>
          </p:nvPr>
        </p:nvSpPr>
        <p:spPr/>
        <p:txBody>
          <a:bodyPr/>
          <a:lstStyle/>
          <a:p>
            <a:r>
              <a:rPr lang="en-US" dirty="0"/>
              <a:t>Moses asks God to appoint a replacement for him before he </a:t>
            </a:r>
            <a:r>
              <a:rPr lang="en-US" dirty="0" smtClean="0"/>
              <a:t>dies</a:t>
            </a:r>
          </a:p>
          <a:p>
            <a:r>
              <a:rPr lang="en-US" sz="1200" kern="1200" dirty="0" smtClean="0">
                <a:solidFill>
                  <a:schemeClr val="tx1"/>
                </a:solidFill>
                <a:latin typeface="Arial" pitchFamily="-128" charset="0"/>
                <a:ea typeface="+mn-ea"/>
                <a:cs typeface="+mn-cs"/>
              </a:rPr>
              <a:t>The narrative that begins the second component of this week’s double </a:t>
            </a:r>
            <a:r>
              <a:rPr lang="en-US" sz="1200" kern="1200" dirty="0" err="1" smtClean="0">
                <a:solidFill>
                  <a:schemeClr val="tx1"/>
                </a:solidFill>
                <a:latin typeface="Arial" pitchFamily="-128" charset="0"/>
                <a:ea typeface="+mn-ea"/>
                <a:cs typeface="+mn-cs"/>
              </a:rPr>
              <a:t>parashah</a:t>
            </a:r>
            <a:r>
              <a:rPr lang="en-US" sz="1200" kern="1200" dirty="0" smtClean="0">
                <a:solidFill>
                  <a:schemeClr val="tx1"/>
                </a:solidFill>
                <a:latin typeface="Arial" pitchFamily="-128" charset="0"/>
                <a:ea typeface="+mn-ea"/>
                <a:cs typeface="+mn-cs"/>
              </a:rPr>
              <a:t>, </a:t>
            </a:r>
            <a:r>
              <a:rPr lang="en-US" sz="1200" kern="1200" dirty="0" err="1" smtClean="0">
                <a:solidFill>
                  <a:schemeClr val="tx1"/>
                </a:solidFill>
                <a:latin typeface="Arial" pitchFamily="-128" charset="0"/>
                <a:ea typeface="+mn-ea"/>
                <a:cs typeface="+mn-cs"/>
              </a:rPr>
              <a:t>Va-Yelekh</a:t>
            </a:r>
            <a:r>
              <a:rPr lang="en-US" sz="1200" kern="1200" dirty="0" smtClean="0">
                <a:solidFill>
                  <a:schemeClr val="tx1"/>
                </a:solidFill>
                <a:latin typeface="Arial" pitchFamily="-128" charset="0"/>
                <a:ea typeface="+mn-ea"/>
                <a:cs typeface="+mn-cs"/>
              </a:rPr>
              <a:t>, recounts a stunningly poignant transfer of authority. We might suppose that Moses would be full of resentment and bitterness. After his years of devotion, his successful challenging Pharaoh in Egypt, his enduring of the people’s constant complaints in the wilderness, he is deprived of the opportunity to lead the Israelites across the Jordan into the land of their destiny. Someone else will take the credit for that, someone perhaps not as talented, nor as wise. But the biblical account of what Moses says and does (Deut. 31:1-13)   contains not a hint of such feelings. He first announces his imminent retirement to the people. Realizing that he is the only leader they have known and that they will find it difficult to envision any future without him, he begins by disparaging himself, emphasizing his advanced age and his present inability to </a:t>
            </a:r>
            <a:r>
              <a:rPr lang="en-US" sz="1200" kern="1200" dirty="0" err="1" smtClean="0">
                <a:solidFill>
                  <a:schemeClr val="tx1"/>
                </a:solidFill>
                <a:latin typeface="Arial" pitchFamily="-128" charset="0"/>
                <a:ea typeface="+mn-ea"/>
                <a:cs typeface="+mn-cs"/>
              </a:rPr>
              <a:t>fulfil</a:t>
            </a:r>
            <a:r>
              <a:rPr lang="en-US" sz="1200" kern="1200" dirty="0" smtClean="0">
                <a:solidFill>
                  <a:schemeClr val="tx1"/>
                </a:solidFill>
                <a:latin typeface="Arial" pitchFamily="-128" charset="0"/>
                <a:ea typeface="+mn-ea"/>
                <a:cs typeface="+mn-cs"/>
              </a:rPr>
              <a:t> a successful leader’s responsibilities (Deut. 31:2). Since the final verses of the Torah describe Moses’ unabated </a:t>
            </a:r>
            <a:r>
              <a:rPr lang="en-US" sz="1200" kern="1200" dirty="0" err="1" smtClean="0">
                <a:solidFill>
                  <a:schemeClr val="tx1"/>
                </a:solidFill>
                <a:latin typeface="Arial" pitchFamily="-128" charset="0"/>
                <a:ea typeface="+mn-ea"/>
                <a:cs typeface="+mn-cs"/>
              </a:rPr>
              <a:t>vigour</a:t>
            </a:r>
            <a:r>
              <a:rPr lang="en-US" sz="1200" kern="1200" dirty="0" smtClean="0">
                <a:solidFill>
                  <a:schemeClr val="tx1"/>
                </a:solidFill>
                <a:latin typeface="Arial" pitchFamily="-128" charset="0"/>
                <a:ea typeface="+mn-ea"/>
                <a:cs typeface="+mn-cs"/>
              </a:rPr>
              <a:t> at the time of his death (Deut. 34:7), his protestation appears to be a conscious self-deprecation, intended to comfort the people for his loss by exaggerating his incapacities. Moses then reassures the people that his presence is not necessary to provide them with access to God’s continued help. No individual not even Moses, is indispensable for God’s purpose to be accomplished. He enjoins the people to rely not on him but on themselves and on God: “Be strong and resolute, be not in fear or in dread of them; for it is indeed the Eternal your God who marches with you” (Deut. 31:6). He reiterates that they do not need him, Moses, to succeed. Having minimized his own importance, Moses turns to his successor. Again in the sight of ”all Israel”, he ratifies the legitimacy of Joshua, defines Joshua’s role - to lead the people into the land of Canaan and apportion it to them - and insists that God will not forsake this new and untried replacement (Deut. 31:7–8). Finally, Moses sees to the continuity of the Teaching, the Torah, by  giving the written text to the priests and the elders, and enjoining the future practice of periodic public reading of it for the entire people, including the generations that will be born in the new land (Deut. 31:9–13). Through a Law, a doctrine, a constitution that is accessible to everyone, “Jewish continuity” transcends the careers of both Moses and Joshua. In all of this, there is no hint of Moses’ preoccupation with his own needs, psychological or physical. The narrative is about what lies beyond one person in the form of a future for a people, for a Teaching, and for a land. In this context, even Moses fades into relative insignificance.     Among so many other lessons, we learn from Moses that no matter how successful and distinguished a career we may have, the world and the causes we cherish will go on without us. Therefore, we should not allow our personal issues to blind us to the larger picture. In preparing someday to pass the baton to another as our own lap nears its end, we have no model more illuminating and inspiring than the one we encounter in this week’s verses.</a:t>
            </a:r>
            <a:endParaRPr lang="en-US" dirty="0" smtClean="0"/>
          </a:p>
          <a:p>
            <a:r>
              <a:rPr lang="en-US" dirty="0"/>
              <a:t>Joshua made foundation of faith by being good spy and also tabernacle etc. intact and Joshua devoted</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3852-34E4-4028-9996-5FE57B9EA26D}" type="slidenum">
              <a:rPr lang="en-US"/>
              <a:pPr/>
              <a:t>114</a:t>
            </a:fld>
            <a:endParaRPr lang="en-US"/>
          </a:p>
        </p:txBody>
      </p:sp>
      <p:sp>
        <p:nvSpPr>
          <p:cNvPr id="1674242" name="Rectangle 2"/>
          <p:cNvSpPr>
            <a:spLocks noGrp="1" noRot="1" noChangeAspect="1" noChangeArrowheads="1" noTextEdit="1"/>
          </p:cNvSpPr>
          <p:nvPr>
            <p:ph type="sldImg"/>
          </p:nvPr>
        </p:nvSpPr>
        <p:spPr>
          <a:ln/>
        </p:spPr>
      </p:sp>
      <p:sp>
        <p:nvSpPr>
          <p:cNvPr id="167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BEFF8-CAB1-4848-90DE-2ECD15DEEC25}" type="slidenum">
              <a:rPr lang="en-US"/>
              <a:pPr/>
              <a:t>115</a:t>
            </a:fld>
            <a:endParaRPr lang="en-US"/>
          </a:p>
        </p:txBody>
      </p:sp>
      <p:sp>
        <p:nvSpPr>
          <p:cNvPr id="1675266" name="Rectangle 2"/>
          <p:cNvSpPr>
            <a:spLocks noGrp="1" noRot="1" noChangeAspect="1" noChangeArrowheads="1" noTextEdit="1"/>
          </p:cNvSpPr>
          <p:nvPr>
            <p:ph type="sldImg"/>
          </p:nvPr>
        </p:nvSpPr>
        <p:spPr>
          <a:ln/>
        </p:spPr>
      </p:sp>
      <p:sp>
        <p:nvSpPr>
          <p:cNvPr id="167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1856B-B24D-4858-83C5-4EAE9FFBFBCD}" type="slidenum">
              <a:rPr lang="en-US"/>
              <a:pPr/>
              <a:t>116</a:t>
            </a:fld>
            <a:endParaRPr lang="en-US"/>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r>
              <a:rPr lang="en-US"/>
              <a:t>2 spies restored failure of 12</a:t>
            </a:r>
          </a:p>
          <a:p>
            <a:r>
              <a:rPr lang="en-US"/>
              <a:t>Chagall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4E122-69B7-4E49-BD63-B2EA2D3AB83B}" type="slidenum">
              <a:rPr lang="en-US"/>
              <a:pPr/>
              <a:t>117</a:t>
            </a:fld>
            <a:endParaRPr lang="en-US"/>
          </a:p>
        </p:txBody>
      </p:sp>
      <p:sp>
        <p:nvSpPr>
          <p:cNvPr id="1659906" name="Rectangle 2"/>
          <p:cNvSpPr>
            <a:spLocks noGrp="1" noRot="1" noChangeAspect="1" noChangeArrowheads="1" noTextEdit="1"/>
          </p:cNvSpPr>
          <p:nvPr>
            <p:ph type="sldImg"/>
          </p:nvPr>
        </p:nvSpPr>
        <p:spPr>
          <a:ln/>
        </p:spPr>
      </p:sp>
      <p:sp>
        <p:nvSpPr>
          <p:cNvPr id="1659907" name="Rectangle 3"/>
          <p:cNvSpPr>
            <a:spLocks noGrp="1" noChangeArrowheads="1"/>
          </p:cNvSpPr>
          <p:nvPr>
            <p:ph type="body" idx="1"/>
          </p:nvPr>
        </p:nvSpPr>
        <p:spPr/>
        <p:txBody>
          <a:bodyPr/>
          <a:lstStyle/>
          <a:p>
            <a:r>
              <a:rPr lang="en-US"/>
              <a:t>Stones taken from river and set up in gilgad as a memorial. 12 stones for 12 tribes. </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55636-92B1-4117-B7A5-47E63F96AEE4}" type="slidenum">
              <a:rPr lang="en-US"/>
              <a:pPr/>
              <a:t>118</a:t>
            </a:fld>
            <a:endParaRPr lang="en-US"/>
          </a:p>
        </p:txBody>
      </p:sp>
      <p:sp>
        <p:nvSpPr>
          <p:cNvPr id="1676290" name="Rectangle 2"/>
          <p:cNvSpPr>
            <a:spLocks noGrp="1" noRot="1" noChangeAspect="1" noChangeArrowheads="1" noTextEdit="1"/>
          </p:cNvSpPr>
          <p:nvPr>
            <p:ph type="sldImg"/>
          </p:nvPr>
        </p:nvSpPr>
        <p:spPr>
          <a:ln/>
        </p:spPr>
      </p:sp>
      <p:sp>
        <p:nvSpPr>
          <p:cNvPr id="167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42130-BAB7-4384-8BE6-DF1546172296}" type="slidenum">
              <a:rPr lang="en-US"/>
              <a:pPr/>
              <a:t>119</a:t>
            </a:fld>
            <a:endParaRPr lang="en-US"/>
          </a:p>
        </p:txBody>
      </p:sp>
      <p:sp>
        <p:nvSpPr>
          <p:cNvPr id="165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68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89878-39DF-4CD5-85A7-4898EA76E667}" type="slidenum">
              <a:rPr lang="en-US"/>
              <a:pPr/>
              <a:t>11</a:t>
            </a:fld>
            <a:endParaRPr lang="en-US"/>
          </a:p>
        </p:txBody>
      </p:sp>
      <p:sp>
        <p:nvSpPr>
          <p:cNvPr id="1514498" name="Rectangle 2"/>
          <p:cNvSpPr>
            <a:spLocks noGrp="1" noRot="1" noChangeAspect="1" noChangeArrowheads="1" noTextEdit="1"/>
          </p:cNvSpPr>
          <p:nvPr>
            <p:ph type="sldImg"/>
          </p:nvPr>
        </p:nvSpPr>
        <p:spPr>
          <a:ln/>
        </p:spPr>
      </p:sp>
      <p:sp>
        <p:nvSpPr>
          <p:cNvPr id="151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FE5AB-4B32-4F68-A273-B3A71B31BCA2}" type="slidenum">
              <a:rPr lang="en-US"/>
              <a:pPr/>
              <a:t>13</a:t>
            </a:fld>
            <a:endParaRPr lang="en-US"/>
          </a:p>
        </p:txBody>
      </p:sp>
      <p:sp>
        <p:nvSpPr>
          <p:cNvPr id="1515522" name="Rectangle 2"/>
          <p:cNvSpPr>
            <a:spLocks noGrp="1" noRot="1" noChangeAspect="1" noChangeArrowheads="1" noTextEdit="1"/>
          </p:cNvSpPr>
          <p:nvPr>
            <p:ph type="sldImg"/>
          </p:nvPr>
        </p:nvSpPr>
        <p:spPr>
          <a:ln/>
        </p:spPr>
      </p:sp>
      <p:sp>
        <p:nvSpPr>
          <p:cNvPr id="151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464DC-5920-4FA8-A10F-B90B60E96E15}" type="slidenum">
              <a:rPr lang="en-US"/>
              <a:pPr/>
              <a:t>14</a:t>
            </a:fld>
            <a:endParaRPr lang="en-US"/>
          </a:p>
        </p:txBody>
      </p:sp>
      <p:sp>
        <p:nvSpPr>
          <p:cNvPr id="1489922" name="Rectangle 2"/>
          <p:cNvSpPr>
            <a:spLocks noGrp="1" noRot="1" noChangeAspect="1" noChangeArrowheads="1" noTextEdit="1"/>
          </p:cNvSpPr>
          <p:nvPr>
            <p:ph type="sldImg"/>
          </p:nvPr>
        </p:nvSpPr>
        <p:spPr>
          <a:ln/>
        </p:spPr>
      </p:sp>
      <p:sp>
        <p:nvSpPr>
          <p:cNvPr id="1489923" name="Rectangle 3"/>
          <p:cNvSpPr>
            <a:spLocks noGrp="1" noChangeArrowheads="1"/>
          </p:cNvSpPr>
          <p:nvPr>
            <p:ph type="body" idx="1"/>
          </p:nvPr>
        </p:nvSpPr>
        <p:spPr/>
        <p:txBody>
          <a:bodyPr/>
          <a:lstStyle/>
          <a:p>
            <a:r>
              <a:rPr lang="en-US"/>
              <a:t>Moses established faith in position of parent. He was in place of God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31C5F-C897-4895-BFAB-FE68E79340FF}" type="slidenum">
              <a:rPr lang="en-US"/>
              <a:pPr/>
              <a:t>15</a:t>
            </a:fld>
            <a:endParaRPr lang="en-US"/>
          </a:p>
        </p:txBody>
      </p:sp>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p:txBody>
          <a:bodyPr/>
          <a:lstStyle/>
          <a:p>
            <a:r>
              <a:rPr lang="en-US" dirty="0"/>
              <a:t>40 years to restore 40 years Satan </a:t>
            </a:r>
            <a:r>
              <a:rPr lang="en-US" dirty="0" smtClean="0"/>
              <a:t>invaded</a:t>
            </a:r>
          </a:p>
          <a:p>
            <a:endParaRPr lang="en-US" dirty="0" smtClean="0"/>
          </a:p>
          <a:p>
            <a:r>
              <a:rPr lang="en-US" dirty="0" smtClean="0"/>
              <a:t>There the angel of the LORD appeared to him in flames of fire from within a bush. Moses saw that though the bush was on fire it did not burn up. </a:t>
            </a:r>
            <a:r>
              <a:rPr lang="en-US" baseline="30000" dirty="0" smtClean="0"/>
              <a:t>3</a:t>
            </a:r>
            <a:r>
              <a:rPr lang="en-US" dirty="0" smtClean="0"/>
              <a:t> So Moses thought, “I will go over and see this strange sight—why the bush does not burn up.”  </a:t>
            </a:r>
            <a:r>
              <a:rPr lang="en-US" baseline="30000" dirty="0" smtClean="0"/>
              <a:t>4</a:t>
            </a:r>
            <a:r>
              <a:rPr lang="en-US" dirty="0" smtClean="0"/>
              <a:t> When the LORD saw that he had gone over to look, God called to him from within the bush, “Moses! Moses!” </a:t>
            </a:r>
          </a:p>
          <a:p>
            <a:r>
              <a:rPr lang="en-US" dirty="0" smtClean="0"/>
              <a:t>   And Moses said, “Here I am.” </a:t>
            </a:r>
          </a:p>
          <a:p>
            <a:r>
              <a:rPr lang="en-US" dirty="0" smtClean="0"/>
              <a:t> </a:t>
            </a:r>
            <a:r>
              <a:rPr lang="en-US" baseline="30000" dirty="0" smtClean="0"/>
              <a:t>5</a:t>
            </a:r>
            <a:r>
              <a:rPr lang="en-US" dirty="0" smtClean="0"/>
              <a:t> “Do not come any closer,” God said. “Take off your sandals, for the place where you are standing is holy ground.” </a:t>
            </a:r>
            <a:r>
              <a:rPr lang="en-US" baseline="30000" dirty="0" smtClean="0"/>
              <a:t>6</a:t>
            </a:r>
            <a:r>
              <a:rPr lang="en-US" dirty="0" smtClean="0"/>
              <a:t> </a:t>
            </a:r>
          </a:p>
          <a:p>
            <a:endParaRPr lang="en-US" dirty="0" smtClean="0"/>
          </a:p>
          <a:p>
            <a:r>
              <a:rPr lang="en-US" dirty="0"/>
              <a:t>God Appears to Moses in Burning Bush. Painting from Saint Isaac's Cathedral, Saint Petersburg</a:t>
            </a:r>
          </a:p>
          <a:p>
            <a:r>
              <a:rPr lang="en-US" dirty="0"/>
              <a:t>God ID himself as God of A I &amp; J</a:t>
            </a:r>
          </a:p>
          <a:p>
            <a:r>
              <a:rPr lang="en-US" dirty="0"/>
              <a:t>God feels peoples </a:t>
            </a:r>
            <a:r>
              <a:rPr lang="en-US" dirty="0" smtClean="0"/>
              <a:t>suffering</a:t>
            </a:r>
          </a:p>
          <a:p>
            <a:endParaRPr lang="en-US" dirty="0" smtClean="0"/>
          </a:p>
          <a:p>
            <a:r>
              <a:rPr lang="en-US" sz="1200" kern="1200" dirty="0" smtClean="0">
                <a:solidFill>
                  <a:schemeClr val="tx1"/>
                </a:solidFill>
                <a:latin typeface="Arial" pitchFamily="-128" charset="0"/>
                <a:ea typeface="+mn-ea"/>
                <a:cs typeface="+mn-cs"/>
              </a:rPr>
              <a:t>Moses asks two questions, perhaps the most important questions:  Who am I, and who are You?  And maybe a third question:  How can I do what You ask of me?  We, each of us and all of us together, are in a relationship with the Divine, so we need to know who we are and Who the Divine is.  That relation is based in a covenant, so we need to know what the Divine asks of us.  We need to know how, and indeed whether, we can do it. </a:t>
            </a:r>
          </a:p>
          <a:p>
            <a:endParaRPr lang="en-US" sz="1200" kern="1200" dirty="0" smtClean="0">
              <a:solidFill>
                <a:schemeClr val="tx1"/>
              </a:solidFill>
              <a:latin typeface="Arial" pitchFamily="-128" charset="0"/>
              <a:ea typeface="+mn-ea"/>
              <a:cs typeface="+mn-cs"/>
            </a:endParaRPr>
          </a:p>
          <a:p>
            <a:r>
              <a:rPr lang="en-US" sz="1200" i="0" kern="1200" dirty="0" smtClean="0">
                <a:solidFill>
                  <a:schemeClr val="tx1"/>
                </a:solidFill>
                <a:latin typeface="Arial" pitchFamily="-128" charset="0"/>
                <a:ea typeface="+mn-ea"/>
                <a:cs typeface="+mn-cs"/>
              </a:rPr>
              <a:t>The only answer Moses gets to his mi </a:t>
            </a:r>
            <a:r>
              <a:rPr lang="en-US" sz="1200" i="0" kern="1200" dirty="0" err="1" smtClean="0">
                <a:solidFill>
                  <a:schemeClr val="tx1"/>
                </a:solidFill>
                <a:latin typeface="Arial" pitchFamily="-128" charset="0"/>
                <a:ea typeface="+mn-ea"/>
                <a:cs typeface="+mn-cs"/>
              </a:rPr>
              <a:t>anochi</a:t>
            </a:r>
            <a:r>
              <a:rPr lang="en-US" sz="1200" i="0" kern="1200" dirty="0" smtClean="0">
                <a:solidFill>
                  <a:schemeClr val="tx1"/>
                </a:solidFill>
                <a:latin typeface="Arial" pitchFamily="-128" charset="0"/>
                <a:ea typeface="+mn-ea"/>
                <a:cs typeface="+mn-cs"/>
              </a:rPr>
              <a:t>, ‘Who am I?’ is </a:t>
            </a:r>
            <a:r>
              <a:rPr lang="en-US" sz="1200" i="0" kern="1200" dirty="0" err="1" smtClean="0">
                <a:solidFill>
                  <a:schemeClr val="tx1"/>
                </a:solidFill>
                <a:latin typeface="Arial" pitchFamily="-128" charset="0"/>
                <a:ea typeface="+mn-ea"/>
                <a:cs typeface="+mn-cs"/>
              </a:rPr>
              <a:t>ehyeh</a:t>
            </a:r>
            <a:r>
              <a:rPr lang="en-US" sz="1200" i="0" kern="1200" dirty="0" smtClean="0">
                <a:solidFill>
                  <a:schemeClr val="tx1"/>
                </a:solidFill>
                <a:latin typeface="Arial" pitchFamily="-128" charset="0"/>
                <a:ea typeface="+mn-ea"/>
                <a:cs typeface="+mn-cs"/>
              </a:rPr>
              <a:t> </a:t>
            </a:r>
            <a:r>
              <a:rPr lang="en-US" sz="1200" i="0" kern="1200" dirty="0" err="1" smtClean="0">
                <a:solidFill>
                  <a:schemeClr val="tx1"/>
                </a:solidFill>
                <a:latin typeface="Arial" pitchFamily="-128" charset="0"/>
                <a:ea typeface="+mn-ea"/>
                <a:cs typeface="+mn-cs"/>
              </a:rPr>
              <a:t>imach</a:t>
            </a:r>
            <a:r>
              <a:rPr lang="en-US" sz="1200" i="0" kern="1200" dirty="0" smtClean="0">
                <a:solidFill>
                  <a:schemeClr val="tx1"/>
                </a:solidFill>
                <a:latin typeface="Arial" pitchFamily="-128" charset="0"/>
                <a:ea typeface="+mn-ea"/>
                <a:cs typeface="+mn-cs"/>
              </a:rPr>
              <a:t>, ‘I am with you,’ or ‘I will be with you,’ or ‘I am present to you.’  That is, you are the one to whom I am present.  That is what matters about you, and that is how you will find the strength to do what you have to do.  But as for what that means, and how we are to understand it, either for Moses or for ourselves, that is something else.  That we go on learning, and forgetting, and learning again, throughout our lives. </a:t>
            </a:r>
          </a:p>
          <a:p>
            <a:endParaRPr lang="en-US" sz="1200" i="0" kern="1200" dirty="0" smtClean="0">
              <a:solidFill>
                <a:schemeClr val="tx1"/>
              </a:solidFill>
              <a:latin typeface="Arial" pitchFamily="-128" charset="0"/>
              <a:ea typeface="+mn-ea"/>
              <a:cs typeface="+mn-cs"/>
            </a:endParaRPr>
          </a:p>
          <a:p>
            <a:r>
              <a:rPr lang="en-US" sz="1200" kern="1200" dirty="0" smtClean="0">
                <a:solidFill>
                  <a:schemeClr val="tx1"/>
                </a:solidFill>
                <a:latin typeface="Arial" pitchFamily="-128" charset="0"/>
                <a:ea typeface="+mn-ea"/>
                <a:cs typeface="+mn-cs"/>
              </a:rPr>
              <a:t>The same holds true, only perhaps more so, for the other question:  Who are You?  Or to put it the way it appears in the text, ma </a:t>
            </a:r>
            <a:r>
              <a:rPr lang="en-US" sz="1200" kern="1200" dirty="0" err="1" smtClean="0">
                <a:solidFill>
                  <a:schemeClr val="tx1"/>
                </a:solidFill>
                <a:latin typeface="Arial" pitchFamily="-128" charset="0"/>
                <a:ea typeface="+mn-ea"/>
                <a:cs typeface="+mn-cs"/>
              </a:rPr>
              <a:t>sh’mo</a:t>
            </a:r>
            <a:r>
              <a:rPr lang="en-US" sz="1200" kern="1200" dirty="0" smtClean="0">
                <a:solidFill>
                  <a:schemeClr val="tx1"/>
                </a:solidFill>
                <a:latin typeface="Arial" pitchFamily="-128" charset="0"/>
                <a:ea typeface="+mn-ea"/>
                <a:cs typeface="+mn-cs"/>
              </a:rPr>
              <a:t>, What is His name?  The answer to that one is truly astonishing.  God describes God’s self as a verb, as a first person form of the verb ‘to be.’  ‘I am that I am’ is a ridiculous translation.  The tenses in Hebrew, especially biblical Hebrew, are fluid, continuous, not fixed.  So we need something more like ‘I go on being as I go on being.’  Or Martin Buber’s version, which has always felt truest to me (since I’ve known about it anyway):  ‘I am and remain and shall always be present as I wish to be present’  That is, I am always with you but you cannot conjure me or command Me.  But there again, precisely what that means or how we are to understand is something we struggle with for all of our lives.  </a:t>
            </a:r>
            <a:endParaRPr lang="en-US"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E2AC7-5D8B-489E-BDD7-705A0809D2EC}" type="slidenum">
              <a:rPr lang="en-US"/>
              <a:pPr/>
              <a:t>16</a:t>
            </a:fld>
            <a:endParaRPr lang="en-US"/>
          </a:p>
        </p:txBody>
      </p:sp>
      <p:sp>
        <p:nvSpPr>
          <p:cNvPr id="1475586"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r>
              <a:rPr lang="en-US" dirty="0"/>
              <a:t>7 The LORD said, "I have indeed seen the misery of my people in Egypt. I have heard them crying out because of their slave drivers, and I am concerned about their suffering. 8 So I have come down to rescue them from the hand of the Egyptians and to bring them up out of that land into a good and spacious land, a land flowing with milk and honey—the home of the Canaanites, Hittites, Amorites, </a:t>
            </a:r>
            <a:r>
              <a:rPr lang="en-US" dirty="0" err="1"/>
              <a:t>Perizzites</a:t>
            </a:r>
            <a:r>
              <a:rPr lang="en-US" dirty="0"/>
              <a:t>, </a:t>
            </a:r>
            <a:r>
              <a:rPr lang="en-US" dirty="0" err="1"/>
              <a:t>Hivites</a:t>
            </a:r>
            <a:r>
              <a:rPr lang="en-US" dirty="0"/>
              <a:t> and </a:t>
            </a:r>
            <a:r>
              <a:rPr lang="en-US" dirty="0" err="1"/>
              <a:t>Jebusites</a:t>
            </a:r>
            <a:r>
              <a:rPr lang="en-US" dirty="0"/>
              <a:t>. 9 And now the cry of the Israelites has reached me, and I have seen the way the Egyptians are oppressing them. 10 So now, go. I am sending you to Pharaoh to bring my people the Israelites out of Egypt."</a:t>
            </a:r>
          </a:p>
          <a:p>
            <a:r>
              <a:rPr lang="en-US" dirty="0"/>
              <a:t>  </a:t>
            </a:r>
          </a:p>
          <a:p>
            <a:r>
              <a:rPr lang="en-US" dirty="0"/>
              <a:t> 11 But Moses said to God, "Who am I, that I should go to Pharaoh and bring the Israelites out of Egypt?"</a:t>
            </a:r>
          </a:p>
          <a:p>
            <a:endParaRPr lang="en-US" dirty="0"/>
          </a:p>
          <a:p>
            <a:r>
              <a:rPr lang="en-US" dirty="0"/>
              <a:t> 12 And God said, "I will be with you. And this will be the sign to you that it is I who have sent you: When you have brought the people out of Egypt, you [a] will worship God on this mountain."</a:t>
            </a:r>
          </a:p>
          <a:p>
            <a:endParaRPr lang="en-US" dirty="0"/>
          </a:p>
          <a:p>
            <a:r>
              <a:rPr lang="en-US" dirty="0"/>
              <a:t> 13 Moses said to God, "Suppose I go to the Israelites and say to them, 'The God of your fathers has sent me to you,' and they ask me, 'What is his name?' Then what shall I tell them?"</a:t>
            </a:r>
          </a:p>
          <a:p>
            <a:endParaRPr lang="en-US" dirty="0"/>
          </a:p>
          <a:p>
            <a:r>
              <a:rPr lang="en-US" dirty="0"/>
              <a:t> 14 God said to Moses, "I am who I am . [</a:t>
            </a:r>
            <a:r>
              <a:rPr lang="en-US" dirty="0" err="1"/>
              <a:t>b</a:t>
            </a:r>
            <a:r>
              <a:rPr lang="en-US" dirty="0"/>
              <a:t>] This is what you are to say to the Israelites: 'I AM has sent me to you.' "</a:t>
            </a:r>
          </a:p>
          <a:p>
            <a:endParaRPr lang="en-US" dirty="0"/>
          </a:p>
          <a:p>
            <a:r>
              <a:rPr lang="en-US" dirty="0"/>
              <a:t> 15 God also said to Moses, "Say to the Israelites, 'The LORD, [</a:t>
            </a:r>
            <a:r>
              <a:rPr lang="en-US" dirty="0" err="1"/>
              <a:t>c</a:t>
            </a:r>
            <a:r>
              <a:rPr lang="en-US" dirty="0"/>
              <a:t>] the God of your fathers—the God of Abraham, the God of Isaac and the God of Jacob—has sent me to you.' This is my name forever, the name by which I am to be remembered from generation to generation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09BC5-1C0D-4D5D-8F6E-A98BB37B5D7D}" type="slidenum">
              <a:rPr lang="en-US"/>
              <a:pPr/>
              <a:t>17</a:t>
            </a:fld>
            <a:endParaRPr lang="en-US"/>
          </a:p>
        </p:txBody>
      </p:sp>
      <p:sp>
        <p:nvSpPr>
          <p:cNvPr id="1490946" name="Rectangle 2"/>
          <p:cNvSpPr>
            <a:spLocks noGrp="1" noRot="1" noChangeAspect="1" noChangeArrowheads="1" noTextEdit="1"/>
          </p:cNvSpPr>
          <p:nvPr>
            <p:ph type="sldImg"/>
          </p:nvPr>
        </p:nvSpPr>
        <p:spPr>
          <a:ln/>
        </p:spPr>
      </p:sp>
      <p:sp>
        <p:nvSpPr>
          <p:cNvPr id="1490947" name="Rectangle 3"/>
          <p:cNvSpPr>
            <a:spLocks noGrp="1" noChangeArrowheads="1"/>
          </p:cNvSpPr>
          <p:nvPr>
            <p:ph type="body" idx="1"/>
          </p:nvPr>
        </p:nvSpPr>
        <p:spPr/>
        <p:txBody>
          <a:bodyPr/>
          <a:lstStyle/>
          <a:p>
            <a:r>
              <a:rPr lang="en-US" dirty="0" smtClean="0"/>
              <a:t>Moses answered, “What if they do not believe me or listen to me and say, ‘The LORD did not appear to you’?”</a:t>
            </a:r>
          </a:p>
          <a:p>
            <a:endParaRPr lang="en-US" dirty="0" smtClean="0"/>
          </a:p>
          <a:p>
            <a:r>
              <a:rPr lang="en-US" dirty="0" smtClean="0"/>
              <a:t>Moses</a:t>
            </a:r>
            <a:r>
              <a:rPr lang="en-US" dirty="0"/>
              <a:t>’ serpent gobbles up Pharaoh's magicians serpents</a:t>
            </a:r>
          </a:p>
          <a:p>
            <a:r>
              <a:rPr lang="en-US" dirty="0"/>
              <a:t>Restoration of dominion over angel. Subjugation of Satan. Restoration of </a:t>
            </a:r>
            <a:r>
              <a:rPr lang="en-US" dirty="0" smtClean="0"/>
              <a:t>Adam</a:t>
            </a:r>
          </a:p>
          <a:p>
            <a:endParaRPr lang="en-US" dirty="0" smtClean="0"/>
          </a:p>
          <a:p>
            <a:r>
              <a:rPr lang="en-US" dirty="0" smtClean="0"/>
              <a:t>Rod – tree – Adam</a:t>
            </a:r>
            <a:r>
              <a:rPr lang="en-US" baseline="0" dirty="0" smtClean="0"/>
              <a:t> -&gt; fall -&gt; serpent -&gt; restored to tree</a:t>
            </a:r>
          </a:p>
          <a:p>
            <a:endParaRPr lang="en-US" baseline="0" dirty="0" smtClean="0"/>
          </a:p>
          <a:p>
            <a:r>
              <a:rPr lang="en-US" baseline="0" dirty="0" smtClean="0"/>
              <a:t>Hebrew leaders would </a:t>
            </a:r>
            <a:r>
              <a:rPr lang="en-US" baseline="0" dirty="0" err="1" smtClean="0"/>
              <a:t>recognise</a:t>
            </a:r>
            <a:r>
              <a:rPr lang="en-US" baseline="0" dirty="0" smtClean="0"/>
              <a:t> the symbolism as knew story of Garden Eden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071A0-924E-4466-A26B-5D4F57D5A3CF}" type="slidenum">
              <a:rPr lang="en-US"/>
              <a:pPr/>
              <a:t>18</a:t>
            </a:fld>
            <a:endParaRPr lang="en-US"/>
          </a:p>
        </p:txBody>
      </p:sp>
      <p:sp>
        <p:nvSpPr>
          <p:cNvPr id="1470466" name="Rectangle 2"/>
          <p:cNvSpPr>
            <a:spLocks noGrp="1" noRot="1" noChangeAspect="1" noChangeArrowheads="1" noTextEdit="1"/>
          </p:cNvSpPr>
          <p:nvPr>
            <p:ph type="sldImg"/>
          </p:nvPr>
        </p:nvSpPr>
        <p:spPr>
          <a:ln/>
        </p:spPr>
      </p:sp>
      <p:sp>
        <p:nvSpPr>
          <p:cNvPr id="1470467" name="Rectangle 3"/>
          <p:cNvSpPr>
            <a:spLocks noGrp="1" noChangeArrowheads="1"/>
          </p:cNvSpPr>
          <p:nvPr>
            <p:ph type="body" idx="1"/>
          </p:nvPr>
        </p:nvSpPr>
        <p:spPr/>
        <p:txBody>
          <a:bodyPr/>
          <a:lstStyle/>
          <a:p>
            <a:r>
              <a:rPr lang="en-US"/>
              <a:t>God angry</a:t>
            </a:r>
          </a:p>
          <a:p>
            <a:endParaRPr lang="en-US"/>
          </a:p>
          <a:p>
            <a:r>
              <a:rPr lang="en-US"/>
              <a:t>Moses supported by Aaron and Miriam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D8C64-F1DF-45B1-BB48-CDC3F93E6EFB}" type="slidenum">
              <a:rPr lang="en-US"/>
              <a:pPr/>
              <a:t>19</a:t>
            </a:fld>
            <a:endParaRPr lang="en-US"/>
          </a:p>
        </p:txBody>
      </p:sp>
      <p:sp>
        <p:nvSpPr>
          <p:cNvPr id="1516546" name="Rectangle 2"/>
          <p:cNvSpPr>
            <a:spLocks noGrp="1" noRot="1" noChangeAspect="1" noChangeArrowheads="1" noTextEdit="1"/>
          </p:cNvSpPr>
          <p:nvPr>
            <p:ph type="sldImg"/>
          </p:nvPr>
        </p:nvSpPr>
        <p:spPr>
          <a:ln/>
        </p:spPr>
      </p:sp>
      <p:sp>
        <p:nvSpPr>
          <p:cNvPr id="1516547" name="Rectangle 3"/>
          <p:cNvSpPr>
            <a:spLocks noGrp="1" noChangeArrowheads="1"/>
          </p:cNvSpPr>
          <p:nvPr>
            <p:ph type="body" idx="1"/>
          </p:nvPr>
        </p:nvSpPr>
        <p:spPr/>
        <p:txBody>
          <a:bodyPr/>
          <a:lstStyle/>
          <a:p>
            <a:r>
              <a:rPr lang="en-US"/>
              <a:t>Miriam 7 years older. Aaron 3 years older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1B758-6487-438D-B35B-BE35A313EDB5}" type="slidenum">
              <a:rPr lang="en-US"/>
              <a:pPr/>
              <a:t>20</a:t>
            </a:fld>
            <a:endParaRPr lang="en-US"/>
          </a:p>
        </p:txBody>
      </p:sp>
      <p:sp>
        <p:nvSpPr>
          <p:cNvPr id="1472514" name="Rectangle 2"/>
          <p:cNvSpPr>
            <a:spLocks noGrp="1" noRot="1" noChangeAspect="1" noChangeArrowheads="1" noTextEdit="1"/>
          </p:cNvSpPr>
          <p:nvPr>
            <p:ph type="sldImg"/>
          </p:nvPr>
        </p:nvSpPr>
        <p:spPr>
          <a:ln/>
        </p:spPr>
      </p:sp>
      <p:sp>
        <p:nvSpPr>
          <p:cNvPr id="1472515" name="Rectangle 3"/>
          <p:cNvSpPr>
            <a:spLocks noGrp="1" noChangeArrowheads="1"/>
          </p:cNvSpPr>
          <p:nvPr>
            <p:ph type="body" idx="1"/>
          </p:nvPr>
        </p:nvSpPr>
        <p:spPr/>
        <p:txBody>
          <a:bodyPr/>
          <a:lstStyle/>
          <a:p>
            <a:r>
              <a:rPr lang="en-US"/>
              <a:t>Son Gershom</a:t>
            </a:r>
          </a:p>
          <a:p>
            <a:r>
              <a:rPr lang="en-US"/>
              <a:t>Before God can give a blessing have to pass test or Satan accuse. Better be struck by Gd than satan. Befroe or after a blessing have test.</a:t>
            </a:r>
          </a:p>
          <a:p>
            <a:r>
              <a:rPr lang="en-US"/>
              <a:t>God attcked him. Otherwise Satan would have. Better chastised by God than by Satan. Different heart. God wants to help us an teach us. Satan to destroy 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10D3D-4F2A-4D1C-BCA2-F86ABF1E1C54}" type="slidenum">
              <a:rPr lang="en-US"/>
              <a:pPr/>
              <a:t>2</a:t>
            </a:fld>
            <a:endParaRPr lang="en-US"/>
          </a:p>
        </p:txBody>
      </p:sp>
      <p:sp>
        <p:nvSpPr>
          <p:cNvPr id="144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5E6D1-7639-4ED3-8437-1D3412C4F9FA}" type="slidenum">
              <a:rPr lang="en-US"/>
              <a:pPr/>
              <a:t>22</a:t>
            </a:fld>
            <a:endParaRPr lang="en-US"/>
          </a:p>
        </p:txBody>
      </p:sp>
      <p:sp>
        <p:nvSpPr>
          <p:cNvPr id="1474562" name="Rectangle 2"/>
          <p:cNvSpPr>
            <a:spLocks noGrp="1" noRot="1" noChangeAspect="1" noChangeArrowheads="1" noTextEdit="1"/>
          </p:cNvSpPr>
          <p:nvPr>
            <p:ph type="sldImg"/>
          </p:nvPr>
        </p:nvSpPr>
        <p:spPr>
          <a:ln/>
        </p:spPr>
      </p:sp>
      <p:sp>
        <p:nvSpPr>
          <p:cNvPr id="1474563" name="Rectangle 3"/>
          <p:cNvSpPr>
            <a:spLocks noGrp="1" noChangeArrowheads="1"/>
          </p:cNvSpPr>
          <p:nvPr>
            <p:ph type="body" idx="1"/>
          </p:nvPr>
        </p:nvSpPr>
        <p:spPr/>
        <p:txBody>
          <a:bodyPr/>
          <a:lstStyle/>
          <a:p>
            <a:r>
              <a:rPr lang="en-US"/>
              <a:t>Circumcision is the covenant. Sexual organ is conection with God.</a:t>
            </a:r>
          </a:p>
          <a:p>
            <a:r>
              <a:rPr lang="en-US"/>
              <a:t>Circumcision - risk of life. Meant different from others. Set apart. Identity as belonging to God. God’s people</a:t>
            </a:r>
          </a:p>
          <a:p>
            <a:r>
              <a:rPr lang="en-US"/>
              <a:t>Covenant of blood. Saved through the shedding of blood. </a:t>
            </a:r>
          </a:p>
          <a:p>
            <a:r>
              <a:rPr lang="en-GB"/>
              <a:t>R. Ammi b. Abba also siad: [First] Abram is written, then Abraham: at first God gave him mastery over 243 limbs, and later over 248, the additional ones being the two eyes, two ears, and the membrum.</a:t>
            </a:r>
          </a:p>
          <a:p>
            <a:endParaRPr lang="en-GB"/>
          </a:p>
          <a:p>
            <a:r>
              <a:rPr lang="en-GB"/>
              <a:t>A was given mastery over the organs which entice o  ne into lust and sexual immorality as  a reward for circumcision. </a:t>
            </a:r>
          </a:p>
          <a:p>
            <a:endParaRPr lang="en-GB"/>
          </a:p>
          <a:p>
            <a:r>
              <a:rPr lang="en-GB"/>
              <a:t>The numerical value of Abram is 243 a=1, b=2, r=200, m=40</a:t>
            </a:r>
          </a:p>
          <a:p>
            <a:r>
              <a:rPr lang="en-GB"/>
              <a:t>The added h=5</a:t>
            </a:r>
          </a:p>
          <a:p>
            <a:endParaRPr lang="en-GB"/>
          </a:p>
          <a:p>
            <a:r>
              <a:rPr lang="en-GB"/>
              <a:t>The rabbis responded to Christian attacks on circumcision by investigating the text more closely and ended up designating it not merely as the sign of the covenant, but the covenant itself. (Hoenig 1963, p. 323) They argued that God, 田ommanded us to circumcise proselytes� as part of their joining the covenant (Shab. 137b) which was obviously a rebuke to Paul. For when Abraham had objected to the idea that his followers should be circumcised God told him, “Thou has no defect but this foreskin: remove it and the defect will be gone. Hence walk before me and be thy whole.� (Midrash Rabbah p. 390-91) In a penetrating exegesis of the meaning of circumcision: the word </a:t>
            </a:r>
            <a:r>
              <a:rPr lang="en-GB" i="1"/>
              <a:t>‘orlah,</a:t>
            </a:r>
            <a:r>
              <a:rPr lang="en-GB"/>
              <a:t> which means foreskin, was found also refer to a tree (Leviticus 29:23) and thus, by extension, the </a:t>
            </a:r>
            <a:r>
              <a:rPr lang="en-GB" i="1"/>
              <a:t>‘orlah</a:t>
            </a:r>
            <a:r>
              <a:rPr lang="en-GB"/>
              <a:t> can also refer to the member which produces offspring or fruit. This play on words led the rabbis to this exegesis: “And I will make my covenant between me and thee, and I will multiply thee exceedingly: Hence, with [That Member Through Which] I will multiply thee exceedingly, I will make my covenant between me and thee.� (Midrash Rabbah p.391) Thus the circumcision is bound inextricably to the covenant. An even closer examination of the Hebrew can be made using Gematria. In rabbinic thought a human being has 248 limbs. The numerical value of the name Abram is 243 (a=1, b=2, r=200, m=40). This is taken to mean that up until he was circumcised Abram had mastery over 243 of his limbs. When God made the covenant with Abram he changed his name to Abraham. This ‘h’ added 5 to the numerical value of his name which signified that he now had mastery over all 248 limbs, the additional ones being his eyes, ears and penis. (B.Ned 32b) So the reward he received for circumcision was control over the organs which tempt people into lust and sexual immorality. (Bowker 1969, p. 108-9) The Zohar further suggests that by being associated with the letter </a:t>
            </a:r>
            <a:r>
              <a:rPr lang="en-GB" i="1"/>
              <a:t>H�,</a:t>
            </a:r>
            <a:r>
              <a:rPr lang="en-GB"/>
              <a:t> the Shekinah came to rest on Abraham which is why God only spoke to Abram in visions before he was circumcised but afterwards he appeared to Abraham. (Zohar I p. 305) Here one can see the Jewish love for scripture, teasing out its meaning and implications.</a:t>
            </a:r>
          </a:p>
          <a:p>
            <a:endParaRPr 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6DE7A-758C-4B69-BEB5-318453DA7071}" type="slidenum">
              <a:rPr lang="en-US"/>
              <a:pPr/>
              <a:t>23</a:t>
            </a:fld>
            <a:endParaRPr lang="en-US"/>
          </a:p>
        </p:txBody>
      </p:sp>
      <p:sp>
        <p:nvSpPr>
          <p:cNvPr id="1488898" name="Rectangle 2"/>
          <p:cNvSpPr>
            <a:spLocks noGrp="1" noRot="1" noChangeAspect="1" noChangeArrowheads="1" noTextEdit="1"/>
          </p:cNvSpPr>
          <p:nvPr>
            <p:ph type="sldImg"/>
          </p:nvPr>
        </p:nvSpPr>
        <p:spPr>
          <a:ln/>
        </p:spPr>
      </p:sp>
      <p:sp>
        <p:nvSpPr>
          <p:cNvPr id="1488899" name="Rectangle 3"/>
          <p:cNvSpPr>
            <a:spLocks noGrp="1" noChangeArrowheads="1"/>
          </p:cNvSpPr>
          <p:nvPr>
            <p:ph type="body" idx="1"/>
          </p:nvPr>
        </p:nvSpPr>
        <p:spPr/>
        <p:txBody>
          <a:bodyPr/>
          <a:lstStyle/>
          <a:p>
            <a:r>
              <a:rPr lang="en-US"/>
              <a:t>Moses and Herew elders unite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4AA35-7CEC-43FC-AFE1-A8F08FAD056C}" type="slidenum">
              <a:rPr lang="en-US"/>
              <a:pPr/>
              <a:t>24</a:t>
            </a:fld>
            <a:endParaRPr lang="en-US"/>
          </a:p>
        </p:txBody>
      </p:sp>
      <p:sp>
        <p:nvSpPr>
          <p:cNvPr id="1479682" name="Rectangle 2"/>
          <p:cNvSpPr>
            <a:spLocks noGrp="1" noRot="1" noChangeAspect="1" noChangeArrowheads="1" noTextEdit="1"/>
          </p:cNvSpPr>
          <p:nvPr>
            <p:ph type="sldImg"/>
          </p:nvPr>
        </p:nvSpPr>
        <p:spPr>
          <a:ln/>
        </p:spPr>
      </p:sp>
      <p:sp>
        <p:nvSpPr>
          <p:cNvPr id="1479683" name="Rectangle 3"/>
          <p:cNvSpPr>
            <a:spLocks noGrp="1" noChangeArrowheads="1"/>
          </p:cNvSpPr>
          <p:nvPr>
            <p:ph type="body" idx="1"/>
          </p:nvPr>
        </p:nvSpPr>
        <p:spPr/>
        <p:txBody>
          <a:bodyPr/>
          <a:lstStyle/>
          <a:p>
            <a:r>
              <a:rPr lang="en-US"/>
              <a:t>Pharaoh increases work load. Get own straw for brick making.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9612F-AB4B-4B2A-8B21-3A726B20D0D3}" type="slidenum">
              <a:rPr lang="en-US"/>
              <a:pPr/>
              <a:t>25</a:t>
            </a:fld>
            <a:endParaRPr lang="en-US"/>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31D4E-7E07-49FC-95AC-51ED6DBDAF9B}" type="slidenum">
              <a:rPr lang="en-US"/>
              <a:pPr/>
              <a:t>27</a:t>
            </a:fld>
            <a:endParaRPr lang="en-US"/>
          </a:p>
        </p:txBody>
      </p:sp>
      <p:sp>
        <p:nvSpPr>
          <p:cNvPr id="1483778" name="Rectangle 2"/>
          <p:cNvSpPr>
            <a:spLocks noGrp="1" noRot="1" noChangeAspect="1" noChangeArrowheads="1" noTextEdit="1"/>
          </p:cNvSpPr>
          <p:nvPr>
            <p:ph type="sldImg"/>
          </p:nvPr>
        </p:nvSpPr>
        <p:spPr>
          <a:ln/>
        </p:spPr>
      </p:sp>
      <p:sp>
        <p:nvSpPr>
          <p:cNvPr id="1483779" name="Rectangle 3"/>
          <p:cNvSpPr>
            <a:spLocks noGrp="1" noChangeArrowheads="1"/>
          </p:cNvSpPr>
          <p:nvPr>
            <p:ph type="body" idx="1"/>
          </p:nvPr>
        </p:nvSpPr>
        <p:spPr/>
        <p:txBody>
          <a:bodyPr/>
          <a:lstStyle/>
          <a:p>
            <a:r>
              <a:rPr lang="en-US" dirty="0" smtClean="0"/>
              <a:t>Defeating </a:t>
            </a:r>
            <a:r>
              <a:rPr lang="en-US" dirty="0" err="1" smtClean="0"/>
              <a:t>Eygptian</a:t>
            </a:r>
            <a:r>
              <a:rPr lang="en-US" dirty="0" smtClean="0"/>
              <a:t> gods. Nile God and </a:t>
            </a:r>
            <a:r>
              <a:rPr lang="en-US" dirty="0" err="1" smtClean="0"/>
              <a:t>Hecket</a:t>
            </a:r>
            <a:r>
              <a:rPr lang="en-US" baseline="0" dirty="0" smtClean="0"/>
              <a:t> – frog God of midwives</a:t>
            </a:r>
            <a:endParaRPr lang="en-US" dirty="0" smtClean="0"/>
          </a:p>
          <a:p>
            <a:endParaRPr lang="en-US" dirty="0" smtClean="0"/>
          </a:p>
          <a:p>
            <a:r>
              <a:rPr lang="en-US" dirty="0" smtClean="0"/>
              <a:t>Moses </a:t>
            </a:r>
            <a:r>
              <a:rPr lang="en-US" dirty="0"/>
              <a:t>went to P. P said what evidence you from God -&gt; miracles -&gt; </a:t>
            </a:r>
            <a:r>
              <a:rPr lang="en-US" dirty="0" err="1"/>
              <a:t>nile</a:t>
            </a:r>
            <a:r>
              <a:rPr lang="en-US" dirty="0"/>
              <a:t> -&gt; blood</a:t>
            </a:r>
          </a:p>
          <a:p>
            <a:endParaRPr lang="en-US" dirty="0"/>
          </a:p>
          <a:p>
            <a:r>
              <a:rPr lang="en-US" dirty="0"/>
              <a:t>Hebrews endured 40 more years slavery than needed to. Through this Go wanted Hebrews to </a:t>
            </a:r>
            <a:r>
              <a:rPr lang="en-US" dirty="0" err="1"/>
              <a:t>realise</a:t>
            </a:r>
            <a:r>
              <a:rPr lang="en-US" dirty="0"/>
              <a:t> he was powerful and on their side. Wanted Hebrews to </a:t>
            </a:r>
            <a:r>
              <a:rPr lang="en-US" dirty="0" err="1"/>
              <a:t>realise</a:t>
            </a:r>
            <a:r>
              <a:rPr lang="en-US" dirty="0"/>
              <a:t> Moses was their leader and put trust in him. Also wanted Pharaoh </a:t>
            </a:r>
            <a:r>
              <a:rPr lang="en-US" dirty="0" err="1"/>
              <a:t>realsied</a:t>
            </a:r>
            <a:r>
              <a:rPr lang="en-US" dirty="0"/>
              <a:t> God was powerful and be </a:t>
            </a:r>
            <a:r>
              <a:rPr lang="en-US" dirty="0" err="1"/>
              <a:t>gla</a:t>
            </a:r>
            <a:r>
              <a:rPr lang="en-US" dirty="0"/>
              <a:t> for them to go. Also want Hebrews to want to go and </a:t>
            </a:r>
            <a:r>
              <a:rPr lang="en-US" dirty="0" err="1"/>
              <a:t>realsie</a:t>
            </a:r>
            <a:r>
              <a:rPr lang="en-US" dirty="0"/>
              <a:t> Egypt not home and </a:t>
            </a:r>
            <a:r>
              <a:rPr lang="en-US" dirty="0" err="1"/>
              <a:t>Phaorah</a:t>
            </a:r>
            <a:r>
              <a:rPr lang="en-US" dirty="0"/>
              <a:t> not nice. So God hardened Pharaoh’s heart. </a:t>
            </a:r>
          </a:p>
          <a:p>
            <a:endParaRPr lang="en-US" dirty="0"/>
          </a:p>
          <a:p>
            <a:r>
              <a:rPr lang="en-US" dirty="0"/>
              <a:t>Jacob </a:t>
            </a:r>
            <a:r>
              <a:rPr lang="en-US" dirty="0" err="1"/>
              <a:t>decieved</a:t>
            </a:r>
            <a:r>
              <a:rPr lang="en-US" dirty="0"/>
              <a:t> by </a:t>
            </a:r>
            <a:r>
              <a:rPr lang="en-US" dirty="0" err="1"/>
              <a:t>Laban</a:t>
            </a:r>
            <a:r>
              <a:rPr lang="en-US" dirty="0"/>
              <a:t> 10 times</a:t>
            </a:r>
            <a:endParaRPr lang="en-US" dirty="0" smtClean="0"/>
          </a:p>
          <a:p>
            <a:endParaRPr lang="en-US" dirty="0" smtClean="0"/>
          </a:p>
          <a:p>
            <a:r>
              <a:rPr lang="en-US" dirty="0" smtClean="0"/>
              <a:t>God hardened P’s heart? P more and more stubborn. No U turn, turning back. Fight to </a:t>
            </a:r>
            <a:r>
              <a:rPr lang="en-US" dirty="0" err="1" smtClean="0"/>
              <a:t>biiter</a:t>
            </a:r>
            <a:r>
              <a:rPr lang="en-US" dirty="0" smtClean="0"/>
              <a:t> end. HITLER.</a:t>
            </a:r>
          </a:p>
          <a:p>
            <a:pPr>
              <a:spcBef>
                <a:spcPct val="0"/>
              </a:spcBef>
            </a:pPr>
            <a:endParaRPr lang="en-GB" sz="1800" dirty="0"/>
          </a:p>
          <a:p>
            <a:pPr>
              <a:spcBef>
                <a:spcPct val="0"/>
              </a:spcBef>
            </a:pPr>
            <a:r>
              <a:rPr lang="en-US" sz="1800" dirty="0"/>
              <a:t>Researchers believe they have found evidence of real natural disasters on which the ten plagues of Egypt, which led to Moses freeing the Israelites from slavery in the Book of Exodus in the Bible, were based</a:t>
            </a:r>
            <a:r>
              <a:rPr lang="en-US" sz="1800" dirty="0" smtClean="0"/>
              <a:t>. But </a:t>
            </a:r>
            <a:r>
              <a:rPr lang="en-US" sz="1800" dirty="0"/>
              <a:t>rather than explaining them as the wrathful act of a vengeful God, the scientists claim the plagues can be attributed to a chain of natural </a:t>
            </a:r>
            <a:r>
              <a:rPr lang="en-US" sz="1800" dirty="0" smtClean="0"/>
              <a:t>phenomena </a:t>
            </a:r>
            <a:r>
              <a:rPr lang="en-US" sz="1800" dirty="0"/>
              <a:t>triggered by changes in the climate and environmental disasters that happened hundreds of miles away</a:t>
            </a:r>
            <a:r>
              <a:rPr lang="en-US" sz="1800" dirty="0" smtClean="0"/>
              <a:t>. They </a:t>
            </a:r>
            <a:r>
              <a:rPr lang="en-US" sz="1800" dirty="0"/>
              <a:t>have compiled compelling evidence that offers new explanations for the Biblical plagues, which will be outlined in a new series to be broadcast on the National Geographical Channel on Easter Sunday</a:t>
            </a:r>
            <a:r>
              <a:rPr lang="en-US" sz="1800" dirty="0" smtClean="0"/>
              <a:t>. Archaeologists </a:t>
            </a:r>
            <a:r>
              <a:rPr lang="en-US" sz="1800" dirty="0"/>
              <a:t>now widely believe the plagues occurred at an ancient city of Pi-</a:t>
            </a:r>
            <a:r>
              <a:rPr lang="en-US" sz="1800" dirty="0" err="1"/>
              <a:t>Rameses</a:t>
            </a:r>
            <a:r>
              <a:rPr lang="en-US" sz="1800" dirty="0"/>
              <a:t> on the Nile Delta, which was the capital of Egypt during the reign of Pharaoh </a:t>
            </a:r>
            <a:r>
              <a:rPr lang="en-US" sz="1800" dirty="0" err="1"/>
              <a:t>Rameses</a:t>
            </a:r>
            <a:r>
              <a:rPr lang="en-US" sz="1800" dirty="0"/>
              <a:t> the Second, who ruled between 1279BC and 1213BC.The city appears to have been abandoned around 3,000 years ago and scientists claim the plagues could offer an explanation</a:t>
            </a:r>
            <a:r>
              <a:rPr lang="en-US" sz="1800" dirty="0" smtClean="0"/>
              <a:t>. Climatologists </a:t>
            </a:r>
            <a:r>
              <a:rPr lang="en-US" sz="1800" dirty="0"/>
              <a:t>studying the ancient climate at the time have discovered a dramatic shift in the climate in the area occurred towards the end of </a:t>
            </a:r>
            <a:r>
              <a:rPr lang="en-US" sz="1800" dirty="0" err="1"/>
              <a:t>Rameses</a:t>
            </a:r>
            <a:r>
              <a:rPr lang="en-US" sz="1800" dirty="0"/>
              <a:t> the Second's reign</a:t>
            </a:r>
            <a:r>
              <a:rPr lang="en-US" sz="1800" dirty="0" smtClean="0"/>
              <a:t>. By </a:t>
            </a:r>
            <a:r>
              <a:rPr lang="en-US" sz="1800" dirty="0"/>
              <a:t>studying stalagmites in Egyptian caves they have been able to rebuild a record of the weather patterns using traces of radioactive elements contained within the rock</a:t>
            </a:r>
            <a:r>
              <a:rPr lang="en-US" sz="1800" dirty="0" smtClean="0"/>
              <a:t>. They </a:t>
            </a:r>
            <a:r>
              <a:rPr lang="en-US" sz="1800" dirty="0"/>
              <a:t>found that </a:t>
            </a:r>
            <a:r>
              <a:rPr lang="en-US" sz="1800" dirty="0" err="1"/>
              <a:t>Rameses</a:t>
            </a:r>
            <a:r>
              <a:rPr lang="en-US" sz="1800" dirty="0"/>
              <a:t> reign coincided with a warm, wet climate, but then the climate switched to a dry period</a:t>
            </a:r>
            <a:r>
              <a:rPr lang="en-US" sz="1800" dirty="0" smtClean="0"/>
              <a:t>. Professor </a:t>
            </a:r>
            <a:r>
              <a:rPr lang="en-US" sz="1800" dirty="0"/>
              <a:t>Augusto </a:t>
            </a:r>
            <a:r>
              <a:rPr lang="en-US" sz="1800" dirty="0" err="1"/>
              <a:t>Magini</a:t>
            </a:r>
            <a:r>
              <a:rPr lang="en-US" sz="1800" dirty="0"/>
              <a:t>, a </a:t>
            </a:r>
            <a:r>
              <a:rPr lang="en-US" sz="1800" dirty="0" err="1" smtClean="0"/>
              <a:t>paleo</a:t>
            </a:r>
            <a:r>
              <a:rPr lang="en-US" sz="1800" dirty="0" smtClean="0"/>
              <a:t>-climatologist </a:t>
            </a:r>
            <a:r>
              <a:rPr lang="en-US" sz="1800" dirty="0"/>
              <a:t>at Heidelberg University's institute for environmental physics, said: "Pharaoh </a:t>
            </a:r>
            <a:r>
              <a:rPr lang="en-US" sz="1800" dirty="0" err="1"/>
              <a:t>Rameses</a:t>
            </a:r>
            <a:r>
              <a:rPr lang="en-US" sz="1800" dirty="0"/>
              <a:t> II reigned during a very </a:t>
            </a:r>
            <a:r>
              <a:rPr lang="en-US" sz="1800" dirty="0" err="1"/>
              <a:t>favourable</a:t>
            </a:r>
            <a:r>
              <a:rPr lang="en-US" sz="1800" dirty="0"/>
              <a:t> climatic period</a:t>
            </a:r>
            <a:r>
              <a:rPr lang="en-US" sz="1800" dirty="0" smtClean="0"/>
              <a:t>.” There </a:t>
            </a:r>
            <a:r>
              <a:rPr lang="en-US" sz="1800" dirty="0"/>
              <a:t>was plenty of rain and his country flourished. However, this wet period only lasted a few decades. After </a:t>
            </a:r>
            <a:r>
              <a:rPr lang="en-US" sz="1800" dirty="0" err="1"/>
              <a:t>Rameses</a:t>
            </a:r>
            <a:r>
              <a:rPr lang="en-US" sz="1800" dirty="0"/>
              <a:t>' reign, the climate curve goes sharply downwards</a:t>
            </a:r>
            <a:r>
              <a:rPr lang="en-US" sz="1800" dirty="0" smtClean="0"/>
              <a:t>.” There </a:t>
            </a:r>
            <a:r>
              <a:rPr lang="en-US" sz="1800" dirty="0"/>
              <a:t>is a dry period which would certainly have had serious consequences</a:t>
            </a:r>
            <a:r>
              <a:rPr lang="en-US" sz="1800" dirty="0" smtClean="0"/>
              <a:t>.” The </a:t>
            </a:r>
            <a:r>
              <a:rPr lang="en-US" sz="1800" dirty="0"/>
              <a:t>scientists believe this switch in the climate was the trigger for the first of the plagues</a:t>
            </a:r>
            <a:r>
              <a:rPr lang="en-US" sz="1800" dirty="0" smtClean="0"/>
              <a:t>. The </a:t>
            </a:r>
            <a:r>
              <a:rPr lang="en-US" sz="1800" dirty="0"/>
              <a:t>rising temperatures could have caused the river Nile to dry up, turning the fast flowing river that was Egypt's lifeline into a slow moving and muddy watercourse</a:t>
            </a:r>
            <a:r>
              <a:rPr lang="en-US" sz="1800" dirty="0" smtClean="0"/>
              <a:t>. These </a:t>
            </a:r>
            <a:r>
              <a:rPr lang="en-US" sz="1800" dirty="0"/>
              <a:t>conditions would have been perfect for the arrival of the first plague, which in the Bible is described as the Nile turning to blood</a:t>
            </a:r>
            <a:r>
              <a:rPr lang="en-US" sz="1800" dirty="0" smtClean="0"/>
              <a:t>. Dr </a:t>
            </a:r>
            <a:r>
              <a:rPr lang="en-US" sz="1800" dirty="0"/>
              <a:t>Stephan </a:t>
            </a:r>
            <a:r>
              <a:rPr lang="en-US" sz="1800" dirty="0" err="1"/>
              <a:t>Pflugmacher</a:t>
            </a:r>
            <a:r>
              <a:rPr lang="en-US" sz="1800" dirty="0"/>
              <a:t>, a biologist at the Leibniz Institute for Water Ecology and Inland Fisheries in Berlin, believes this description could have been the result of a toxic fresh water algae</a:t>
            </a:r>
            <a:r>
              <a:rPr lang="en-US" sz="1800" dirty="0" smtClean="0"/>
              <a:t>. He </a:t>
            </a:r>
            <a:r>
              <a:rPr lang="en-US" sz="1800" dirty="0"/>
              <a:t>said the bacterium, known as Burgundy Blood algae or </a:t>
            </a:r>
            <a:r>
              <a:rPr lang="en-US" sz="1800" i="1" dirty="0" err="1"/>
              <a:t>Oscillatoria</a:t>
            </a:r>
            <a:r>
              <a:rPr lang="en-US" sz="1800" i="1" dirty="0"/>
              <a:t> </a:t>
            </a:r>
            <a:r>
              <a:rPr lang="en-US" sz="1800" i="1" dirty="0" err="1"/>
              <a:t>rubescens</a:t>
            </a:r>
            <a:r>
              <a:rPr lang="en-US" sz="1800" dirty="0"/>
              <a:t>, is known to have existed 3,000 years ago and still causes similar effects today</a:t>
            </a:r>
            <a:r>
              <a:rPr lang="en-US" sz="1800" dirty="0" smtClean="0"/>
              <a:t>. He </a:t>
            </a:r>
            <a:r>
              <a:rPr lang="en-US" sz="1800" dirty="0"/>
              <a:t>said: "It multiplies massively in slow-moving warm waters with high levels of nutrition. And as it dies, it stains the water red</a:t>
            </a:r>
            <a:r>
              <a:rPr lang="en-US" sz="1800" dirty="0" smtClean="0"/>
              <a:t>.” The </a:t>
            </a:r>
            <a:r>
              <a:rPr lang="en-US" sz="1800" dirty="0"/>
              <a:t>scientists also claim the arrival of this algae set in motion the events that led to the second, third and forth plagues </a:t>
            </a:r>
            <a:r>
              <a:rPr lang="en-GB" sz="1800" dirty="0" err="1"/>
              <a:t>ﾐ</a:t>
            </a:r>
            <a:r>
              <a:rPr lang="en-GB" sz="1800" dirty="0"/>
              <a:t> </a:t>
            </a:r>
            <a:r>
              <a:rPr lang="en-US" sz="1800" dirty="0"/>
              <a:t>frogs, lice and </a:t>
            </a:r>
            <a:r>
              <a:rPr lang="en-US" sz="1800" dirty="0" smtClean="0"/>
              <a:t>flies .</a:t>
            </a:r>
            <a:r>
              <a:rPr lang="en-US" sz="1800" dirty="0"/>
              <a:t>Frogs development from tadpoles into fully formed adults is governed by hormones that can speed up their development in times of stress</a:t>
            </a:r>
            <a:r>
              <a:rPr lang="en-US" sz="1800" dirty="0" smtClean="0"/>
              <a:t>. The </a:t>
            </a:r>
            <a:r>
              <a:rPr lang="en-US" sz="1800" dirty="0"/>
              <a:t>arrival of the toxic algae would have triggered such a transformation and forced the frogs to leave the water where they lived</a:t>
            </a:r>
            <a:r>
              <a:rPr lang="en-US" sz="1800" dirty="0" smtClean="0"/>
              <a:t>. But </a:t>
            </a:r>
            <a:r>
              <a:rPr lang="en-US" sz="1800" dirty="0"/>
              <a:t>as the frogs died, it would have meant that mosquitoes, flies and other insects would have flourished without the predators to keep their numbers under control</a:t>
            </a:r>
            <a:r>
              <a:rPr lang="en-US" sz="1800" dirty="0" smtClean="0"/>
              <a:t>. This</a:t>
            </a:r>
            <a:r>
              <a:rPr lang="en-US" sz="1800" dirty="0"/>
              <a:t>, according to the scientists, could have led in turn to the fifth and sixth plagues </a:t>
            </a:r>
            <a:r>
              <a:rPr lang="en-GB" sz="1800" dirty="0" err="1"/>
              <a:t>ﾐ</a:t>
            </a:r>
            <a:r>
              <a:rPr lang="en-GB" sz="1800" dirty="0"/>
              <a:t> </a:t>
            </a:r>
            <a:r>
              <a:rPr lang="en-US" sz="1800" dirty="0"/>
              <a:t>diseased livestock and </a:t>
            </a:r>
            <a:r>
              <a:rPr lang="en-US" sz="1800" dirty="0" smtClean="0"/>
              <a:t>boils Professor </a:t>
            </a:r>
            <a:r>
              <a:rPr lang="en-US" sz="1800" dirty="0"/>
              <a:t>Werner </a:t>
            </a:r>
            <a:r>
              <a:rPr lang="en-US" sz="1800" dirty="0" err="1"/>
              <a:t>Kloas</a:t>
            </a:r>
            <a:r>
              <a:rPr lang="en-US" sz="1800" dirty="0"/>
              <a:t>, a biologist at the Leibniz Institute, said: "We know insects often carry diseases like malaria, so the next step in the chain reaction is the outbreak of epidemics, causing the human population to fall ill</a:t>
            </a:r>
            <a:r>
              <a:rPr lang="en-US" sz="1800" dirty="0" smtClean="0"/>
              <a:t>.” Another </a:t>
            </a:r>
            <a:r>
              <a:rPr lang="en-US" sz="1800" dirty="0"/>
              <a:t>major natural disaster more than 400 miles away is now also thought to be responsible for triggering the seventh, eighth and ninth plagues that bring hail, locusts and darkness to Egypt</a:t>
            </a:r>
            <a:r>
              <a:rPr lang="en-US" sz="1800" dirty="0" smtClean="0"/>
              <a:t>. One </a:t>
            </a:r>
            <a:r>
              <a:rPr lang="en-US" sz="1800" dirty="0"/>
              <a:t>of the biggest volcanic eruptions in human history occurred when </a:t>
            </a:r>
            <a:r>
              <a:rPr lang="en-US" sz="1800" dirty="0" smtClean="0"/>
              <a:t>The </a:t>
            </a:r>
            <a:r>
              <a:rPr lang="en-US" sz="1800" dirty="0" err="1" smtClean="0"/>
              <a:t>ra</a:t>
            </a:r>
            <a:r>
              <a:rPr lang="en-US" sz="1800" dirty="0"/>
              <a:t>, a volcano that was part of the Mediterranean islands of </a:t>
            </a:r>
            <a:r>
              <a:rPr lang="en-US" sz="1800" dirty="0" err="1"/>
              <a:t>Santorini</a:t>
            </a:r>
            <a:r>
              <a:rPr lang="en-US" sz="1800" dirty="0"/>
              <a:t>, just north of Crete, exploded around 3,500 year ago, spewing billions of tons of volcanic ash into the atmosphere</a:t>
            </a:r>
            <a:r>
              <a:rPr lang="en-US" sz="1800" dirty="0" smtClean="0"/>
              <a:t>. Nadine </a:t>
            </a:r>
            <a:r>
              <a:rPr lang="en-US" sz="1800" dirty="0"/>
              <a:t>von </a:t>
            </a:r>
            <a:r>
              <a:rPr lang="en-US" sz="1800" dirty="0" err="1"/>
              <a:t>Blohm</a:t>
            </a:r>
            <a:r>
              <a:rPr lang="en-US" sz="1800" dirty="0"/>
              <a:t>, from the Institute for Atmospheric Physics in Germany, has been conducting experiments on how hailstorms form and believes that the volcanic ash could have clashed with thunderstorms above Egypt to produce dramatic hail storms</a:t>
            </a:r>
            <a:r>
              <a:rPr lang="en-US" sz="1800" dirty="0" smtClean="0"/>
              <a:t>. Dr </a:t>
            </a:r>
            <a:r>
              <a:rPr lang="en-US" sz="1800" dirty="0" err="1"/>
              <a:t>Siro</a:t>
            </a:r>
            <a:r>
              <a:rPr lang="en-US" sz="1800" dirty="0"/>
              <a:t> </a:t>
            </a:r>
            <a:r>
              <a:rPr lang="en-US" sz="1800" dirty="0" err="1"/>
              <a:t>Trevisanato</a:t>
            </a:r>
            <a:r>
              <a:rPr lang="en-US" sz="1800" dirty="0"/>
              <a:t>, a Canadian biologist who has written a book about the plagues, said the locusts could also be explained by the volcanic fall out from the ash</a:t>
            </a:r>
            <a:r>
              <a:rPr lang="en-US" sz="1800" dirty="0" smtClean="0"/>
              <a:t>. He </a:t>
            </a:r>
            <a:r>
              <a:rPr lang="en-US" sz="1800" dirty="0"/>
              <a:t>said: "The ash fall out caused weather anomalies, which translates into higher precipitations, higher humidity. And that's exactly what fosters the presence of the locusts</a:t>
            </a:r>
            <a:r>
              <a:rPr lang="en-US" sz="1800" dirty="0" smtClean="0"/>
              <a:t>.” The </a:t>
            </a:r>
            <a:r>
              <a:rPr lang="en-US" sz="1800" dirty="0"/>
              <a:t>volcanic ash could also have blocked out the sunlight causing the stories of a plague of darkness</a:t>
            </a:r>
            <a:r>
              <a:rPr lang="en-US" sz="1800" dirty="0" smtClean="0"/>
              <a:t>. Scientists </a:t>
            </a:r>
            <a:r>
              <a:rPr lang="en-US" sz="1800" dirty="0"/>
              <a:t>have found pumice, stone made from cooled volcanic lava, during excavations of Egyptian ruins despite there not being any volcanoes in Egypt</a:t>
            </a:r>
            <a:r>
              <a:rPr lang="en-US" sz="1800" dirty="0" smtClean="0"/>
              <a:t>. Analysis </a:t>
            </a:r>
            <a:r>
              <a:rPr lang="en-US" sz="1800" dirty="0"/>
              <a:t>of the rock shows that it came from the </a:t>
            </a:r>
            <a:r>
              <a:rPr lang="en-US" sz="1800" dirty="0" err="1"/>
              <a:t>Santorini</a:t>
            </a:r>
            <a:r>
              <a:rPr lang="en-US" sz="1800" dirty="0"/>
              <a:t> volcano, providing physical evidence that the ash fallout from the eruption at </a:t>
            </a:r>
            <a:r>
              <a:rPr lang="en-US" sz="1800" dirty="0" err="1"/>
              <a:t>Santorini</a:t>
            </a:r>
            <a:r>
              <a:rPr lang="en-US" sz="1800" dirty="0"/>
              <a:t> reached Egyptian shores</a:t>
            </a:r>
            <a:r>
              <a:rPr lang="en-US" sz="1800" dirty="0" smtClean="0"/>
              <a:t>. The </a:t>
            </a:r>
            <a:r>
              <a:rPr lang="en-US" sz="1800" dirty="0"/>
              <a:t>cause of the final plague, the death of the first </a:t>
            </a:r>
            <a:r>
              <a:rPr lang="en-US" sz="1800" dirty="0" err="1"/>
              <a:t>borns</a:t>
            </a:r>
            <a:r>
              <a:rPr lang="en-US" sz="1800" dirty="0"/>
              <a:t> of Egypt, has been suggested as being caused by a fungus that may have poisoned the grain supplies, of which male first born would have had first pickings and so been first to fall </a:t>
            </a:r>
            <a:r>
              <a:rPr lang="en-US" sz="1800" dirty="0" smtClean="0"/>
              <a:t>victim .</a:t>
            </a:r>
            <a:r>
              <a:rPr lang="en-US" sz="1800" dirty="0"/>
              <a:t>But Dr Robert Miller, associate professor of the Old Testament, from the Catholic University of America, said: "I'm reluctant to come up with natural causes for all of the plagues</a:t>
            </a:r>
            <a:r>
              <a:rPr lang="en-US" sz="1800" dirty="0" smtClean="0"/>
              <a:t>. The </a:t>
            </a:r>
            <a:r>
              <a:rPr lang="en-US" sz="1800" dirty="0"/>
              <a:t>problem with the naturalistic explanations, is that they lose the whole point</a:t>
            </a:r>
            <a:r>
              <a:rPr lang="en-US" sz="1800" dirty="0" smtClean="0"/>
              <a:t>.” And </a:t>
            </a:r>
            <a:r>
              <a:rPr lang="en-US" sz="1800" dirty="0"/>
              <a:t>the whole point was that you didn't come out of Egypt by natural causes, you came out by the hand of God."</a:t>
            </a:r>
            <a:r>
              <a:rPr lang="en-GB" sz="1800" dirty="0" err="1"/>
              <a:t>ﾊ</a:t>
            </a:r>
            <a:endParaRPr lang="en-US" sz="1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a:t>
            </a:r>
            <a:r>
              <a:rPr lang="en-US" dirty="0" err="1" smtClean="0"/>
              <a:t>kGACkMBxZNs&amp;feature</a:t>
            </a:r>
            <a:r>
              <a:rPr lang="en-US" dirty="0" smtClean="0"/>
              <a:t>=related</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a:t>
            </a:r>
            <a:r>
              <a:rPr lang="en-US" dirty="0" err="1" smtClean="0"/>
              <a:t>o_oreLXrEXg&amp;feature</a:t>
            </a:r>
            <a:r>
              <a:rPr lang="en-US" dirty="0" smtClean="0"/>
              <a:t>=related</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then Nile turns to blood</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5 plagues Pharaoh</a:t>
            </a:r>
            <a:r>
              <a:rPr lang="en-US" baseline="0" dirty="0" smtClean="0"/>
              <a:t> hardens own heart. At this time is free to say yes or no. </a:t>
            </a:r>
            <a:r>
              <a:rPr lang="en-US" baseline="0" dirty="0" err="1" smtClean="0"/>
              <a:t>realise</a:t>
            </a:r>
            <a:r>
              <a:rPr lang="en-US" baseline="0" dirty="0" smtClean="0"/>
              <a:t> he is wrong and sinners yet continue to do what know to be wrong. By doing evil to others becomes evil. Becomes hard hearted. Becomes trapped, slave to evil. Pharaoh obsessed. Tragic figure. No longer rational. Like Hitler, Saddam Hussein. Self deceived. </a:t>
            </a:r>
          </a:p>
          <a:p>
            <a:endParaRPr lang="en-US" baseline="0" dirty="0" smtClean="0"/>
          </a:p>
          <a:p>
            <a:r>
              <a:rPr lang="en-US" baseline="0" dirty="0" smtClean="0"/>
              <a:t>Is Pharaoh free? Torah examines through narrative not abstract. Pharaoh descends into self destructive madness. Gradual loss of freedom. Obstinacy. Obtuseness. Could no longer act rationally but trapped by obsession. </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Pharaoh, individual</a:t>
            </a:r>
            <a:r>
              <a:rPr lang="en-US" baseline="0" dirty="0" smtClean="0"/>
              <a:t> tyrant the problem. </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EC5E6-5D12-4C7C-A613-0516636176BE}" type="slidenum">
              <a:rPr lang="en-US"/>
              <a:pPr/>
              <a:t>3</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aseline="30000" dirty="0" smtClean="0"/>
              <a:t>24</a:t>
            </a:r>
            <a:r>
              <a:rPr lang="en-US" dirty="0" smtClean="0"/>
              <a:t> Then Pharaoh summoned Moses and said, “Go, worship the LORD. Even your women and children may go with you; only leave your flocks and herds behind.” </a:t>
            </a:r>
          </a:p>
          <a:p>
            <a:r>
              <a:rPr lang="en-US" dirty="0" smtClean="0"/>
              <a:t> </a:t>
            </a:r>
            <a:r>
              <a:rPr lang="en-US" baseline="30000" dirty="0" smtClean="0"/>
              <a:t>25</a:t>
            </a:r>
            <a:r>
              <a:rPr lang="en-US" dirty="0" smtClean="0"/>
              <a:t> But Moses said, “You must allow us to have sacrifices and burnt offerings to present to the LORD our God. </a:t>
            </a:r>
            <a:r>
              <a:rPr lang="en-US" baseline="30000" dirty="0" smtClean="0"/>
              <a:t>26</a:t>
            </a:r>
            <a:r>
              <a:rPr lang="en-US" dirty="0" smtClean="0"/>
              <a:t> Our livestock too must go with us; not a hoof is to be left behind. We have to use some of them in worshiping the LORD our God, and until we get there we will not know what we are to use to worship the LORD.” </a:t>
            </a:r>
          </a:p>
          <a:p>
            <a:r>
              <a:rPr lang="en-US" dirty="0" smtClean="0"/>
              <a:t> </a:t>
            </a:r>
            <a:r>
              <a:rPr lang="en-US" baseline="30000" dirty="0" smtClean="0"/>
              <a:t>27</a:t>
            </a:r>
            <a:r>
              <a:rPr lang="en-US" dirty="0" smtClean="0"/>
              <a:t> But the LORD hardened Pharaoh’s heart, and he was not willing to let them go.</a:t>
            </a:r>
          </a:p>
          <a:p>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Pharaoh and officials</a:t>
            </a:r>
            <a:r>
              <a:rPr lang="en-US" baseline="0" dirty="0" smtClean="0"/>
              <a:t> and </a:t>
            </a:r>
            <a:r>
              <a:rPr lang="en-US" dirty="0" smtClean="0"/>
              <a:t>Egyptians wanted Hebrews to stay. Then Pharaoh</a:t>
            </a:r>
            <a:r>
              <a:rPr lang="en-US" baseline="0" dirty="0" smtClean="0"/>
              <a:t> and officials. Then just Pharaoh. Officials </a:t>
            </a:r>
            <a:r>
              <a:rPr lang="en-US" baseline="0" dirty="0" err="1" smtClean="0"/>
              <a:t>realised</a:t>
            </a:r>
            <a:r>
              <a:rPr lang="en-US" baseline="0" dirty="0" smtClean="0"/>
              <a:t> madness and destroying Egypt. Ordinary people had sympathy for Hebrews. Also opposed Pharaoh. So Egyptians and Hebrews parted on good terms. Animosity directed not to Egyptians but to Pharaoh, to tyranny and dictatorship. </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DAF45-715D-4524-B678-66F6F7500166}" type="slidenum">
              <a:rPr lang="en-US"/>
              <a:pPr/>
              <a:t>42</a:t>
            </a:fld>
            <a:endParaRPr lang="en-US"/>
          </a:p>
        </p:txBody>
      </p:sp>
      <p:sp>
        <p:nvSpPr>
          <p:cNvPr id="1498114" name="Rectangle 2"/>
          <p:cNvSpPr>
            <a:spLocks noGrp="1" noRot="1" noChangeAspect="1" noChangeArrowheads="1" noTextEdit="1"/>
          </p:cNvSpPr>
          <p:nvPr>
            <p:ph type="sldImg"/>
          </p:nvPr>
        </p:nvSpPr>
        <p:spPr>
          <a:ln/>
        </p:spPr>
      </p:sp>
      <p:sp>
        <p:nvSpPr>
          <p:cNvPr id="1498115" name="Rectangle 3"/>
          <p:cNvSpPr>
            <a:spLocks noGrp="1" noChangeArrowheads="1"/>
          </p:cNvSpPr>
          <p:nvPr>
            <p:ph type="body" idx="1"/>
          </p:nvPr>
        </p:nvSpPr>
        <p:spPr/>
        <p:txBody>
          <a:bodyPr/>
          <a:lstStyle/>
          <a:p>
            <a:r>
              <a:rPr lang="en-US"/>
              <a:t>3 days </a:t>
            </a:r>
          </a:p>
          <a:p>
            <a:endParaRPr lang="en-US"/>
          </a:p>
          <a:p>
            <a:r>
              <a:rPr lang="en-US"/>
              <a:t>Abraham 3 day journey to Mount Moriah. Overcome Satan’s temptation. Muslim stoning tradition.</a:t>
            </a:r>
          </a:p>
          <a:p>
            <a:r>
              <a:rPr lang="en-US"/>
              <a:t>Jacob left Haran for 3 days before Laban caught up with him. Iols under Rachel’s seat. </a:t>
            </a:r>
          </a:p>
          <a:p>
            <a:r>
              <a:rPr lang="en-US"/>
              <a:t>Jesus 3 days in tomb</a:t>
            </a:r>
          </a:p>
          <a:p>
            <a:endParaRPr lang="en-US"/>
          </a:p>
          <a:p>
            <a:r>
              <a:rPr lang="en-US"/>
              <a:t>3 days - period to separate from Satan before new providence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F43ED-AD6B-4AF8-A8DC-B3A90590B693}" type="slidenum">
              <a:rPr lang="en-US"/>
              <a:pPr/>
              <a:t>43</a:t>
            </a:fld>
            <a:endParaRPr lang="en-US"/>
          </a:p>
        </p:txBody>
      </p:sp>
      <p:sp>
        <p:nvSpPr>
          <p:cNvPr id="1499138" name="Rectangle 2"/>
          <p:cNvSpPr>
            <a:spLocks noGrp="1" noRot="1" noChangeAspect="1" noChangeArrowheads="1" noTextEdit="1"/>
          </p:cNvSpPr>
          <p:nvPr>
            <p:ph type="sldImg"/>
          </p:nvPr>
        </p:nvSpPr>
        <p:spPr>
          <a:ln/>
        </p:spPr>
      </p:sp>
      <p:sp>
        <p:nvSpPr>
          <p:cNvPr id="1499139" name="Rectangle 3"/>
          <p:cNvSpPr>
            <a:spLocks noGrp="1" noChangeArrowheads="1"/>
          </p:cNvSpPr>
          <p:nvPr>
            <p:ph type="body" idx="1"/>
          </p:nvPr>
        </p:nvSpPr>
        <p:spPr/>
        <p:txBody>
          <a:bodyPr/>
          <a:lstStyle/>
          <a:p>
            <a:r>
              <a:rPr lang="en-US" dirty="0"/>
              <a:t>Could originally have gone 21 days through way of philistines but God worried be</a:t>
            </a:r>
            <a:r>
              <a:rPr lang="en-US" dirty="0" smtClean="0"/>
              <a:t> afraid</a:t>
            </a:r>
            <a:r>
              <a:rPr lang="en-US" baseline="0" dirty="0" smtClean="0"/>
              <a:t> </a:t>
            </a:r>
            <a:r>
              <a:rPr lang="en-US" dirty="0" smtClean="0"/>
              <a:t>of </a:t>
            </a:r>
            <a:r>
              <a:rPr lang="en-US" dirty="0"/>
              <a:t>war and turn back</a:t>
            </a:r>
          </a:p>
          <a:p>
            <a:r>
              <a:rPr lang="en-US" dirty="0"/>
              <a:t>3 days to Succoth. From there pillar of cloud and fire to guide as walked day and night.</a:t>
            </a:r>
          </a:p>
          <a:p>
            <a:r>
              <a:rPr lang="en-US" dirty="0"/>
              <a:t>600,000 left. </a:t>
            </a:r>
          </a:p>
          <a:p>
            <a:endParaRPr lang="en-US" dirty="0"/>
          </a:p>
          <a:p>
            <a:r>
              <a:rPr lang="en-US" dirty="0"/>
              <a:t>Crossing at Pi-</a:t>
            </a:r>
            <a:r>
              <a:rPr lang="en-US" dirty="0" err="1"/>
              <a:t>hahiroth/Baal-zephon</a:t>
            </a:r>
            <a:r>
              <a:rPr lang="en-US" dirty="0"/>
              <a:t> where is a land bridge. </a:t>
            </a:r>
            <a:r>
              <a:rPr lang="en-US" dirty="0" smtClean="0"/>
              <a:t>Now </a:t>
            </a:r>
            <a:r>
              <a:rPr lang="en-US" dirty="0"/>
              <a:t>3500 years later worn in the middle. But like a bridge </a:t>
            </a:r>
            <a:r>
              <a:rPr lang="en-US" dirty="0" smtClean="0"/>
              <a:t>between </a:t>
            </a:r>
            <a:r>
              <a:rPr lang="en-US" dirty="0"/>
              <a:t>mainland and Mount St Michael which is covered by </a:t>
            </a:r>
            <a:r>
              <a:rPr lang="en-US" dirty="0" smtClean="0"/>
              <a:t>tide.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7006E-DCC9-42D3-B8BE-3D432A8CE530}" type="slidenum">
              <a:rPr lang="en-US"/>
              <a:pPr/>
              <a:t>44</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r>
              <a:rPr lang="en-US"/>
              <a:t>Ex 14 As Pharaoh approached, the Israelites looked up, and there were the Egyptians, marching after them. They were terrified and cried out to the LORD. 11 They said to Moses, "Was it because there were no graves in Egypt that you brought us to the desert to die? What have you done to us by bringing us out of Egypt? 12 Didn't we say to you in Egypt, 'Leave us alone; let us serve the Egyptians'? It would have been better for us to serve the Egyptians than to die in the desert!"</a:t>
            </a:r>
          </a:p>
          <a:p>
            <a:endParaRPr lang="en-US"/>
          </a:p>
          <a:p>
            <a:r>
              <a:rPr lang="en-US"/>
              <a:t> 13 Moses answered the people, "Do not be afraid. Stand firm and you will see the deliverance the LORD will bring you today. The Egyptians you see today you will never see again. 14 The LORD will fight for you; you need only to be still."</a:t>
            </a:r>
          </a:p>
          <a:p>
            <a:endParaRPr lang="en-US"/>
          </a:p>
          <a:p>
            <a:r>
              <a:rPr lang="en-US"/>
              <a:t> 15 Then the LORD said to Moses, "Why are you crying out to me? Tell the Israelites to move on. 16 Raise your staff and stretch out your hand over the sea to divide the water so that the Israelites can go through the sea on dry ground. 17 I will harden the hearts of the Egyptians so that they will go in after them. And I will gain glory through Pharaoh and all his army, through his chariots and his horsemen. 18 The Egyptians will know that I am the LORD when I gain glory through Pharaoh, his chariots and his horsemen." </a:t>
            </a:r>
          </a:p>
          <a:p>
            <a:endParaRPr lang="en-US"/>
          </a:p>
          <a:p>
            <a:r>
              <a:rPr lang="en-US"/>
              <a:t>Marah - Moses threw tree into water -&gt; sweet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ADDF7-82BB-4D70-8AAB-35EC99E0792F}" type="slidenum">
              <a:rPr lang="en-US"/>
              <a:pPr/>
              <a:t>45</a:t>
            </a:fld>
            <a:endParaRPr lang="en-US"/>
          </a:p>
        </p:txBody>
      </p:sp>
      <p:sp>
        <p:nvSpPr>
          <p:cNvPr id="1505282" name="Rectangle 2"/>
          <p:cNvSpPr>
            <a:spLocks noGrp="1" noRot="1" noChangeAspect="1" noChangeArrowheads="1" noTextEdit="1"/>
          </p:cNvSpPr>
          <p:nvPr>
            <p:ph type="sldImg"/>
          </p:nvPr>
        </p:nvSpPr>
        <p:spPr>
          <a:ln/>
        </p:spPr>
      </p:sp>
      <p:sp>
        <p:nvSpPr>
          <p:cNvPr id="1505283" name="Rectangle 3"/>
          <p:cNvSpPr>
            <a:spLocks noGrp="1" noChangeArrowheads="1"/>
          </p:cNvSpPr>
          <p:nvPr>
            <p:ph type="body" idx="1"/>
          </p:nvPr>
        </p:nvSpPr>
        <p:spPr/>
        <p:txBody>
          <a:bodyPr/>
          <a:lstStyle/>
          <a:p>
            <a:r>
              <a:rPr lang="en-US" dirty="0"/>
              <a:t>God testing/training them. Already made agree to be obedient at </a:t>
            </a:r>
            <a:r>
              <a:rPr lang="en-US" dirty="0" err="1"/>
              <a:t>Marah</a:t>
            </a:r>
            <a:endParaRPr lang="en-US" dirty="0"/>
          </a:p>
          <a:p>
            <a:endParaRPr lang="en-US" dirty="0"/>
          </a:p>
          <a:p>
            <a:r>
              <a:rPr lang="en-US" dirty="0"/>
              <a:t>Manna and quail signified life giving </a:t>
            </a:r>
            <a:r>
              <a:rPr lang="en-US" dirty="0" err="1"/>
              <a:t>flesha</a:t>
            </a:r>
            <a:r>
              <a:rPr lang="en-US" dirty="0"/>
              <a:t> </a:t>
            </a:r>
            <a:r>
              <a:rPr lang="en-US" dirty="0" err="1"/>
              <a:t>nd</a:t>
            </a:r>
            <a:r>
              <a:rPr lang="en-US" dirty="0"/>
              <a:t> </a:t>
            </a:r>
            <a:r>
              <a:rPr lang="en-US" dirty="0" err="1"/>
              <a:t>bloo</a:t>
            </a:r>
            <a:r>
              <a:rPr lang="en-US" dirty="0"/>
              <a:t> of </a:t>
            </a:r>
            <a:r>
              <a:rPr lang="en-US" dirty="0" smtClean="0"/>
              <a:t>Jesus</a:t>
            </a:r>
          </a:p>
          <a:p>
            <a:endParaRPr lang="en-US" dirty="0" smtClean="0"/>
          </a:p>
          <a:p>
            <a:pPr>
              <a:lnSpc>
                <a:spcPct val="90000"/>
              </a:lnSpc>
              <a:buFontTx/>
              <a:buNone/>
            </a:pPr>
            <a:r>
              <a:rPr lang="en-US" sz="1200" dirty="0" smtClean="0">
                <a:solidFill>
                  <a:schemeClr val="accent1"/>
                </a:solidFill>
              </a:rPr>
              <a:t>Jesus: </a:t>
            </a:r>
            <a:r>
              <a:rPr lang="en-US" sz="1200" dirty="0" smtClean="0">
                <a:solidFill>
                  <a:schemeClr val="accent1"/>
                </a:solidFill>
                <a:latin typeface="Times"/>
                <a:cs typeface="Times"/>
              </a:rPr>
              <a:t>“I am the living bread which came down from heaven.”</a:t>
            </a:r>
            <a:r>
              <a:rPr lang="en-US" sz="1200" baseline="0" dirty="0" smtClean="0">
                <a:solidFill>
                  <a:schemeClr val="accent1"/>
                </a:solidFill>
                <a:latin typeface="Times"/>
                <a:cs typeface="Times"/>
              </a:rPr>
              <a:t> </a:t>
            </a:r>
            <a:r>
              <a:rPr lang="en-US" sz="1050" dirty="0" smtClean="0">
                <a:solidFill>
                  <a:schemeClr val="accent1"/>
                </a:solidFill>
              </a:rPr>
              <a:t>John 6:51</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460A1-E20E-4484-8230-AAE67D31E2AC}" type="slidenum">
              <a:rPr lang="en-US"/>
              <a:pPr/>
              <a:t>46</a:t>
            </a:fld>
            <a:endParaRPr lang="en-US"/>
          </a:p>
        </p:txBody>
      </p:sp>
      <p:sp>
        <p:nvSpPr>
          <p:cNvPr id="1518594" name="Rectangle 2"/>
          <p:cNvSpPr>
            <a:spLocks noGrp="1" noRot="1" noChangeAspect="1" noChangeArrowheads="1" noTextEdit="1"/>
          </p:cNvSpPr>
          <p:nvPr>
            <p:ph type="sldImg"/>
          </p:nvPr>
        </p:nvSpPr>
        <p:spPr>
          <a:ln/>
        </p:spPr>
      </p:sp>
      <p:sp>
        <p:nvSpPr>
          <p:cNvPr id="151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C5CDF-6643-4397-87CE-328789C5E8AC}" type="slidenum">
              <a:rPr lang="en-US"/>
              <a:pPr/>
              <a:t>47</a:t>
            </a:fld>
            <a:endParaRPr lang="en-US"/>
          </a:p>
        </p:txBody>
      </p:sp>
      <p:sp>
        <p:nvSpPr>
          <p:cNvPr id="1519618" name="Rectangle 2"/>
          <p:cNvSpPr>
            <a:spLocks noGrp="1" noRot="1" noChangeAspect="1" noChangeArrowheads="1" noTextEdit="1"/>
          </p:cNvSpPr>
          <p:nvPr>
            <p:ph type="sldImg"/>
          </p:nvPr>
        </p:nvSpPr>
        <p:spPr>
          <a:ln/>
        </p:spPr>
      </p:sp>
      <p:sp>
        <p:nvSpPr>
          <p:cNvPr id="151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F8730-1D7C-4373-8714-A16AD26B6953}" type="slidenum">
              <a:rPr lang="en-US"/>
              <a:pPr/>
              <a:t>48</a:t>
            </a:fld>
            <a:endParaRPr lang="en-US"/>
          </a:p>
        </p:txBody>
      </p:sp>
      <p:sp>
        <p:nvSpPr>
          <p:cNvPr id="1592322" name="Rectangle 2"/>
          <p:cNvSpPr>
            <a:spLocks noGrp="1" noRot="1" noChangeAspect="1" noChangeArrowheads="1" noTextEdit="1"/>
          </p:cNvSpPr>
          <p:nvPr>
            <p:ph type="sldImg"/>
          </p:nvPr>
        </p:nvSpPr>
        <p:spPr>
          <a:ln/>
        </p:spPr>
      </p:sp>
      <p:sp>
        <p:nvSpPr>
          <p:cNvPr id="159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97B11-7A8E-463A-B049-38F10BC9B36D}" type="slidenum">
              <a:rPr lang="en-US"/>
              <a:pPr/>
              <a:t>49</a:t>
            </a:fld>
            <a:endParaRPr lang="en-US"/>
          </a:p>
        </p:txBody>
      </p:sp>
      <p:sp>
        <p:nvSpPr>
          <p:cNvPr id="1520642" name="Rectangle 2"/>
          <p:cNvSpPr>
            <a:spLocks noGrp="1" noRot="1" noChangeAspect="1" noChangeArrowheads="1" noTextEdit="1"/>
          </p:cNvSpPr>
          <p:nvPr>
            <p:ph type="sldImg"/>
          </p:nvPr>
        </p:nvSpPr>
        <p:spPr>
          <a:ln/>
        </p:spPr>
      </p:sp>
      <p:sp>
        <p:nvSpPr>
          <p:cNvPr id="1520643" name="Rectangle 3"/>
          <p:cNvSpPr>
            <a:spLocks noGrp="1" noChangeArrowheads="1"/>
          </p:cNvSpPr>
          <p:nvPr>
            <p:ph type="body" idx="1"/>
          </p:nvPr>
        </p:nvSpPr>
        <p:spPr/>
        <p:txBody>
          <a:bodyPr/>
          <a:lstStyle/>
          <a:p>
            <a:r>
              <a:rPr lang="en-US"/>
              <a:t>Moses humble - accepted good ideas from others</a:t>
            </a:r>
          </a:p>
          <a:p>
            <a:r>
              <a:rPr lang="en-US"/>
              <a:t>Basis for modern judicial system with appeals courts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79BDF-4614-47E9-8685-83A19DFBDCC5}" type="slidenum">
              <a:rPr lang="en-US"/>
              <a:pPr/>
              <a:t>4</a:t>
            </a:fld>
            <a:endParaRPr lang="en-US"/>
          </a:p>
        </p:txBody>
      </p:sp>
      <p:sp>
        <p:nvSpPr>
          <p:cNvPr id="1486850" name="Rectangle 2"/>
          <p:cNvSpPr>
            <a:spLocks noGrp="1" noRot="1" noChangeAspect="1" noChangeArrowheads="1" noTextEdit="1"/>
          </p:cNvSpPr>
          <p:nvPr>
            <p:ph type="sldImg"/>
          </p:nvPr>
        </p:nvSpPr>
        <p:spPr>
          <a:ln/>
        </p:spPr>
      </p:sp>
      <p:sp>
        <p:nvSpPr>
          <p:cNvPr id="1486851" name="Rectangle 3"/>
          <p:cNvSpPr>
            <a:spLocks noGrp="1" noChangeArrowheads="1"/>
          </p:cNvSpPr>
          <p:nvPr>
            <p:ph type="body" idx="1"/>
          </p:nvPr>
        </p:nvSpPr>
        <p:spPr/>
        <p:txBody>
          <a:bodyPr/>
          <a:lstStyle/>
          <a:p>
            <a:r>
              <a:rPr lang="en-US"/>
              <a:t>Many parallels between Jacob and Moses courses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7CE30-4D2A-452A-89C0-81F09C61F054}" type="slidenum">
              <a:rPr lang="en-US"/>
              <a:pPr/>
              <a:t>50</a:t>
            </a:fld>
            <a:endParaRPr lang="en-US"/>
          </a:p>
        </p:txBody>
      </p:sp>
      <p:sp>
        <p:nvSpPr>
          <p:cNvPr id="1593346" name="Rectangle 2"/>
          <p:cNvSpPr>
            <a:spLocks noGrp="1" noRot="1" noChangeAspect="1" noChangeArrowheads="1" noTextEdit="1"/>
          </p:cNvSpPr>
          <p:nvPr>
            <p:ph type="sldImg"/>
          </p:nvPr>
        </p:nvSpPr>
        <p:spPr>
          <a:ln/>
        </p:spPr>
      </p:sp>
      <p:sp>
        <p:nvSpPr>
          <p:cNvPr id="159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06A3E-39FE-403A-BB77-CA170B102474}" type="slidenum">
              <a:rPr lang="en-US"/>
              <a:pPr/>
              <a:t>51</a:t>
            </a:fld>
            <a:endParaRPr lang="en-US"/>
          </a:p>
        </p:txBody>
      </p:sp>
      <p:sp>
        <p:nvSpPr>
          <p:cNvPr id="1585154" name="Rectangle 2"/>
          <p:cNvSpPr>
            <a:spLocks noGrp="1" noRot="1" noChangeAspect="1" noChangeArrowheads="1" noTextEdit="1"/>
          </p:cNvSpPr>
          <p:nvPr>
            <p:ph type="sldImg"/>
          </p:nvPr>
        </p:nvSpPr>
        <p:spPr>
          <a:ln/>
        </p:spPr>
      </p:sp>
      <p:sp>
        <p:nvSpPr>
          <p:cNvPr id="1585155" name="Rectangle 3"/>
          <p:cNvSpPr>
            <a:spLocks noGrp="1" noChangeArrowheads="1"/>
          </p:cNvSpPr>
          <p:nvPr>
            <p:ph type="body" idx="1"/>
          </p:nvPr>
        </p:nvSpPr>
        <p:spPr/>
        <p:txBody>
          <a:bodyPr/>
          <a:lstStyle/>
          <a:p>
            <a:r>
              <a:rPr lang="en-US"/>
              <a:t>Tabernacle was symbol of the messiah. </a:t>
            </a:r>
          </a:p>
          <a:p>
            <a:r>
              <a:rPr lang="en-US"/>
              <a:t>Inside Ark of Covenant were tablets of stone, Aaron’s staff, manna in golden urn. </a:t>
            </a:r>
          </a:p>
          <a:p>
            <a:r>
              <a:rPr lang="en-US"/>
              <a:t>Mercy seat. 2 cherubim. EXPLAIN LATER. God appear between cherubim to guide people. Cherubim - facing each other - lovers. True parents. God speaks from love of TP.</a:t>
            </a:r>
          </a:p>
          <a:p>
            <a:endParaRPr lang="en-US"/>
          </a:p>
          <a:p>
            <a:r>
              <a:rPr lang="en-US"/>
              <a:t>3 miracles. Lost faith becomes 3 graces of ark, tabernacle, tablets</a:t>
            </a:r>
          </a:p>
          <a:p>
            <a:r>
              <a:rPr lang="en-US"/>
              <a:t>10 plagues. Lost faith becomes 10 commandments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06F4F-938F-46D8-B9CC-0902BFAD6982}" type="slidenum">
              <a:rPr lang="en-US"/>
              <a:pPr/>
              <a:t>52</a:t>
            </a:fld>
            <a:endParaRPr lang="en-US"/>
          </a:p>
        </p:txBody>
      </p:sp>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67497-9C47-454E-BB01-CE4A7FFDCBD0}" type="slidenum">
              <a:rPr lang="en-US"/>
              <a:pPr/>
              <a:t>53</a:t>
            </a:fld>
            <a:endParaRPr lang="en-US"/>
          </a:p>
        </p:txBody>
      </p:sp>
      <p:sp>
        <p:nvSpPr>
          <p:cNvPr id="1381378" name="Rectangle 2"/>
          <p:cNvSpPr>
            <a:spLocks noGrp="1" noRot="1" noChangeAspect="1" noChangeArrowheads="1" noTextEdit="1"/>
          </p:cNvSpPr>
          <p:nvPr>
            <p:ph type="sldImg"/>
          </p:nvPr>
        </p:nvSpPr>
        <p:spPr>
          <a:ln/>
        </p:spPr>
      </p:sp>
      <p:sp>
        <p:nvSpPr>
          <p:cNvPr id="1381379"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BA820-591B-4242-95AB-5DA60EC2E7A7}" type="slidenum">
              <a:rPr lang="en-US"/>
              <a:pPr/>
              <a:t>54</a:t>
            </a:fld>
            <a:endParaRPr lang="en-US"/>
          </a:p>
        </p:txBody>
      </p:sp>
      <p:sp>
        <p:nvSpPr>
          <p:cNvPr id="1268738" name="Rectangle 2"/>
          <p:cNvSpPr>
            <a:spLocks noGrp="1" noRot="1" noChangeAspect="1" noChangeArrowheads="1" noTextEdit="1"/>
          </p:cNvSpPr>
          <p:nvPr>
            <p:ph type="sldImg"/>
          </p:nvPr>
        </p:nvSpPr>
        <p:spPr>
          <a:ln/>
        </p:spPr>
      </p:sp>
      <p:sp>
        <p:nvSpPr>
          <p:cNvPr id="1268739"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47E3F-C8CC-459D-896B-74B71CD60298}" type="slidenum">
              <a:rPr lang="en-US"/>
              <a:pPr/>
              <a:t>55</a:t>
            </a:fld>
            <a:endParaRPr lang="en-US"/>
          </a:p>
        </p:txBody>
      </p:sp>
      <p:sp>
        <p:nvSpPr>
          <p:cNvPr id="1595394" name="Rectangle 2"/>
          <p:cNvSpPr>
            <a:spLocks noGrp="1" noRot="1" noChangeAspect="1" noChangeArrowheads="1" noTextEdit="1"/>
          </p:cNvSpPr>
          <p:nvPr>
            <p:ph type="sldImg"/>
          </p:nvPr>
        </p:nvSpPr>
        <p:spPr>
          <a:ln/>
        </p:spPr>
      </p:sp>
      <p:sp>
        <p:nvSpPr>
          <p:cNvPr id="159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538CA-768A-45D2-935B-8386C0D10898}" type="slidenum">
              <a:rPr lang="en-US"/>
              <a:pPr/>
              <a:t>56</a:t>
            </a:fld>
            <a:endParaRPr lang="en-US"/>
          </a:p>
        </p:txBody>
      </p:sp>
      <p:sp>
        <p:nvSpPr>
          <p:cNvPr id="1538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8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Change of self </a:t>
            </a:r>
            <a:r>
              <a:rPr lang="en-US" dirty="0" smtClean="0"/>
              <a:t>identity </a:t>
            </a:r>
            <a:r>
              <a:rPr lang="en-US" dirty="0"/>
              <a:t>to people of </a:t>
            </a:r>
            <a:r>
              <a:rPr lang="en-US" dirty="0" smtClean="0"/>
              <a:t>God. God made</a:t>
            </a:r>
            <a:r>
              <a:rPr lang="en-US" baseline="0" dirty="0" smtClean="0"/>
              <a:t> an agreement with whole people</a:t>
            </a:r>
            <a:r>
              <a:rPr lang="en-US" baseline="0" smtClean="0"/>
              <a:t>, not </a:t>
            </a:r>
            <a:r>
              <a:rPr lang="en-US" baseline="0" dirty="0" smtClean="0"/>
              <a:t>just 1 man.</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6EC9E-7118-4FE6-B134-B92B836D857B}" type="slidenum">
              <a:rPr lang="en-US"/>
              <a:pPr/>
              <a:t>57</a:t>
            </a:fld>
            <a:endParaRPr lang="en-US"/>
          </a:p>
        </p:txBody>
      </p:sp>
      <p:sp>
        <p:nvSpPr>
          <p:cNvPr id="154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3 days purification</a:t>
            </a:r>
          </a:p>
          <a:p>
            <a:endParaRPr lang="en-US"/>
          </a:p>
          <a:p>
            <a:r>
              <a:rPr lang="en-US"/>
              <a:t>Moses wnet up mountain and received 10 commandments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C9AD4-3A8E-4DD8-BB26-8846091C1401}" type="slidenum">
              <a:rPr lang="en-US"/>
              <a:pPr/>
              <a:t>58</a:t>
            </a:fld>
            <a:endParaRPr lang="en-US"/>
          </a:p>
        </p:txBody>
      </p:sp>
      <p:sp>
        <p:nvSpPr>
          <p:cNvPr id="1596418" name="Rectangle 2"/>
          <p:cNvSpPr>
            <a:spLocks noGrp="1" noRot="1" noChangeAspect="1" noChangeArrowheads="1" noTextEdit="1"/>
          </p:cNvSpPr>
          <p:nvPr>
            <p:ph type="sldImg"/>
          </p:nvPr>
        </p:nvSpPr>
        <p:spPr>
          <a:ln/>
        </p:spPr>
      </p:sp>
      <p:sp>
        <p:nvSpPr>
          <p:cNvPr id="159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DC89A-F519-4053-8AD4-61D3A5C80E86}" type="slidenum">
              <a:rPr lang="en-US"/>
              <a:pPr/>
              <a:t>59</a:t>
            </a:fld>
            <a:endParaRPr lang="en-US"/>
          </a:p>
        </p:txBody>
      </p:sp>
      <p:sp>
        <p:nvSpPr>
          <p:cNvPr id="1542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2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Ceremony of change of blood lineage. Ritual created a community that has lasted 3500 years</a:t>
            </a:r>
          </a:p>
          <a:p>
            <a:endParaRPr lang="en-US"/>
          </a:p>
          <a:p>
            <a:r>
              <a:rPr kumimoji="1" lang="en-US" sz="1000"/>
              <a:t>shall be to me a kingdom of priests and a holy nation</a:t>
            </a:r>
            <a:r>
              <a:rPr lang="en-US"/>
              <a:t> </a:t>
            </a:r>
          </a:p>
          <a:p>
            <a:endParaRPr lang="en-US"/>
          </a:p>
          <a:p>
            <a:r>
              <a:rPr lang="en-US"/>
              <a:t>Moses and 70 elders shared a meal before the Lord on Mt Sinai c.f. TP on Holy Days, Coronation Day etc.</a:t>
            </a:r>
          </a:p>
          <a:p>
            <a:endParaRPr lang="en-US"/>
          </a:p>
          <a:p>
            <a:r>
              <a:rPr lang="en-US"/>
              <a:t>Keep faith at risk of life - Hannukah</a:t>
            </a:r>
          </a:p>
          <a:p>
            <a:endParaRPr lang="en-US"/>
          </a:p>
          <a:p>
            <a:r>
              <a:rPr lang="en-US"/>
              <a:t>Only marry other Jews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6EA6C-9338-4760-94A2-70E80EE881D1}" type="slidenum">
              <a:rPr lang="en-US"/>
              <a:pPr/>
              <a:t>5</a:t>
            </a:fld>
            <a:endParaRPr lang="en-US"/>
          </a:p>
        </p:txBody>
      </p:sp>
      <p:sp>
        <p:nvSpPr>
          <p:cNvPr id="1487874" name="Rectangle 2"/>
          <p:cNvSpPr>
            <a:spLocks noGrp="1" noRot="1" noChangeAspect="1" noChangeArrowheads="1" noTextEdit="1"/>
          </p:cNvSpPr>
          <p:nvPr>
            <p:ph type="sldImg"/>
          </p:nvPr>
        </p:nvSpPr>
        <p:spPr>
          <a:ln/>
        </p:spPr>
      </p:sp>
      <p:sp>
        <p:nvSpPr>
          <p:cNvPr id="1487875" name="Rectangle 3"/>
          <p:cNvSpPr>
            <a:spLocks noGrp="1" noChangeArrowheads="1"/>
          </p:cNvSpPr>
          <p:nvPr>
            <p:ph type="body" idx="1"/>
          </p:nvPr>
        </p:nvSpPr>
        <p:spPr/>
        <p:txBody>
          <a:bodyPr/>
          <a:lstStyle/>
          <a:p>
            <a:r>
              <a:rPr lang="en-US"/>
              <a:t>Many parallels between Jacob and Moses and Jesus courses</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4AD1A-56CA-4A92-8774-626128D3B8B5}" type="slidenum">
              <a:rPr lang="en-US"/>
              <a:pPr/>
              <a:t>60</a:t>
            </a:fld>
            <a:endParaRPr lang="en-US"/>
          </a:p>
        </p:txBody>
      </p:sp>
      <p:sp>
        <p:nvSpPr>
          <p:cNvPr id="1597442" name="Rectangle 2"/>
          <p:cNvSpPr>
            <a:spLocks noGrp="1" noRot="1" noChangeAspect="1" noChangeArrowheads="1" noTextEdit="1"/>
          </p:cNvSpPr>
          <p:nvPr>
            <p:ph type="sldImg"/>
          </p:nvPr>
        </p:nvSpPr>
        <p:spPr>
          <a:ln/>
        </p:spPr>
      </p:sp>
      <p:sp>
        <p:nvSpPr>
          <p:cNvPr id="159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F5209-BE21-4A37-BC20-FBD0826AEB70}" type="slidenum">
              <a:rPr lang="en-US"/>
              <a:pPr/>
              <a:t>61</a:t>
            </a:fld>
            <a:endParaRPr lang="en-US"/>
          </a:p>
        </p:txBody>
      </p:sp>
      <p:sp>
        <p:nvSpPr>
          <p:cNvPr id="1584130" name="Rectangle 2"/>
          <p:cNvSpPr>
            <a:spLocks noGrp="1" noRot="1" noChangeAspect="1" noChangeArrowheads="1" noTextEdit="1"/>
          </p:cNvSpPr>
          <p:nvPr>
            <p:ph type="sldImg"/>
          </p:nvPr>
        </p:nvSpPr>
        <p:spPr>
          <a:ln/>
        </p:spPr>
      </p:sp>
      <p:sp>
        <p:nvSpPr>
          <p:cNvPr id="1584131" name="Rectangle 3"/>
          <p:cNvSpPr>
            <a:spLocks noGrp="1" noChangeArrowheads="1"/>
          </p:cNvSpPr>
          <p:nvPr>
            <p:ph type="body" idx="1"/>
          </p:nvPr>
        </p:nvSpPr>
        <p:spPr/>
        <p:txBody>
          <a:bodyPr/>
          <a:lstStyle/>
          <a:p>
            <a:r>
              <a:rPr lang="en-US"/>
              <a:t>William Blake</a:t>
            </a:r>
          </a:p>
          <a:p>
            <a:endParaRPr lang="en-US"/>
          </a:p>
          <a:p>
            <a:r>
              <a:rPr lang="en-US"/>
              <a:t>Sacred meal with God. Holy Days.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998E5-F87E-4C21-B83D-B0174F4E1A4F}" type="slidenum">
              <a:rPr lang="en-US"/>
              <a:pPr/>
              <a:t>62</a:t>
            </a:fld>
            <a:endParaRPr lang="en-US"/>
          </a:p>
        </p:txBody>
      </p:sp>
      <p:sp>
        <p:nvSpPr>
          <p:cNvPr id="1544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4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8ED02-889C-4BAA-92D0-0B84918F0ABE}" type="slidenum">
              <a:rPr lang="en-US"/>
              <a:pPr/>
              <a:t>63</a:t>
            </a:fld>
            <a:endParaRPr lang="en-US"/>
          </a:p>
        </p:txBody>
      </p:sp>
      <p:sp>
        <p:nvSpPr>
          <p:cNvPr id="1546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7F8DD-F0A5-40AF-AA64-B23C215E6670}" type="slidenum">
              <a:rPr lang="en-US"/>
              <a:pPr/>
              <a:t>64</a:t>
            </a:fld>
            <a:endParaRPr lang="en-US"/>
          </a:p>
        </p:txBody>
      </p:sp>
      <p:sp>
        <p:nvSpPr>
          <p:cNvPr id="154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8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19BB-66C0-48F5-8804-829105738F14}" type="slidenum">
              <a:rPr lang="en-US"/>
              <a:pPr/>
              <a:t>65</a:t>
            </a:fld>
            <a:endParaRPr lang="en-US"/>
          </a:p>
        </p:txBody>
      </p:sp>
      <p:sp>
        <p:nvSpPr>
          <p:cNvPr id="1550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0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Games have rules. Best games have many rules. Rules create order but also freedom within the rules</a:t>
            </a:r>
          </a:p>
          <a:p>
            <a:r>
              <a:rPr lang="en-US"/>
              <a:t>Mitzvot </a:t>
            </a:r>
          </a:p>
          <a:p>
            <a:r>
              <a:rPr lang="en-US"/>
              <a:t> 613 commandments. </a:t>
            </a:r>
          </a:p>
          <a:p>
            <a:r>
              <a:rPr lang="en-US"/>
              <a:t>365 negative commandments like the number of days in the solar year, </a:t>
            </a:r>
          </a:p>
          <a:p>
            <a:r>
              <a:rPr lang="en-US"/>
              <a:t>and 248 positive commandments corresponding to a person's limbs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9CE7D-32F7-44A1-9715-FCF4BDF130F0}" type="slidenum">
              <a:rPr lang="en-US"/>
              <a:pPr/>
              <a:t>66</a:t>
            </a:fld>
            <a:endParaRPr lang="en-US"/>
          </a:p>
        </p:txBody>
      </p:sp>
      <p:sp>
        <p:nvSpPr>
          <p:cNvPr id="155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Chariots of fire film. What’s it with Edward VIII</a:t>
            </a:r>
          </a:p>
          <a:p>
            <a:r>
              <a:rPr lang="en-US"/>
              <a:t>Can worship other things. Mariage vows, “with my body I thee worship”</a:t>
            </a:r>
          </a:p>
          <a:p>
            <a:r>
              <a:rPr lang="en-US"/>
              <a:t>Religion can become a barrier</a:t>
            </a:r>
          </a:p>
          <a:p>
            <a:r>
              <a:rPr lang="en-US"/>
              <a:t>Not worshipping money sex power.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8EDAA-70CE-4E4A-B540-E9CFFF237655}" type="slidenum">
              <a:rPr lang="en-US"/>
              <a:pPr/>
              <a:t>67</a:t>
            </a:fld>
            <a:endParaRPr lang="en-US"/>
          </a:p>
        </p:txBody>
      </p:sp>
      <p:sp>
        <p:nvSpPr>
          <p:cNvPr id="1554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Invisible - show me god</a:t>
            </a:r>
          </a:p>
          <a:p>
            <a:r>
              <a:rPr lang="en-US"/>
              <a:t>Any picture or image is false. -&gt; worship image and not God. Fight over whose image or concept of God is correct. </a:t>
            </a:r>
          </a:p>
          <a:p>
            <a:endParaRPr lang="en-US"/>
          </a:p>
          <a:p>
            <a:r>
              <a:rPr lang="en-US"/>
              <a:t>Making relative out to be absolute. Think the way I brought up the obly way, the right way. Only my religion is the true religion</a:t>
            </a:r>
          </a:p>
          <a:p>
            <a:r>
              <a:rPr lang="en-US"/>
              <a:t>People fight over b  eliefs about God. God in a box. Create God in own image. Self serving. Tame God. </a:t>
            </a:r>
          </a:p>
          <a:p>
            <a:r>
              <a:rPr lang="en-US"/>
              <a:t>Golden calf story</a:t>
            </a:r>
          </a:p>
          <a:p>
            <a:r>
              <a:rPr lang="en-US"/>
              <a:t>Worshiping car - polishing etc.</a:t>
            </a:r>
          </a:p>
          <a:p>
            <a:r>
              <a:rPr lang="en-US"/>
              <a:t>What more valuble/powerful painter or painting?</a:t>
            </a:r>
          </a:p>
          <a:p>
            <a:r>
              <a:rPr lang="en-US"/>
              <a:t>Abraham and the idols</a:t>
            </a:r>
          </a:p>
          <a:p>
            <a:r>
              <a:rPr lang="en-US"/>
              <a:t>Man is lord of creation so shouldn’t worship creation</a:t>
            </a:r>
          </a:p>
          <a:p>
            <a:r>
              <a:rPr lang="en-US"/>
              <a:t>Don’t have preconceptions about God or people. Be open minded. Love a person, not an image of a person. Infatuation. Loving a person but disappointed that they don’t match expectations. Love person as they are. Recognise mystery of person. Love unconditionally.</a:t>
            </a:r>
          </a:p>
          <a:p>
            <a:endParaRPr lang="en-US"/>
          </a:p>
          <a:p>
            <a:r>
              <a:rPr lang="en-US"/>
              <a:t>Intercultrual and international marriages lead to breakdown of concepts. Recognise that one’s upbringing is relative, let go of concepts, become more universal.</a:t>
            </a:r>
          </a:p>
          <a:p>
            <a:r>
              <a:rPr lang="en-US"/>
              <a:t>Respect differences. </a:t>
            </a:r>
          </a:p>
          <a:p>
            <a:endParaRPr lang="en-US"/>
          </a:p>
          <a:p>
            <a:r>
              <a:rPr lang="en-US"/>
              <a:t>Leader - can’t follow someone because they are not perfect Abel!!! I.e. they are not how I think they ought to be.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64941-E95E-4C75-8B4C-A48FC131A5BC}" type="slidenum">
              <a:rPr lang="en-US"/>
              <a:pPr/>
              <a:t>68</a:t>
            </a:fld>
            <a:endParaRPr lang="en-US"/>
          </a:p>
        </p:txBody>
      </p:sp>
      <p:sp>
        <p:nvSpPr>
          <p:cNvPr id="1556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God created with word.</a:t>
            </a:r>
          </a:p>
          <a:p>
            <a:r>
              <a:rPr lang="en-US"/>
              <a:t>Misuse of language -&gt; breakdown communication</a:t>
            </a:r>
          </a:p>
          <a:p>
            <a:r>
              <a:rPr lang="en-US"/>
              <a:t>Words create. Create atmsophere. Swear words - sexual words</a:t>
            </a:r>
          </a:p>
          <a:p>
            <a:r>
              <a:rPr lang="en-US"/>
              <a:t>Priest craft - using God’s name to threaten, intimidate, manipulate people. ‘if you don’t do this God will punish you’ ‘You’ll go to hell’ etc</a:t>
            </a:r>
          </a:p>
          <a:p>
            <a:r>
              <a:rPr lang="en-US"/>
              <a:t>Father said . . . .</a:t>
            </a:r>
          </a:p>
          <a:p>
            <a:endParaRPr lang="en-US"/>
          </a:p>
          <a:p>
            <a:r>
              <a:rPr lang="en-US"/>
              <a:t>A blessing, (also used to refer to bestowing of such) is the infusion of something with holiness, divine will, or one's hope or approval. Make something sacred by a sacrificial custom. Mark something with blood. AS bledsian</a:t>
            </a:r>
          </a:p>
          <a:p>
            <a:r>
              <a:rPr lang="en-US"/>
              <a:t>Blessed - favoured by God. </a:t>
            </a:r>
          </a:p>
          <a:p>
            <a:r>
              <a:rPr lang="en-US"/>
              <a:t>"I will bless you, I will make your name great.” God to Abram</a:t>
            </a:r>
          </a:p>
          <a:p>
            <a:r>
              <a:rPr lang="en-US"/>
              <a:t>The Priestly Blessing is set forth at Numbers 6:24-26:</a:t>
            </a:r>
          </a:p>
          <a:p>
            <a:r>
              <a:rPr lang="en-US"/>
              <a:t>    May the LORD bless you, and keep you;</a:t>
            </a:r>
          </a:p>
          <a:p>
            <a:r>
              <a:rPr lang="en-US"/>
              <a:t>    May the LORD make His countenance shine upon you, and be gracious to you;</a:t>
            </a:r>
          </a:p>
          <a:p>
            <a:r>
              <a:rPr lang="en-US"/>
              <a:t>    May the LORD turn His countenance to you and grant you peace.</a:t>
            </a:r>
          </a:p>
          <a:p>
            <a:r>
              <a:rPr lang="en-US"/>
              <a:t>Blessing - permission</a:t>
            </a:r>
          </a:p>
          <a:p>
            <a:r>
              <a:rPr lang="en-US"/>
              <a:t/>
            </a:r>
            <a:br>
              <a:rPr lang="en-US"/>
            </a:br>
            <a:r>
              <a:rPr lang="en-US"/>
              <a:t>Rectification of names</a:t>
            </a:r>
          </a:p>
          <a:p>
            <a:endParaRPr lang="en-US"/>
          </a:p>
          <a:p>
            <a:r>
              <a:rPr lang="en-US"/>
              <a:t>Zi-lu said, "The ruler of Wei has been waiting for you, in order with you to administer the government. What will you consider the first thing to be done?"</a:t>
            </a:r>
          </a:p>
          <a:p>
            <a:r>
              <a:rPr lang="en-US"/>
              <a:t>The Master replied, "What is necessary to rectify names."</a:t>
            </a:r>
          </a:p>
          <a:p>
            <a:r>
              <a:rPr lang="en-US"/>
              <a:t>"So! indeed!" said Zi-lu. "You are wide off the mark! Why must there be such rectification?"</a:t>
            </a:r>
          </a:p>
          <a:p>
            <a:r>
              <a:rPr lang="en-US"/>
              <a:t>The Master said, "How uncultivated you are, Yu! A superior man, in regard to what he does not know, shows a cautious reserve.</a:t>
            </a:r>
          </a:p>
          <a:p>
            <a:r>
              <a:rPr lang="en-US"/>
              <a:t>        If names be not correct, language is not in accordance with the truth of things.</a:t>
            </a:r>
          </a:p>
          <a:p>
            <a:r>
              <a:rPr lang="en-US"/>
              <a:t>        If language be not in accordance with the truth of things, affairs cannot be carried on to success.</a:t>
            </a:r>
          </a:p>
          <a:p>
            <a:r>
              <a:rPr lang="en-US"/>
              <a:t>        When affairs cannot be carried on to success, proprieties and music do not flourish.</a:t>
            </a:r>
          </a:p>
          <a:p>
            <a:r>
              <a:rPr lang="en-US"/>
              <a:t>        When proprieties and music do not flourish, punishments will not be properly awarded.</a:t>
            </a:r>
          </a:p>
          <a:p>
            <a:r>
              <a:rPr lang="en-US"/>
              <a:t>        When punishments are not properly awarded, the people do not know how to move hand or foot.</a:t>
            </a:r>
          </a:p>
          <a:p>
            <a:r>
              <a:rPr lang="en-US"/>
              <a:t>Therefore a superior man considers it necessary that the names he uses may be spoken appropriately, and also that what he speaks may be carried out appropriately. What the superior man requires is just that in his words there may be nothing incorrect."</a:t>
            </a:r>
          </a:p>
          <a:p>
            <a:r>
              <a:rPr lang="en-US"/>
              <a:t>(Analects XIII, 3, tr. Legge)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C3FC9-1942-4CD3-B2FB-0184353D44E4}" type="slidenum">
              <a:rPr lang="en-US"/>
              <a:pPr/>
              <a:t>69</a:t>
            </a:fld>
            <a:endParaRPr lang="en-US"/>
          </a:p>
        </p:txBody>
      </p:sp>
      <p:sp>
        <p:nvSpPr>
          <p:cNvPr id="1558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8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No translation for the word Sabbath into </a:t>
            </a:r>
            <a:r>
              <a:rPr lang="en-US" dirty="0" smtClean="0"/>
              <a:t>European or world </a:t>
            </a:r>
            <a:r>
              <a:rPr lang="en-US" dirty="0"/>
              <a:t>languages. </a:t>
            </a:r>
          </a:p>
          <a:p>
            <a:endParaRPr lang="en-US" dirty="0"/>
          </a:p>
          <a:p>
            <a:r>
              <a:rPr lang="en-US" dirty="0"/>
              <a:t>Practical way </a:t>
            </a:r>
            <a:r>
              <a:rPr lang="en-US" dirty="0" err="1"/>
              <a:t>ot</a:t>
            </a:r>
            <a:r>
              <a:rPr lang="en-US" dirty="0"/>
              <a:t> bring God into family life. Why don’t UC do this? No foundation.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3CC93-CD45-4183-9771-BFAF0BBF6ACE}" type="slidenum">
              <a:rPr lang="en-US"/>
              <a:pPr/>
              <a:t>6</a:t>
            </a:fld>
            <a:endParaRPr lang="en-US"/>
          </a:p>
        </p:txBody>
      </p:sp>
      <p:sp>
        <p:nvSpPr>
          <p:cNvPr id="1461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12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GB" sz="2400">
                <a:latin typeface="Lydian BT" pitchFamily="-128" charset="0"/>
              </a:rPr>
              <a:t>Principles of restoration are based on principles of creation</a:t>
            </a:r>
          </a:p>
          <a:p>
            <a:pPr>
              <a:spcBef>
                <a:spcPct val="0"/>
              </a:spcBef>
            </a:pPr>
            <a:endParaRPr lang="en-GB" sz="2400">
              <a:latin typeface="Lydian BT" pitchFamily="-128" charset="0"/>
            </a:endParaRPr>
          </a:p>
          <a:p>
            <a:pPr>
              <a:spcBef>
                <a:spcPct val="0"/>
              </a:spcBef>
            </a:pPr>
            <a:r>
              <a:rPr lang="en-GB" sz="2400">
                <a:latin typeface="Lydian BT" pitchFamily="-128" charset="0"/>
              </a:rPr>
              <a:t>Restoration involves restoring what went wrong at the fall so that is why have to establish Foundation of faith and substance. These are principles which are the basis of the patterns that appear again and again in the Bible and human life.</a:t>
            </a:r>
          </a:p>
          <a:p>
            <a:pPr>
              <a:spcBef>
                <a:spcPct val="0"/>
              </a:spcBef>
            </a:pPr>
            <a:endParaRPr lang="en-GB" sz="2400">
              <a:latin typeface="Lydian BT" pitchFamily="-128" charset="0"/>
            </a:endParaRPr>
          </a:p>
          <a:p>
            <a:pPr>
              <a:spcBef>
                <a:spcPct val="0"/>
              </a:spcBef>
            </a:pPr>
            <a:r>
              <a:rPr lang="en-GB" sz="2400">
                <a:latin typeface="Lydian BT" pitchFamily="-128" charset="0"/>
              </a:rPr>
              <a:t>There is an interesting, the story behind the location of the Temple (today known as the Temple Mount) - was chosen because it was an area where 2 brothers lived and farmed. One brother noticed that his brother's hay stack was lower than his, so at night, he snuck off to give his brother hay. The next night the brother who received the hay noticed his hay stack was higher than his brother's, so he snuck off at night to give his brother his hay. This went on for many nights, until one night the brothers met midway, with stacks of hay in the hands of both. They both realized what was happening and embraced and cried out of the love. The spot where the tears fell - that is where the Temple of Jerusalem was built. </a:t>
            </a:r>
          </a:p>
          <a:p>
            <a:pPr>
              <a:spcBef>
                <a:spcPct val="0"/>
              </a:spcBef>
            </a:pPr>
            <a:endParaRPr lang="en-GB" sz="2400">
              <a:latin typeface="Lydian BT" pitchFamily="-128" charset="0"/>
            </a:endParaRPr>
          </a:p>
          <a:p>
            <a:pPr>
              <a:spcBef>
                <a:spcPct val="0"/>
              </a:spcBef>
            </a:pPr>
            <a:r>
              <a:rPr lang="en-US" sz="2400">
                <a:latin typeface="Lydian BT" pitchFamily="-128" charset="0"/>
              </a:rPr>
              <a:t>In Christianity theology, particularly in </a:t>
            </a:r>
            <a:r>
              <a:rPr lang="en-US" sz="2400">
                <a:solidFill>
                  <a:srgbClr val="0A32AF"/>
                </a:solidFill>
                <a:latin typeface="Lydian BT" pitchFamily="-128" charset="0"/>
                <a:hlinkClick r:id="rId3"/>
              </a:rPr>
              <a:t>Eastern Orthodoxy</a:t>
            </a:r>
            <a:r>
              <a:rPr lang="en-US" sz="2400">
                <a:latin typeface="Lydian BT" pitchFamily="-128" charset="0"/>
              </a:rPr>
              <a:t>, </a:t>
            </a:r>
            <a:r>
              <a:rPr lang="en-US" sz="2400">
                <a:solidFill>
                  <a:srgbClr val="0A32AF"/>
                </a:solidFill>
                <a:latin typeface="Lydian BT" pitchFamily="-128" charset="0"/>
                <a:hlinkClick r:id="rId4"/>
              </a:rPr>
              <a:t>Oriental Orthodoxy</a:t>
            </a:r>
            <a:r>
              <a:rPr lang="en-US" sz="2400">
                <a:latin typeface="Lydian BT" pitchFamily="-128" charset="0"/>
              </a:rPr>
              <a:t> and </a:t>
            </a:r>
            <a:r>
              <a:rPr lang="en-US" sz="2400">
                <a:solidFill>
                  <a:srgbClr val="0A32AF"/>
                </a:solidFill>
                <a:latin typeface="Lydian BT" pitchFamily="-128" charset="0"/>
                <a:hlinkClick r:id="rId5"/>
              </a:rPr>
              <a:t>Eastern Catholic</a:t>
            </a:r>
            <a:r>
              <a:rPr lang="en-US" sz="2400">
                <a:latin typeface="Lydian BT" pitchFamily="-128" charset="0"/>
              </a:rPr>
              <a:t> theology, </a:t>
            </a:r>
            <a:r>
              <a:rPr lang="en-US" sz="2400" b="1">
                <a:latin typeface="Lydian BT" pitchFamily="-128" charset="0"/>
              </a:rPr>
              <a:t>theosis</a:t>
            </a:r>
            <a:r>
              <a:rPr lang="en-US" sz="2400">
                <a:latin typeface="Lydian BT" pitchFamily="-128" charset="0"/>
              </a:rPr>
              <a:t> (written also: </a:t>
            </a:r>
            <a:r>
              <a:rPr lang="en-US" sz="2400" b="1">
                <a:latin typeface="Lydian BT" pitchFamily="-128" charset="0"/>
              </a:rPr>
              <a:t>theiosis</a:t>
            </a:r>
            <a:r>
              <a:rPr lang="en-US" sz="2400">
                <a:latin typeface="Lydian BT" pitchFamily="-128" charset="0"/>
              </a:rPr>
              <a:t>, </a:t>
            </a:r>
            <a:r>
              <a:rPr lang="en-US" sz="2400" b="1">
                <a:latin typeface="Lydian BT" pitchFamily="-128" charset="0"/>
              </a:rPr>
              <a:t>theopoiesis</a:t>
            </a:r>
            <a:r>
              <a:rPr lang="en-US" sz="2400">
                <a:latin typeface="Lydian BT" pitchFamily="-128" charset="0"/>
              </a:rPr>
              <a:t>, </a:t>
            </a:r>
            <a:r>
              <a:rPr lang="en-US" sz="2400" b="1">
                <a:latin typeface="Lydian BT" pitchFamily="-128" charset="0"/>
              </a:rPr>
              <a:t>the</a:t>
            </a:r>
            <a:r>
              <a:rPr lang="en-US" sz="2400" b="1"/>
              <a:t>ō</a:t>
            </a:r>
            <a:r>
              <a:rPr lang="en-US" sz="2400" b="1">
                <a:latin typeface="Lydian BT" pitchFamily="-128" charset="0"/>
              </a:rPr>
              <a:t>sis</a:t>
            </a:r>
            <a:r>
              <a:rPr lang="en-US" sz="2400">
                <a:latin typeface="Lydian BT" pitchFamily="-128" charset="0"/>
              </a:rPr>
              <a:t>; </a:t>
            </a:r>
            <a:r>
              <a:rPr lang="en-US" sz="2400">
                <a:solidFill>
                  <a:srgbClr val="0A32AF"/>
                </a:solidFill>
                <a:latin typeface="Lydian BT" pitchFamily="-128" charset="0"/>
                <a:hlinkClick r:id="rId6"/>
              </a:rPr>
              <a:t>Greek</a:t>
            </a:r>
            <a:r>
              <a:rPr lang="en-US" sz="2400">
                <a:latin typeface="Lydian BT" pitchFamily="-128" charset="0"/>
              </a:rPr>
              <a:t>: </a:t>
            </a:r>
            <a:r>
              <a:rPr lang="en-US" sz="2400"/>
              <a:t>Θέωσις</a:t>
            </a:r>
            <a:r>
              <a:rPr lang="en-US" sz="2400">
                <a:latin typeface="Lydian BT" pitchFamily="-128" charset="0"/>
              </a:rPr>
              <a:t>, meaning </a:t>
            </a:r>
            <a:r>
              <a:rPr lang="en-US" sz="2400" i="1">
                <a:latin typeface="Lydian BT" pitchFamily="-128" charset="0"/>
              </a:rPr>
              <a:t>divinization</a:t>
            </a:r>
            <a:r>
              <a:rPr lang="en-US" sz="2400">
                <a:latin typeface="Lydian BT" pitchFamily="-128" charset="0"/>
              </a:rPr>
              <a:t>, or </a:t>
            </a:r>
            <a:r>
              <a:rPr lang="en-US" sz="2400" i="1">
                <a:latin typeface="Lydian BT" pitchFamily="-128" charset="0"/>
              </a:rPr>
              <a:t>deification</a:t>
            </a:r>
            <a:r>
              <a:rPr lang="en-US" sz="2400">
                <a:latin typeface="Lydian BT" pitchFamily="-128" charset="0"/>
              </a:rPr>
              <a:t>, or </a:t>
            </a:r>
            <a:r>
              <a:rPr lang="en-US" sz="2400" i="1">
                <a:latin typeface="Lydian BT" pitchFamily="-128" charset="0"/>
              </a:rPr>
              <a:t>making divine</a:t>
            </a:r>
            <a:r>
              <a:rPr lang="en-US" sz="2400">
                <a:latin typeface="Lydian BT" pitchFamily="-128" charset="0"/>
              </a:rPr>
              <a:t>) is the process of a believer in emulating the life example of Jesus Christ and of following the gospel of Christ in one's daily life; the process of seeking to become more holy.</a:t>
            </a:r>
            <a:endParaRPr lang="en-GB" sz="2400">
              <a:latin typeface="Lydian BT" pitchFamily="-12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D2054-D8D9-4C06-9518-D6C28FB0DBB5}" type="slidenum">
              <a:rPr lang="en-US"/>
              <a:pPr/>
              <a:t>70</a:t>
            </a:fld>
            <a:endParaRPr lang="en-US"/>
          </a:p>
        </p:txBody>
      </p:sp>
      <p:sp>
        <p:nvSpPr>
          <p:cNvPr id="1598466"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p:txBody>
          <a:bodyPr/>
          <a:lstStyle/>
          <a:p>
            <a:r>
              <a:rPr lang="en-US" dirty="0" smtClean="0"/>
              <a:t>How does this apply to UC? Eternal covenant</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A93AC-8A81-4C2C-B8FF-144B4C6319FC}" type="slidenum">
              <a:rPr lang="en-US"/>
              <a:pPr/>
              <a:t>71</a:t>
            </a:fld>
            <a:endParaRPr lang="en-US"/>
          </a:p>
        </p:txBody>
      </p:sp>
      <p:sp>
        <p:nvSpPr>
          <p:cNvPr id="1560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Not like the oriental</a:t>
            </a:r>
            <a:r>
              <a:rPr lang="en-US" baseline="0" dirty="0" smtClean="0"/>
              <a:t> tradition of father - son</a:t>
            </a:r>
            <a:endParaRPr lang="en-US" dirty="0" smtClean="0"/>
          </a:p>
          <a:p>
            <a:r>
              <a:rPr lang="en-US" dirty="0" smtClean="0"/>
              <a:t>Make </a:t>
            </a:r>
            <a:r>
              <a:rPr lang="en-US" dirty="0"/>
              <a:t>parents proud of you</a:t>
            </a:r>
          </a:p>
          <a:p>
            <a:r>
              <a:rPr lang="en-US" dirty="0"/>
              <a:t>Treat with respect</a:t>
            </a:r>
          </a:p>
          <a:p>
            <a:r>
              <a:rPr lang="en-US" dirty="0"/>
              <a:t>Look after when old</a:t>
            </a:r>
          </a:p>
          <a:p>
            <a:r>
              <a:rPr lang="en-US" dirty="0"/>
              <a:t>Carry on their mission</a:t>
            </a:r>
          </a:p>
          <a:p>
            <a:endParaRPr lang="en-US" dirty="0"/>
          </a:p>
          <a:p>
            <a:r>
              <a:rPr lang="en-US" dirty="0"/>
              <a:t>Tolstoy’s story of making trough</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85733-CF67-433A-BB44-14D03F9FC0D3}" type="slidenum">
              <a:rPr lang="en-US"/>
              <a:pPr/>
              <a:t>72</a:t>
            </a:fld>
            <a:endParaRPr lang="en-US"/>
          </a:p>
        </p:txBody>
      </p:sp>
      <p:sp>
        <p:nvSpPr>
          <p:cNvPr id="1562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Cain and Abel</a:t>
            </a:r>
          </a:p>
          <a:p>
            <a:endParaRPr lang="en-US"/>
          </a:p>
          <a:p>
            <a:r>
              <a:rPr lang="en-US"/>
              <a:t>Hebrew word is murder not kill. Not kill is too far -&gt; impractical and immoral. Sometimes need to kill - self defence. War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CF26F-8581-4B52-B9D9-5C89E622554B}" type="slidenum">
              <a:rPr lang="en-US"/>
              <a:pPr/>
              <a:t>73</a:t>
            </a:fld>
            <a:endParaRPr lang="en-US"/>
          </a:p>
        </p:txBody>
      </p:sp>
      <p:sp>
        <p:nvSpPr>
          <p:cNvPr id="1564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4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Love, life and lineage</a:t>
            </a:r>
          </a:p>
          <a:p>
            <a:endParaRPr lang="en-US"/>
          </a:p>
          <a:p>
            <a:r>
              <a:rPr kumimoji="1" lang="en-US"/>
              <a:t>David and Bathsheba</a:t>
            </a:r>
          </a:p>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00946-00D5-42E6-8394-CAE6A742A063}" type="slidenum">
              <a:rPr lang="en-US"/>
              <a:pPr/>
              <a:t>74</a:t>
            </a:fld>
            <a:endParaRPr lang="en-US"/>
          </a:p>
        </p:txBody>
      </p:sp>
      <p:sp>
        <p:nvSpPr>
          <p:cNvPr id="156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Something steal accuses one. Boy in trouble - police visiting. Got rid of all stolen goods. -&gt; empty flat. Never stole again.</a:t>
            </a:r>
          </a:p>
          <a:p>
            <a:r>
              <a:rPr lang="en-US"/>
              <a:t>Jack and beanstalk story</a:t>
            </a:r>
          </a:p>
          <a:p>
            <a:endParaRPr lang="en-US"/>
          </a:p>
          <a:p>
            <a:r>
              <a:rPr lang="en-US"/>
              <a:t>There is ownership ad private prioperty</a:t>
            </a:r>
          </a:p>
          <a:p>
            <a:endParaRPr lang="en-US"/>
          </a:p>
          <a:p>
            <a:r>
              <a:rPr lang="en-US"/>
              <a:t>Tithing determines church membership</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0FE0-84A9-458D-9D8C-2341F306C290}" type="slidenum">
              <a:rPr lang="en-US"/>
              <a:pPr/>
              <a:t>75</a:t>
            </a:fld>
            <a:endParaRPr lang="en-US"/>
          </a:p>
        </p:txBody>
      </p:sp>
      <p:sp>
        <p:nvSpPr>
          <p:cNvPr id="1568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8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Honesty and courage are necessary for justice</a:t>
            </a:r>
          </a:p>
          <a:p>
            <a:endParaRPr lang="en-US"/>
          </a:p>
          <a:p>
            <a:r>
              <a:rPr lang="en-US"/>
              <a:t>False witness -&gt; injustice. Innocent go to prison and guilty get off scot free. Intolerable. Speak truth to power. Journalism, free press</a:t>
            </a:r>
          </a:p>
          <a:p>
            <a:endParaRPr lang="en-US"/>
          </a:p>
          <a:p>
            <a:r>
              <a:rPr lang="en-US"/>
              <a:t>Lie breaks reationship</a:t>
            </a:r>
          </a:p>
          <a:p>
            <a:endParaRPr lang="en-US"/>
          </a:p>
          <a:p>
            <a:r>
              <a:rPr lang="en-US"/>
              <a:t>Truth - describes, conveys picture of reality. Duty to present true picture of the world. False information, intelligence leads to wars etc. </a:t>
            </a:r>
          </a:p>
          <a:p>
            <a:endParaRPr lang="en-US"/>
          </a:p>
          <a:p>
            <a:r>
              <a:rPr lang="en-US"/>
              <a:t>12 spies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D518D-CCF3-430B-896F-3F13D1B9D419}" type="slidenum">
              <a:rPr lang="en-US"/>
              <a:pPr/>
              <a:t>76</a:t>
            </a:fld>
            <a:endParaRPr lang="en-US"/>
          </a:p>
        </p:txBody>
      </p:sp>
      <p:sp>
        <p:nvSpPr>
          <p:cNvPr id="1570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0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Lucifer coveted Adam </a:t>
            </a:r>
          </a:p>
          <a:p>
            <a:endParaRPr lang="en-US" dirty="0" smtClean="0"/>
          </a:p>
          <a:p>
            <a:r>
              <a:rPr lang="en-US" dirty="0" smtClean="0"/>
              <a:t>Don’t </a:t>
            </a:r>
            <a:r>
              <a:rPr lang="en-US" dirty="0"/>
              <a:t>be envious. Envy leads to poverty. Equality means no progress.</a:t>
            </a:r>
          </a:p>
          <a:p>
            <a:endParaRPr lang="en-US" dirty="0"/>
          </a:p>
          <a:p>
            <a:r>
              <a:rPr lang="en-US" dirty="0"/>
              <a:t>10 </a:t>
            </a:r>
            <a:r>
              <a:rPr lang="en-US" dirty="0" err="1"/>
              <a:t>commanments</a:t>
            </a:r>
            <a:r>
              <a:rPr lang="en-US" dirty="0"/>
              <a:t> plus others reorientation of life to worship of God. </a:t>
            </a:r>
            <a:r>
              <a:rPr lang="en-US" dirty="0" err="1"/>
              <a:t>Puification</a:t>
            </a:r>
            <a:r>
              <a:rPr lang="en-US" dirty="0"/>
              <a:t> of thoughts, words deeds. Passed on through generations. High standard of Jews. Gradual elimination of evil elements. Gradual change of </a:t>
            </a:r>
            <a:r>
              <a:rPr lang="en-US" dirty="0" err="1"/>
              <a:t>linegae</a:t>
            </a:r>
            <a:r>
              <a:rPr lang="en-US" dirty="0"/>
              <a:t> from idol </a:t>
            </a:r>
            <a:r>
              <a:rPr lang="en-US" dirty="0" err="1"/>
              <a:t>worhsiping</a:t>
            </a:r>
            <a:r>
              <a:rPr lang="en-US" dirty="0"/>
              <a:t> to child of God. </a:t>
            </a:r>
          </a:p>
          <a:p>
            <a:endParaRPr lang="en-US" dirty="0"/>
          </a:p>
          <a:p>
            <a:r>
              <a:rPr lang="en-US" dirty="0"/>
              <a:t>Development of God consciousness</a:t>
            </a:r>
          </a:p>
          <a:p>
            <a:endParaRPr lang="en-US" dirty="0"/>
          </a:p>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Arial" pitchFamily="-128" charset="0"/>
                <a:ea typeface="+mn-ea"/>
                <a:cs typeface="+mn-cs"/>
              </a:rPr>
              <a:t>“You shall not wrong a stranger or oppress him, for you were strangers in the land of Egypt” (Exod. 22:20).  It is extremely unusual for the Torah to provide an explanation for a commandment, and that is what we have here. The reason why we must not oppress a stranger is an appeal to the past, to history: we were strangers in the land of Egypt. </a:t>
            </a:r>
          </a:p>
          <a:p>
            <a:r>
              <a:rPr lang="en-US" sz="1200" kern="1200" dirty="0" smtClean="0">
                <a:solidFill>
                  <a:schemeClr val="tx1"/>
                </a:solidFill>
                <a:latin typeface="Arial" pitchFamily="-128" charset="0"/>
                <a:ea typeface="+mn-ea"/>
                <a:cs typeface="+mn-cs"/>
              </a:rPr>
              <a:t>In ancient Greece, when they were looking for task-masters to place in charge of a group of slaves, they would take someone who had been a slave himself, because he would remember the kind of sanction that was most painful to him and therefore be able to inflict it most effectively on the slaves he was now responsible for. The experience of suffering in the past does not automatically, necessarily produce an unwillingness to make others suffer</a:t>
            </a:r>
          </a:p>
          <a:p>
            <a:endParaRPr lang="en-US" sz="1200" kern="1200" dirty="0" smtClean="0">
              <a:solidFill>
                <a:schemeClr val="tx1"/>
              </a:solidFill>
              <a:latin typeface="Arial" pitchFamily="-128" charset="0"/>
              <a:ea typeface="+mn-ea"/>
              <a:cs typeface="+mn-cs"/>
            </a:endParaRPr>
          </a:p>
          <a:p>
            <a:r>
              <a:rPr lang="en-US" sz="1200" kern="1200" dirty="0" smtClean="0">
                <a:solidFill>
                  <a:schemeClr val="tx1"/>
                </a:solidFill>
                <a:latin typeface="Arial" pitchFamily="-128" charset="0"/>
                <a:ea typeface="+mn-ea"/>
                <a:cs typeface="+mn-cs"/>
              </a:rPr>
              <a:t>you know the feelings (literally ‘the soul’) of the stranger, for you were strangers in the land of Egypt” (Exod. 23:9). According to this verse, the historic memory of having been outsiders, aliens, enables you to understand what it is like to be an alien, and that requires that when you see aliens today, you must imagine that you are in their place, and treat them accordingly, the way you would want to be treated yourself.</a:t>
            </a:r>
            <a:r>
              <a:rPr lang="en-US" sz="1200" kern="1200" baseline="0" dirty="0" smtClean="0">
                <a:solidFill>
                  <a:schemeClr val="tx1"/>
                </a:solidFill>
                <a:latin typeface="Arial" pitchFamily="-128" charset="0"/>
                <a:ea typeface="+mn-ea"/>
                <a:cs typeface="+mn-cs"/>
              </a:rPr>
              <a:t> </a:t>
            </a:r>
          </a:p>
          <a:p>
            <a:endParaRPr lang="en-US" sz="1200" kern="1200" dirty="0" smtClean="0">
              <a:solidFill>
                <a:schemeClr val="tx1"/>
              </a:solidFill>
              <a:latin typeface="Arial" pitchFamily="-128" charset="0"/>
              <a:ea typeface="+mn-ea"/>
              <a:cs typeface="+mn-cs"/>
            </a:endParaRPr>
          </a:p>
          <a:p>
            <a:r>
              <a:rPr lang="en-US" sz="1200" kern="1200" dirty="0" smtClean="0">
                <a:solidFill>
                  <a:schemeClr val="tx1"/>
                </a:solidFill>
                <a:latin typeface="Arial" pitchFamily="-128" charset="0"/>
                <a:ea typeface="+mn-ea"/>
                <a:cs typeface="+mn-cs"/>
              </a:rPr>
              <a:t>This act of imagination is what we call empathy. It is a buzz word in contemporary discourse. But we should appreciate that it is not at all self-evident. Indeed, this verse, and the ideas and feelings that it evokes, may well represent a monumental innovation in human thinking. There seems to be no evidence of this kind of attitude previously in the ancient world – not in the literature of the Babylonians or the Egyptians or the Greeks. For the ancient Greeks, the world was divided into categories: you were Greek or you were barbarian, you were free or you were slave. No act of the imagination led to identification with the Other across these boundary lines. In our own experience, seeing a person who is horribly disfigured, or living in squalor, is as likely to trigger feelings of disgust in the observer as feelings of compassion. </a:t>
            </a:r>
          </a:p>
          <a:p>
            <a:endParaRPr lang="en-US" sz="1200" kern="1200" dirty="0" smtClean="0">
              <a:solidFill>
                <a:schemeClr val="tx1"/>
              </a:solidFill>
              <a:latin typeface="Arial" pitchFamily="-128" charset="0"/>
              <a:ea typeface="+mn-ea"/>
              <a:cs typeface="+mn-cs"/>
            </a:endParaRPr>
          </a:p>
          <a:p>
            <a:r>
              <a:rPr lang="en-US" sz="1200" kern="1200" dirty="0" smtClean="0">
                <a:solidFill>
                  <a:schemeClr val="tx1"/>
                </a:solidFill>
                <a:latin typeface="Arial" pitchFamily="-128" charset="0"/>
                <a:ea typeface="+mn-ea"/>
                <a:cs typeface="+mn-cs"/>
              </a:rPr>
              <a:t>It was the innovation of the Torah that all human beings share a common essence, expressed in that enigmatic phrase “</a:t>
            </a:r>
            <a:r>
              <a:rPr lang="en-US" sz="1200" kern="1200" dirty="0" err="1" smtClean="0">
                <a:solidFill>
                  <a:schemeClr val="tx1"/>
                </a:solidFill>
                <a:latin typeface="Arial" pitchFamily="-128" charset="0"/>
                <a:ea typeface="+mn-ea"/>
                <a:cs typeface="+mn-cs"/>
              </a:rPr>
              <a:t>tselem</a:t>
            </a:r>
            <a:r>
              <a:rPr lang="en-US" sz="1200" kern="1200" dirty="0" smtClean="0">
                <a:solidFill>
                  <a:schemeClr val="tx1"/>
                </a:solidFill>
                <a:latin typeface="Arial" pitchFamily="-128" charset="0"/>
                <a:ea typeface="+mn-ea"/>
                <a:cs typeface="+mn-cs"/>
              </a:rPr>
              <a:t> </a:t>
            </a:r>
            <a:r>
              <a:rPr lang="en-US" sz="1200" kern="1200" dirty="0" err="1" smtClean="0">
                <a:solidFill>
                  <a:schemeClr val="tx1"/>
                </a:solidFill>
                <a:latin typeface="Arial" pitchFamily="-128" charset="0"/>
                <a:ea typeface="+mn-ea"/>
                <a:cs typeface="+mn-cs"/>
              </a:rPr>
              <a:t>Elohim</a:t>
            </a:r>
            <a:r>
              <a:rPr lang="en-US" sz="1200" kern="1200" dirty="0" smtClean="0">
                <a:solidFill>
                  <a:schemeClr val="tx1"/>
                </a:solidFill>
                <a:latin typeface="Arial" pitchFamily="-128" charset="0"/>
                <a:ea typeface="+mn-ea"/>
                <a:cs typeface="+mn-cs"/>
              </a:rPr>
              <a:t>”, and that we can imagine, understand, have compassion for the feelings of others apparently quite different from us. And so this commandment rooted in empathy is repeated frequently in the Torah, and it appears also in the rabbinic literature, as in the statement: </a:t>
            </a:r>
          </a:p>
          <a:p>
            <a:r>
              <a:rPr lang="en-US" sz="1200" kern="1200" dirty="0" smtClean="0">
                <a:solidFill>
                  <a:schemeClr val="tx1"/>
                </a:solidFill>
                <a:latin typeface="Arial" pitchFamily="-128" charset="0"/>
                <a:ea typeface="+mn-ea"/>
                <a:cs typeface="+mn-cs"/>
              </a:rPr>
              <a:t>Do not judge your associate until you stand in his place (</a:t>
            </a:r>
            <a:r>
              <a:rPr lang="en-US" sz="1200" kern="1200" dirty="0" err="1" smtClean="0">
                <a:solidFill>
                  <a:schemeClr val="tx1"/>
                </a:solidFill>
                <a:latin typeface="Arial" pitchFamily="-128" charset="0"/>
                <a:ea typeface="+mn-ea"/>
                <a:cs typeface="+mn-cs"/>
              </a:rPr>
              <a:t>Avot</a:t>
            </a:r>
            <a:r>
              <a:rPr lang="en-US" sz="1200" kern="1200" dirty="0" smtClean="0">
                <a:solidFill>
                  <a:schemeClr val="tx1"/>
                </a:solidFill>
                <a:latin typeface="Arial" pitchFamily="-128" charset="0"/>
                <a:ea typeface="+mn-ea"/>
                <a:cs typeface="+mn-cs"/>
              </a:rPr>
              <a:t> 2:5).“You must not oppress the stranger, </a:t>
            </a:r>
            <a:r>
              <a:rPr lang="en-US" sz="1200" kern="1200" dirty="0" err="1" smtClean="0">
                <a:solidFill>
                  <a:schemeClr val="tx1"/>
                </a:solidFill>
                <a:latin typeface="Arial" pitchFamily="-128" charset="0"/>
                <a:ea typeface="+mn-ea"/>
                <a:cs typeface="+mn-cs"/>
              </a:rPr>
              <a:t>ki</a:t>
            </a:r>
            <a:r>
              <a:rPr lang="en-US" sz="1200" kern="1200" dirty="0" smtClean="0">
                <a:solidFill>
                  <a:schemeClr val="tx1"/>
                </a:solidFill>
                <a:latin typeface="Arial" pitchFamily="-128" charset="0"/>
                <a:ea typeface="+mn-ea"/>
                <a:cs typeface="+mn-cs"/>
              </a:rPr>
              <a:t> </a:t>
            </a:r>
            <a:r>
              <a:rPr lang="en-US" sz="1200" kern="1200" dirty="0" err="1" smtClean="0">
                <a:solidFill>
                  <a:schemeClr val="tx1"/>
                </a:solidFill>
                <a:latin typeface="Arial" pitchFamily="-128" charset="0"/>
                <a:ea typeface="+mn-ea"/>
                <a:cs typeface="+mn-cs"/>
              </a:rPr>
              <a:t>atem</a:t>
            </a:r>
            <a:r>
              <a:rPr lang="en-US" sz="1200" kern="1200" dirty="0" smtClean="0">
                <a:solidFill>
                  <a:schemeClr val="tx1"/>
                </a:solidFill>
                <a:latin typeface="Arial" pitchFamily="-128" charset="0"/>
                <a:ea typeface="+mn-ea"/>
                <a:cs typeface="+mn-cs"/>
              </a:rPr>
              <a:t> </a:t>
            </a:r>
            <a:r>
              <a:rPr lang="en-US" sz="1200" kern="1200" dirty="0" err="1" smtClean="0">
                <a:solidFill>
                  <a:schemeClr val="tx1"/>
                </a:solidFill>
                <a:latin typeface="Arial" pitchFamily="-128" charset="0"/>
                <a:ea typeface="+mn-ea"/>
                <a:cs typeface="+mn-cs"/>
              </a:rPr>
              <a:t>yedatem</a:t>
            </a:r>
            <a:r>
              <a:rPr lang="en-US" sz="1200" kern="1200" dirty="0" smtClean="0">
                <a:solidFill>
                  <a:schemeClr val="tx1"/>
                </a:solidFill>
                <a:latin typeface="Arial" pitchFamily="-128" charset="0"/>
                <a:ea typeface="+mn-ea"/>
                <a:cs typeface="+mn-cs"/>
              </a:rPr>
              <a:t> et </a:t>
            </a:r>
            <a:r>
              <a:rPr lang="en-US" sz="1200" kern="1200" dirty="0" err="1" smtClean="0">
                <a:solidFill>
                  <a:schemeClr val="tx1"/>
                </a:solidFill>
                <a:latin typeface="Arial" pitchFamily="-128" charset="0"/>
                <a:ea typeface="+mn-ea"/>
                <a:cs typeface="+mn-cs"/>
              </a:rPr>
              <a:t>nefesh</a:t>
            </a:r>
            <a:r>
              <a:rPr lang="en-US" sz="1200" kern="1200" dirty="0" smtClean="0">
                <a:solidFill>
                  <a:schemeClr val="tx1"/>
                </a:solidFill>
                <a:latin typeface="Arial" pitchFamily="-128" charset="0"/>
                <a:ea typeface="+mn-ea"/>
                <a:cs typeface="+mn-cs"/>
              </a:rPr>
              <a:t> ha-</a:t>
            </a:r>
            <a:r>
              <a:rPr lang="en-US" sz="1200" kern="1200" dirty="0" err="1" smtClean="0">
                <a:solidFill>
                  <a:schemeClr val="tx1"/>
                </a:solidFill>
                <a:latin typeface="Arial" pitchFamily="-128" charset="0"/>
                <a:ea typeface="+mn-ea"/>
                <a:cs typeface="+mn-cs"/>
              </a:rPr>
              <a:t>ger</a:t>
            </a:r>
            <a:r>
              <a:rPr lang="en-US" sz="1200" kern="1200" dirty="0" smtClean="0">
                <a:solidFill>
                  <a:schemeClr val="tx1"/>
                </a:solidFill>
                <a:latin typeface="Arial" pitchFamily="-128" charset="0"/>
                <a:ea typeface="+mn-ea"/>
                <a:cs typeface="+mn-cs"/>
              </a:rPr>
              <a:t>, for you know the soul of the stranger.” You are capable of imagining what it is like to be a stranger and acting accordingly. That is one of the great gifts of our Torah and our people to world consciousness. </a:t>
            </a:r>
            <a:r>
              <a:rPr lang="en-US" sz="1200" kern="1200" smtClean="0">
                <a:solidFill>
                  <a:schemeClr val="tx1"/>
                </a:solidFill>
                <a:latin typeface="Arial" pitchFamily="-128" charset="0"/>
                <a:ea typeface="+mn-ea"/>
                <a:cs typeface="+mn-cs"/>
              </a:rPr>
              <a:t>What a tragedy that the insight expressed in this mitzvah seems to be falling increasingly into abeyance in our time.</a:t>
            </a:r>
            <a:endParaRPr lang="en-US" dirty="0"/>
          </a:p>
        </p:txBody>
      </p:sp>
      <p:sp>
        <p:nvSpPr>
          <p:cNvPr id="4" name="Slide Number Placeholder 3"/>
          <p:cNvSpPr>
            <a:spLocks noGrp="1"/>
          </p:cNvSpPr>
          <p:nvPr>
            <p:ph type="sldNum" sz="quarter" idx="10"/>
          </p:nvPr>
        </p:nvSpPr>
        <p:spPr/>
        <p:txBody>
          <a:bodyPr/>
          <a:lstStyle/>
          <a:p>
            <a:fld id="{7EA53F62-38AE-4BAE-B7E3-9A57D7287EF4}" type="slidenum">
              <a:rPr lang="en-US" smtClean="0"/>
              <a:pPr/>
              <a:t>77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30672-8B3D-4272-9FD8-E38D83D59E12}" type="slidenum">
              <a:rPr lang="en-US"/>
              <a:pPr/>
              <a:t>78</a:t>
            </a:fld>
            <a:endParaRPr lang="en-US"/>
          </a:p>
        </p:txBody>
      </p:sp>
      <p:sp>
        <p:nvSpPr>
          <p:cNvPr id="1660930" name="Rectangle 2"/>
          <p:cNvSpPr>
            <a:spLocks noGrp="1" noRot="1" noChangeAspect="1" noChangeArrowheads="1" noTextEdit="1"/>
          </p:cNvSpPr>
          <p:nvPr>
            <p:ph type="sldImg"/>
          </p:nvPr>
        </p:nvSpPr>
        <p:spPr>
          <a:ln/>
        </p:spPr>
      </p:sp>
      <p:sp>
        <p:nvSpPr>
          <p:cNvPr id="1660931" name="Rectangle 3"/>
          <p:cNvSpPr>
            <a:spLocks noGrp="1" noChangeArrowheads="1"/>
          </p:cNvSpPr>
          <p:nvPr>
            <p:ph type="body" idx="1"/>
          </p:nvPr>
        </p:nvSpPr>
        <p:spPr/>
        <p:txBody>
          <a:bodyPr/>
          <a:lstStyle/>
          <a:p>
            <a:r>
              <a:rPr lang="en-US" dirty="0" smtClean="0"/>
              <a:t>A primitive root; to hear intelligently (often with implication of attention, obedience, etc.; causatively, to tell, etc.) -- X attentively, call (gather) together, X carefully, X certainly, consent, consider, be content, declare, X diligently, discern, give ear, (cause to, let, make to) hear(-ken, tell), X indeed, listen, make (a) noise, (be) obedient, obey, perceive, (make a) proclaim(-</a:t>
            </a:r>
            <a:r>
              <a:rPr lang="en-US" dirty="0" err="1" smtClean="0"/>
              <a:t>ation</a:t>
            </a:r>
            <a:r>
              <a:rPr lang="en-US" dirty="0" smtClean="0"/>
              <a:t>), publish, regard, report, </a:t>
            </a:r>
            <a:r>
              <a:rPr lang="en-US" dirty="0" err="1" smtClean="0"/>
              <a:t>shew</a:t>
            </a:r>
            <a:r>
              <a:rPr lang="en-US" dirty="0" smtClean="0"/>
              <a:t> (forth), (make a) sound, X surely, tell, understand, whosoever (</a:t>
            </a:r>
            <a:r>
              <a:rPr lang="en-US" dirty="0" err="1" smtClean="0"/>
              <a:t>heareth</a:t>
            </a:r>
            <a:r>
              <a:rPr lang="en-US" dirty="0" smtClean="0"/>
              <a:t>), witness. </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ACE14-E27C-4BC1-8D29-81970ED3EDDE}" type="slidenum">
              <a:rPr lang="en-US"/>
              <a:pPr/>
              <a:t>79</a:t>
            </a:fld>
            <a:endParaRPr lang="en-US"/>
          </a:p>
        </p:txBody>
      </p:sp>
      <p:sp>
        <p:nvSpPr>
          <p:cNvPr id="1682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2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lvl="1">
              <a:lnSpc>
                <a:spcPct val="90000"/>
              </a:lnSpc>
            </a:pPr>
            <a:r>
              <a:rPr lang="en-US" sz="1000"/>
              <a:t>613 commandments</a:t>
            </a:r>
          </a:p>
          <a:p>
            <a:pPr lvl="2">
              <a:lnSpc>
                <a:spcPct val="90000"/>
              </a:lnSpc>
            </a:pPr>
            <a:r>
              <a:rPr lang="en-US" sz="1000"/>
              <a:t>248 positive</a:t>
            </a:r>
          </a:p>
          <a:p>
            <a:pPr lvl="2">
              <a:lnSpc>
                <a:spcPct val="90000"/>
              </a:lnSpc>
            </a:pPr>
            <a:r>
              <a:rPr lang="en-US" sz="1000"/>
              <a:t>365 negative</a:t>
            </a:r>
          </a:p>
          <a:p>
            <a:pPr lvl="1">
              <a:lnSpc>
                <a:spcPct val="90000"/>
              </a:lnSpc>
            </a:pPr>
            <a:r>
              <a:rPr lang="en-US" sz="1000"/>
              <a:t>Moral</a:t>
            </a:r>
          </a:p>
          <a:p>
            <a:pPr lvl="1">
              <a:lnSpc>
                <a:spcPct val="90000"/>
              </a:lnSpc>
            </a:pPr>
            <a:r>
              <a:rPr lang="en-US" sz="1000"/>
              <a:t>Ritual</a:t>
            </a:r>
          </a:p>
          <a:p>
            <a:pPr lvl="1">
              <a:lnSpc>
                <a:spcPct val="90000"/>
              </a:lnSpc>
            </a:pPr>
            <a:r>
              <a:rPr lang="en-US" sz="1000"/>
              <a:t>Health </a:t>
            </a:r>
          </a:p>
          <a:p>
            <a:pPr lvl="1">
              <a:lnSpc>
                <a:spcPct val="90000"/>
              </a:lnSpc>
            </a:pPr>
            <a:r>
              <a:rPr lang="en-US" sz="1000"/>
              <a:t>Chukkim</a:t>
            </a:r>
          </a:p>
          <a:p>
            <a:endParaRPr lang="en-US"/>
          </a:p>
          <a:p>
            <a:r>
              <a:rPr lang="en-US"/>
              <a:t>Jews believe that performing of ritual mitzvot (commandments or religious obligations) is a means of tikkun olam, helping to perfect the world, and that the performance of more mitzvot will hasten the coming of the Messiah and the Messianic Age. This belief dates back at least to the early Talmudic period. According to Rabbi Yochanan, a rabbi who lived during that period, the Jewish people will be redeemed when every Jew observes Shabbat (the Sabbath) in two consecutive weeks.[4]</a:t>
            </a:r>
          </a:p>
          <a:p>
            <a:endParaRPr lang="en-US"/>
          </a:p>
          <a:p>
            <a:r>
              <a:rPr lang="en-US"/>
              <a:t>In Jewish thought ethical mitzvot as well as ritual mitzvot are important to the process of tikkun olam. Some Jews believe that performing mitzvot will create a model society among the Jewish people, which will in turn influence the rest of the world. By perfecting themselves, their local Jewish community or the state of Israel, the Jews set an example for the rest of the world. The theme is frequently repeated in the sermons and writings of across the Jewish spectrum: Reconstructionist, Reform, Conservative, and Orthodox.</a:t>
            </a:r>
          </a:p>
          <a:p>
            <a:endParaRPr lang="en-US"/>
          </a:p>
          <a:p>
            <a:r>
              <a:rPr lang="en-US"/>
              <a:t>According to Moshe Chaim Luzzatto, an influential 18th century interpreter and systemic philosopher of Lurianic Kabbalah[10], the physical world is connected to spiritual realms above, and these spiritual realms in turn influence the physical world.[11] In his view, as developed in his Derech Hashem, Jews have the ability, through physical deeds and free will, to direct and control these spiritual forces.[12] These spiritual forces include tikkun (rectification, good; the presence of Divine light) and kilkul (damage, evil; not merely the absence of goodness and Divine light, but its own force that is strengthened by the absence of goodness and Divine light).[13] God's desire in creation is that God's creations ultimately will recognize God's unity and overcome evil; this will constitute the perfection (tikkun) of creation.[14] Jews have the Torah now and are aware of God's unity, but when all of humanity recognizes this fact, the rectification will be complete.[15] Only the actions of Jews further creation; the deeds of non-Jews do not.[16] Instead, God gave non-Jews the Noachide Laws so that they may obtain individual portions in the Olam Haba (afterlife).[17]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FEE62-4079-4E19-91CF-E99884EE7556}" type="slidenum">
              <a:rPr lang="en-US"/>
              <a:pPr/>
              <a:t>7</a:t>
            </a:fld>
            <a:endParaRPr lang="en-US"/>
          </a:p>
        </p:txBody>
      </p:sp>
      <p:sp>
        <p:nvSpPr>
          <p:cNvPr id="1511426" name="Rectangle 2"/>
          <p:cNvSpPr>
            <a:spLocks noGrp="1" noRot="1" noChangeAspect="1" noChangeArrowheads="1" noTextEdit="1"/>
          </p:cNvSpPr>
          <p:nvPr>
            <p:ph type="sldImg"/>
          </p:nvPr>
        </p:nvSpPr>
        <p:spPr>
          <a:ln/>
        </p:spPr>
      </p:sp>
      <p:sp>
        <p:nvSpPr>
          <p:cNvPr id="151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80F5F-802B-4AC6-9FA0-9667D37238A2}" type="slidenum">
              <a:rPr lang="en-US"/>
              <a:pPr/>
              <a:t>80</a:t>
            </a:fld>
            <a:endParaRPr lang="en-US"/>
          </a:p>
        </p:txBody>
      </p:sp>
      <p:sp>
        <p:nvSpPr>
          <p:cNvPr id="1684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4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motivation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AC559-418D-4CBC-BBD2-827BE2F50D09}" type="slidenum">
              <a:rPr lang="en-US"/>
              <a:pPr/>
              <a:t>81</a:t>
            </a:fld>
            <a:endParaRPr lang="en-US"/>
          </a:p>
        </p:txBody>
      </p:sp>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1EEE-8D31-47B6-8A54-3B21AD3010CF}" type="slidenum">
              <a:rPr lang="en-US"/>
              <a:pPr/>
              <a:t>82</a:t>
            </a:fld>
            <a:endParaRPr lang="en-US"/>
          </a:p>
        </p:txBody>
      </p:sp>
      <p:sp>
        <p:nvSpPr>
          <p:cNvPr id="1264642" name="Rectangle 2"/>
          <p:cNvSpPr>
            <a:spLocks noGrp="1" noRot="1" noChangeAspect="1" noChangeArrowheads="1" noTextEdit="1"/>
          </p:cNvSpPr>
          <p:nvPr>
            <p:ph type="sldImg"/>
          </p:nvPr>
        </p:nvSpPr>
        <p:spPr>
          <a:ln/>
        </p:spPr>
      </p:sp>
      <p:sp>
        <p:nvSpPr>
          <p:cNvPr id="1264643" name="Rectangle 3"/>
          <p:cNvSpPr>
            <a:spLocks noGrp="1" noChangeArrowheads="1"/>
          </p:cNvSpPr>
          <p:nvPr>
            <p:ph type="body" idx="1"/>
          </p:nvPr>
        </p:nvSpPr>
        <p:spPr>
          <a:xfrm>
            <a:off x="914400" y="4343400"/>
            <a:ext cx="5029200" cy="4114800"/>
          </a:xfrm>
        </p:spPr>
        <p:txBody>
          <a:bodyPr/>
          <a:lstStyle/>
          <a:p>
            <a:pPr>
              <a:spcBef>
                <a:spcPct val="0"/>
              </a:spcBef>
            </a:pPr>
            <a:r>
              <a:rPr lang="en-GB" sz="1800"/>
              <a:t>40 days fast necessary because Israleietes fallen into faithless after leaving Egypt. </a:t>
            </a:r>
          </a:p>
          <a:p>
            <a:pPr>
              <a:spcBef>
                <a:spcPct val="0"/>
              </a:spcBef>
            </a:pPr>
            <a:endParaRPr lang="en-GB" sz="1800"/>
          </a:p>
          <a:p>
            <a:pPr>
              <a:spcBef>
                <a:spcPct val="0"/>
              </a:spcBef>
            </a:pPr>
            <a:r>
              <a:rPr lang="en-GB" sz="1800"/>
              <a:t>Recreating word so 6 days creation needed to be restored.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CC82D-21B8-4DD5-8177-0CA50E5403BC}" type="slidenum">
              <a:rPr lang="en-US"/>
              <a:pPr/>
              <a:t>83</a:t>
            </a:fld>
            <a:endParaRPr lang="en-US"/>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7A2C0-6494-4829-A542-FF0AD5B6D5DF}" type="slidenum">
              <a:rPr lang="en-US"/>
              <a:pPr/>
              <a:t>84</a:t>
            </a:fld>
            <a:endParaRPr lang="en-US"/>
          </a:p>
        </p:txBody>
      </p:sp>
      <p:sp>
        <p:nvSpPr>
          <p:cNvPr id="1687554" name="Rectangle 2"/>
          <p:cNvSpPr>
            <a:spLocks noGrp="1" noRot="1" noChangeAspect="1" noChangeArrowheads="1" noTextEdit="1"/>
          </p:cNvSpPr>
          <p:nvPr>
            <p:ph type="sldImg"/>
          </p:nvPr>
        </p:nvSpPr>
        <p:spPr>
          <a:ln/>
        </p:spPr>
      </p:sp>
      <p:sp>
        <p:nvSpPr>
          <p:cNvPr id="1687555" name="Rectangle 3"/>
          <p:cNvSpPr>
            <a:spLocks noGrp="1" noChangeArrowheads="1"/>
          </p:cNvSpPr>
          <p:nvPr>
            <p:ph type="body" idx="1"/>
          </p:nvPr>
        </p:nvSpPr>
        <p:spPr/>
        <p:txBody>
          <a:bodyPr/>
          <a:lstStyle/>
          <a:p>
            <a:r>
              <a:rPr lang="en-US"/>
              <a:t>When the people saw that Moses was so long in coming down from the mountain, they gathered around Aaron and said, "Come, make us gods [a] who will go before us. As for this fellow Moses who brought us up out of Egypt, we don't know what has happened to him."</a:t>
            </a:r>
          </a:p>
          <a:p>
            <a:endParaRPr lang="en-US"/>
          </a:p>
          <a:p>
            <a:r>
              <a:rPr lang="en-US"/>
              <a:t> 2 Aaron answered them, "Take off the gold earrings that your wives, your sons and your daughters are wearing, and bring them to me." 3 So all the people took off their earrings and brought them to Aaron. 4 He took what they handed him and made it into an idol cast in the shape of a calf, fashioning it with a tool. Then they said, "These are your gods, [b] O Israel, who brought you up out of Egypt."</a:t>
            </a:r>
          </a:p>
          <a:p>
            <a:endParaRPr lang="en-US"/>
          </a:p>
          <a:p>
            <a:r>
              <a:rPr lang="en-US"/>
              <a:t> 5 When Aaron saw this, he built an altar in front of the calf and announced, "Tomorrow there will be a festival to the LORD." 6 So the next day the people rose early and sacrificed burnt offerings and presented fellowship offerings. [c] Afterward they sat down to eat and drink and got up to indulge in revelry.</a:t>
            </a:r>
          </a:p>
          <a:p>
            <a:endParaRPr lang="en-US"/>
          </a:p>
          <a:p>
            <a:endParaRPr lang="en-US"/>
          </a:p>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48026-FD12-41F1-A13C-BA51B9CEED03}" type="slidenum">
              <a:rPr lang="en-US"/>
              <a:pPr/>
              <a:t>85</a:t>
            </a:fld>
            <a:endParaRPr lang="en-US"/>
          </a:p>
        </p:txBody>
      </p:sp>
      <p:sp>
        <p:nvSpPr>
          <p:cNvPr id="1599490" name="Rectangle 2"/>
          <p:cNvSpPr>
            <a:spLocks noGrp="1" noRot="1" noChangeAspect="1" noChangeArrowheads="1" noTextEdit="1"/>
          </p:cNvSpPr>
          <p:nvPr>
            <p:ph type="sldImg"/>
          </p:nvPr>
        </p:nvSpPr>
        <p:spPr>
          <a:ln/>
        </p:spPr>
      </p:sp>
      <p:sp>
        <p:nvSpPr>
          <p:cNvPr id="159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33B05-C225-4CAE-8BC0-30ADBC0D1D99}" type="slidenum">
              <a:rPr lang="en-US"/>
              <a:pPr/>
              <a:t>86</a:t>
            </a:fld>
            <a:endParaRPr lang="en-US"/>
          </a:p>
        </p:txBody>
      </p:sp>
      <p:sp>
        <p:nvSpPr>
          <p:cNvPr id="1600514" name="Rectangle 2"/>
          <p:cNvSpPr>
            <a:spLocks noGrp="1" noRot="1" noChangeAspect="1" noChangeArrowheads="1" noTextEdit="1"/>
          </p:cNvSpPr>
          <p:nvPr>
            <p:ph type="sldImg"/>
          </p:nvPr>
        </p:nvSpPr>
        <p:spPr>
          <a:ln/>
        </p:spPr>
      </p:sp>
      <p:sp>
        <p:nvSpPr>
          <p:cNvPr id="160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C0562-FE27-4130-916A-0127A3697BE1}" type="slidenum">
              <a:rPr lang="en-US"/>
              <a:pPr/>
              <a:t>87</a:t>
            </a:fld>
            <a:endParaRPr lang="en-US"/>
          </a:p>
        </p:txBody>
      </p:sp>
      <p:sp>
        <p:nvSpPr>
          <p:cNvPr id="1591298" name="Rectangle 2"/>
          <p:cNvSpPr>
            <a:spLocks noGrp="1" noRot="1" noChangeAspect="1" noChangeArrowheads="1" noTextEdit="1"/>
          </p:cNvSpPr>
          <p:nvPr>
            <p:ph type="sldImg"/>
          </p:nvPr>
        </p:nvSpPr>
        <p:spPr>
          <a:ln/>
        </p:spPr>
      </p:sp>
      <p:sp>
        <p:nvSpPr>
          <p:cNvPr id="1591299" name="Rectangle 3"/>
          <p:cNvSpPr>
            <a:spLocks noGrp="1" noChangeArrowheads="1"/>
          </p:cNvSpPr>
          <p:nvPr>
            <p:ph type="body" idx="1"/>
          </p:nvPr>
        </p:nvSpPr>
        <p:spPr/>
        <p:txBody>
          <a:bodyPr/>
          <a:lstStyle/>
          <a:p>
            <a:r>
              <a:rPr lang="en-US"/>
              <a:t>Rembrandt </a:t>
            </a:r>
          </a:p>
          <a:p>
            <a:endParaRPr lang="en-US"/>
          </a:p>
          <a:p>
            <a:r>
              <a:rPr lang="en-US"/>
              <a:t>Who is on the Lord’s side? 3000 put to death</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6E239-DD2E-4680-A543-D33959568A2A}" type="slidenum">
              <a:rPr lang="en-US"/>
              <a:pPr/>
              <a:t>88</a:t>
            </a:fld>
            <a:endParaRPr lang="en-US"/>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86104-935F-4E30-87DD-258C8AF11C67}" type="slidenum">
              <a:rPr lang="en-US"/>
              <a:pPr/>
              <a:t>89</a:t>
            </a:fld>
            <a:endParaRPr lang="en-US"/>
          </a:p>
        </p:txBody>
      </p:sp>
      <p:sp>
        <p:nvSpPr>
          <p:cNvPr id="1285122" name="Rectangle 2"/>
          <p:cNvSpPr>
            <a:spLocks noGrp="1" noRot="1" noChangeAspect="1" noChangeArrowheads="1" noTextEdit="1"/>
          </p:cNvSpPr>
          <p:nvPr>
            <p:ph type="sldImg"/>
          </p:nvPr>
        </p:nvSpPr>
        <p:spPr>
          <a:ln/>
        </p:spPr>
      </p:sp>
      <p:sp>
        <p:nvSpPr>
          <p:cNvPr id="1285123"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9F2B1-92BA-4519-BBBB-4176CE9005CA}" type="slidenum">
              <a:rPr lang="en-US"/>
              <a:pPr/>
              <a:t>8</a:t>
            </a:fld>
            <a:endParaRPr lang="en-US"/>
          </a:p>
        </p:txBody>
      </p:sp>
      <p:sp>
        <p:nvSpPr>
          <p:cNvPr id="1512450" name="Rectangle 2"/>
          <p:cNvSpPr>
            <a:spLocks noGrp="1" noRot="1" noChangeAspect="1" noChangeArrowheads="1" noTextEdit="1"/>
          </p:cNvSpPr>
          <p:nvPr>
            <p:ph type="sldImg"/>
          </p:nvPr>
        </p:nvSpPr>
        <p:spPr>
          <a:ln/>
        </p:spPr>
      </p:sp>
      <p:sp>
        <p:nvSpPr>
          <p:cNvPr id="1512451" name="Rectangle 3"/>
          <p:cNvSpPr>
            <a:spLocks noGrp="1" noChangeArrowheads="1"/>
          </p:cNvSpPr>
          <p:nvPr>
            <p:ph type="body" idx="1"/>
          </p:nvPr>
        </p:nvSpPr>
        <p:spPr/>
        <p:txBody>
          <a:bodyPr/>
          <a:lstStyle/>
          <a:p>
            <a:r>
              <a:rPr lang="en-US"/>
              <a:t>Let us have a look at the 1st attempt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32763-6022-4037-94F3-D6A7B12A02D8}" type="slidenum">
              <a:rPr lang="en-US"/>
              <a:pPr/>
              <a:t>90</a:t>
            </a:fld>
            <a:endParaRPr lang="en-US"/>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ECD60-B42C-4C05-B236-C69A28FC12C3}" type="slidenum">
              <a:rPr lang="en-US"/>
              <a:pPr/>
              <a:t>91</a:t>
            </a:fld>
            <a:endParaRPr lang="en-US"/>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a:xfrm>
            <a:off x="914400" y="4343400"/>
            <a:ext cx="5029200" cy="4114800"/>
          </a:xfrm>
        </p:spPr>
        <p:txBody>
          <a:bodyPr/>
          <a:lstStyle/>
          <a:p>
            <a:pPr>
              <a:spcBef>
                <a:spcPct val="0"/>
              </a:spcBef>
            </a:pPr>
            <a:r>
              <a:rPr lang="en-GB" sz="1800"/>
              <a:t>This time moses had to cut tablets. </a:t>
            </a:r>
          </a:p>
          <a:p>
            <a:pPr>
              <a:spcBef>
                <a:spcPct val="0"/>
              </a:spcBef>
            </a:pPr>
            <a:r>
              <a:rPr lang="en-GB" sz="1800"/>
              <a:t>40 days to restore previous 40 day period</a:t>
            </a:r>
          </a:p>
          <a:p>
            <a:pPr>
              <a:spcBef>
                <a:spcPct val="0"/>
              </a:spcBef>
            </a:pPr>
            <a:r>
              <a:rPr lang="en-GB" sz="1800"/>
              <a:t>Told moses they would drive out other tribes, destroy altars etc. not to marry</a:t>
            </a:r>
          </a:p>
          <a:p>
            <a:pPr>
              <a:spcBef>
                <a:spcPct val="0"/>
              </a:spcBef>
            </a:pPr>
            <a:r>
              <a:rPr lang="en-GB" sz="1800"/>
              <a:t>Chagall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C94B0-52F6-4FC0-BBE8-94587BB89262}" type="slidenum">
              <a:rPr lang="en-US"/>
              <a:pPr/>
              <a:t>92</a:t>
            </a:fld>
            <a:endParaRPr lang="en-US"/>
          </a:p>
        </p:txBody>
      </p:sp>
      <p:sp>
        <p:nvSpPr>
          <p:cNvPr id="1608706" name="Rectangle 2"/>
          <p:cNvSpPr>
            <a:spLocks noGrp="1" noRot="1" noChangeAspect="1" noChangeArrowheads="1" noTextEdit="1"/>
          </p:cNvSpPr>
          <p:nvPr>
            <p:ph type="sldImg"/>
          </p:nvPr>
        </p:nvSpPr>
        <p:spPr>
          <a:ln/>
        </p:spPr>
      </p:sp>
      <p:sp>
        <p:nvSpPr>
          <p:cNvPr id="1608707" name="Rectangle 3"/>
          <p:cNvSpPr>
            <a:spLocks noGrp="1" noChangeArrowheads="1"/>
          </p:cNvSpPr>
          <p:nvPr>
            <p:ph type="body" idx="1"/>
          </p:nvPr>
        </p:nvSpPr>
        <p:spPr/>
        <p:txBody>
          <a:bodyPr/>
          <a:lstStyle/>
          <a:p>
            <a:r>
              <a:rPr lang="en-US"/>
              <a:t>Were supposed to honour tabernalce and follow until entered canaan</a:t>
            </a:r>
          </a:p>
          <a:p>
            <a:r>
              <a:rPr lang="en-US"/>
              <a:t>Veil in temple torn when Jesus crucified signified every person could now approach God and be saved through Jesus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84939-9FF9-45B8-B81C-3A8005851F53}" type="slidenum">
              <a:rPr lang="en-US"/>
              <a:pPr/>
              <a:t>93</a:t>
            </a:fld>
            <a:endParaRPr lang="en-US"/>
          </a:p>
        </p:txBody>
      </p:sp>
      <p:sp>
        <p:nvSpPr>
          <p:cNvPr id="1658882" name="Rectangle 2"/>
          <p:cNvSpPr>
            <a:spLocks noGrp="1" noRot="1" noChangeAspect="1" noChangeArrowheads="1" noTextEdit="1"/>
          </p:cNvSpPr>
          <p:nvPr>
            <p:ph type="sldImg"/>
          </p:nvPr>
        </p:nvSpPr>
        <p:spPr>
          <a:ln/>
        </p:spPr>
      </p:sp>
      <p:sp>
        <p:nvSpPr>
          <p:cNvPr id="1658883" name="Rectangle 3"/>
          <p:cNvSpPr>
            <a:spLocks noGrp="1" noChangeArrowheads="1"/>
          </p:cNvSpPr>
          <p:nvPr>
            <p:ph type="body" idx="1"/>
          </p:nvPr>
        </p:nvSpPr>
        <p:spPr/>
        <p:txBody>
          <a:bodyPr/>
          <a:lstStyle/>
          <a:p>
            <a:r>
              <a:rPr lang="en-US"/>
              <a:t>Cherubim - facing each other - lovers. True Parents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610B1-F13A-41CF-A0A0-923ED058036F}" type="slidenum">
              <a:rPr lang="en-US"/>
              <a:pPr/>
              <a:t>94</a:t>
            </a:fld>
            <a:endParaRPr lang="en-US"/>
          </a:p>
        </p:txBody>
      </p:sp>
      <p:sp>
        <p:nvSpPr>
          <p:cNvPr id="1611778" name="Rectangle 2"/>
          <p:cNvSpPr>
            <a:spLocks noGrp="1" noRot="1" noChangeAspect="1" noChangeArrowheads="1" noTextEdit="1"/>
          </p:cNvSpPr>
          <p:nvPr>
            <p:ph type="sldImg"/>
          </p:nvPr>
        </p:nvSpPr>
        <p:spPr>
          <a:ln/>
        </p:spPr>
      </p:sp>
      <p:sp>
        <p:nvSpPr>
          <p:cNvPr id="1611779" name="Rectangle 3"/>
          <p:cNvSpPr>
            <a:spLocks noGrp="1" noChangeArrowheads="1"/>
          </p:cNvSpPr>
          <p:nvPr>
            <p:ph type="body" idx="1"/>
          </p:nvPr>
        </p:nvSpPr>
        <p:spPr/>
        <p:txBody>
          <a:bodyPr/>
          <a:lstStyle/>
          <a:p>
            <a:r>
              <a:rPr lang="en-US"/>
              <a:t>William west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CED3E-DC04-4BDB-B05D-E1F46E22D703}" type="slidenum">
              <a:rPr lang="en-US"/>
              <a:pPr/>
              <a:t>95</a:t>
            </a:fld>
            <a:endParaRPr lang="en-US"/>
          </a:p>
        </p:txBody>
      </p:sp>
      <p:sp>
        <p:nvSpPr>
          <p:cNvPr id="1662978" name="Rectangle 2"/>
          <p:cNvSpPr>
            <a:spLocks noGrp="1" noRot="1" noChangeAspect="1" noChangeArrowheads="1" noTextEdit="1"/>
          </p:cNvSpPr>
          <p:nvPr>
            <p:ph type="sldImg"/>
          </p:nvPr>
        </p:nvSpPr>
        <p:spPr>
          <a:ln/>
        </p:spPr>
      </p:sp>
      <p:sp>
        <p:nvSpPr>
          <p:cNvPr id="1662979" name="Rectangle 3"/>
          <p:cNvSpPr>
            <a:spLocks noGrp="1" noChangeArrowheads="1"/>
          </p:cNvSpPr>
          <p:nvPr>
            <p:ph type="body" idx="1"/>
          </p:nvPr>
        </p:nvSpPr>
        <p:spPr/>
        <p:txBody>
          <a:bodyPr/>
          <a:lstStyle/>
          <a:p>
            <a:r>
              <a:rPr lang="en-US"/>
              <a:t>Attachment to egyspt. Can’t move forwards. Need to change way of thinking</a:t>
            </a:r>
          </a:p>
          <a:p>
            <a:endParaRPr lang="en-US"/>
          </a:p>
          <a:p>
            <a:r>
              <a:rPr lang="en-US"/>
              <a:t>Complaining - slave or servant mentality. Chjild of God - see problem, try to solve. Repsonsibile. Invove. Engaged. Support leader, manager etc.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104CF-03EE-4121-B6A0-30608624248D}" type="slidenum">
              <a:rPr lang="en-US"/>
              <a:pPr/>
              <a:t>96</a:t>
            </a:fld>
            <a:endParaRPr lang="en-US"/>
          </a:p>
        </p:txBody>
      </p:sp>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508AD-2CC6-470C-BAEB-20B2C79A12AF}" type="slidenum">
              <a:rPr lang="en-US"/>
              <a:pPr/>
              <a:t>97</a:t>
            </a:fld>
            <a:endParaRPr lang="en-US"/>
          </a:p>
        </p:txBody>
      </p:sp>
      <p:sp>
        <p:nvSpPr>
          <p:cNvPr id="1289218" name="Rectangle 2"/>
          <p:cNvSpPr>
            <a:spLocks noGrp="1" noRot="1" noChangeAspect="1" noChangeArrowheads="1" noTextEdit="1"/>
          </p:cNvSpPr>
          <p:nvPr>
            <p:ph type="sldImg"/>
          </p:nvPr>
        </p:nvSpPr>
        <p:spPr>
          <a:ln/>
        </p:spPr>
      </p:sp>
      <p:sp>
        <p:nvSpPr>
          <p:cNvPr id="1289219"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255EA-BB35-4E23-B848-9C0FE754A9EB}" type="slidenum">
              <a:rPr lang="en-US"/>
              <a:pPr/>
              <a:t>98</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C383A-56ED-4928-A08A-ACCE3090122B}" type="slidenum">
              <a:rPr lang="en-US"/>
              <a:pPr/>
              <a:t>99</a:t>
            </a:fld>
            <a:endParaRPr lang="en-US"/>
          </a:p>
        </p:txBody>
      </p:sp>
      <p:sp>
        <p:nvSpPr>
          <p:cNvPr id="1665026" name="Rectangle 2"/>
          <p:cNvSpPr>
            <a:spLocks noGrp="1" noRot="1" noChangeAspect="1" noChangeArrowheads="1" noTextEdit="1"/>
          </p:cNvSpPr>
          <p:nvPr>
            <p:ph type="sldImg"/>
          </p:nvPr>
        </p:nvSpPr>
        <p:spPr>
          <a:ln/>
        </p:spPr>
      </p:sp>
      <p:sp>
        <p:nvSpPr>
          <p:cNvPr id="166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8F133-E9EA-4108-85ED-0EE55F33C351}" type="slidenum">
              <a:rPr lang="en-US"/>
              <a:pPr/>
              <a:t>9</a:t>
            </a:fld>
            <a:endParaRPr lang="en-US"/>
          </a:p>
        </p:txBody>
      </p:sp>
      <p:sp>
        <p:nvSpPr>
          <p:cNvPr id="1457154" name="Rectangle 2"/>
          <p:cNvSpPr>
            <a:spLocks noGrp="1" noRot="1" noChangeAspect="1" noChangeArrowheads="1" noTextEdit="1"/>
          </p:cNvSpPr>
          <p:nvPr>
            <p:ph type="sldImg"/>
          </p:nvPr>
        </p:nvSpPr>
        <p:spPr>
          <a:ln/>
        </p:spPr>
      </p:sp>
      <p:sp>
        <p:nvSpPr>
          <p:cNvPr id="1457155" name="Rectangle 3"/>
          <p:cNvSpPr>
            <a:spLocks noGrp="1" noChangeArrowheads="1"/>
          </p:cNvSpPr>
          <p:nvPr>
            <p:ph type="body" idx="1"/>
          </p:nvPr>
        </p:nvSpPr>
        <p:spPr/>
        <p:txBody>
          <a:bodyPr/>
          <a:lstStyle/>
          <a:p>
            <a:r>
              <a:rPr lang="en-US" dirty="0"/>
              <a:t>Moses was a son of </a:t>
            </a:r>
            <a:r>
              <a:rPr lang="en-US" dirty="0" err="1"/>
              <a:t>Amram</a:t>
            </a:r>
            <a:r>
              <a:rPr lang="en-US" dirty="0"/>
              <a:t>, a member of the Levite tribe of Israel descended from Jacob, and his wife, </a:t>
            </a:r>
            <a:r>
              <a:rPr lang="en-US" dirty="0" err="1" smtClean="0"/>
              <a:t>Jochebed</a:t>
            </a:r>
            <a:r>
              <a:rPr lang="en-US" baseline="0" dirty="0" smtClean="0"/>
              <a:t> who</a:t>
            </a:r>
            <a:r>
              <a:rPr lang="en-US" dirty="0" smtClean="0"/>
              <a:t> was </a:t>
            </a:r>
            <a:r>
              <a:rPr lang="en-US" dirty="0"/>
              <a:t>kin to </a:t>
            </a:r>
            <a:r>
              <a:rPr lang="en-US" dirty="0" err="1"/>
              <a:t>Amram's</a:t>
            </a:r>
            <a:r>
              <a:rPr lang="en-US" dirty="0"/>
              <a:t> father </a:t>
            </a:r>
            <a:r>
              <a:rPr lang="en-US" dirty="0" err="1"/>
              <a:t>Kehath</a:t>
            </a:r>
            <a:r>
              <a:rPr lang="en-US" dirty="0"/>
              <a:t> (Exodus 6:20). Moses had one older (by seven years) sister, Miriam, and one older (by three years) brother, Aaron.[6]  According to Genesis 46:11, </a:t>
            </a:r>
            <a:r>
              <a:rPr lang="en-US" dirty="0" err="1"/>
              <a:t>Amram's</a:t>
            </a:r>
            <a:r>
              <a:rPr lang="en-US" dirty="0"/>
              <a:t> father </a:t>
            </a:r>
            <a:r>
              <a:rPr lang="en-US" dirty="0" err="1"/>
              <a:t>Kehath</a:t>
            </a:r>
            <a:r>
              <a:rPr lang="en-US" dirty="0"/>
              <a:t> immigrated to Egypt with 70 of Jacob's household, making Moses part of the second generation of Israelites born during their time in Egypt.</a:t>
            </a:r>
          </a:p>
          <a:p>
            <a:endParaRPr lang="en-US" dirty="0"/>
          </a:p>
          <a:p>
            <a:r>
              <a:rPr lang="en-US" dirty="0"/>
              <a:t>In </a:t>
            </a:r>
            <a:r>
              <a:rPr lang="en-US" dirty="0" err="1"/>
              <a:t>Midian</a:t>
            </a:r>
            <a:r>
              <a:rPr lang="en-US" dirty="0"/>
              <a:t>  he stopped at a well, where he protected seven shepherdesses from a band of rude shepherds. The shepherdesses' father </a:t>
            </a:r>
            <a:r>
              <a:rPr lang="en-US" dirty="0" err="1"/>
              <a:t>Jethro</a:t>
            </a:r>
            <a:r>
              <a:rPr lang="en-US" dirty="0"/>
              <a:t> was immensely grateful for this assistance Moses had given his daughters, and adopted him as his son, gave his daughter </a:t>
            </a:r>
            <a:r>
              <a:rPr lang="en-US" dirty="0" err="1"/>
              <a:t>Zipporah</a:t>
            </a:r>
            <a:r>
              <a:rPr lang="en-US" dirty="0"/>
              <a:t>  to him in marriage, and made him the superintendent of his herds.</a:t>
            </a:r>
            <a:endParaRPr lang="en-US" dirty="0" smtClean="0"/>
          </a:p>
          <a:p>
            <a:endParaRPr lang="en-US" dirty="0" smtClean="0"/>
          </a:p>
          <a:p>
            <a:r>
              <a:rPr lang="en-US" dirty="0" smtClean="0"/>
              <a:t>Moses saved by </a:t>
            </a:r>
            <a:r>
              <a:rPr lang="en-US" dirty="0" err="1" smtClean="0"/>
              <a:t>Shifra</a:t>
            </a:r>
            <a:r>
              <a:rPr lang="en-US" dirty="0" smtClean="0"/>
              <a:t> and </a:t>
            </a:r>
            <a:r>
              <a:rPr lang="en-US" dirty="0" err="1" smtClean="0"/>
              <a:t>Puah</a:t>
            </a:r>
            <a:r>
              <a:rPr lang="en-US" dirty="0" smtClean="0"/>
              <a:t>, who were probably Egyptian midwives, to kill the first born of the Hebrews they refused. They were </a:t>
            </a:r>
            <a:r>
              <a:rPr lang="en-US" dirty="0" err="1" smtClean="0"/>
              <a:t>practisi</a:t>
            </a:r>
            <a:r>
              <a:rPr lang="en-US" dirty="0" smtClean="0"/>
              <a:t>...</a:t>
            </a:r>
            <a:r>
              <a:rPr lang="en-US" dirty="0" err="1" smtClean="0"/>
              <a:t>ng</a:t>
            </a:r>
            <a:r>
              <a:rPr lang="en-US" dirty="0" smtClean="0"/>
              <a:t> civil disobedience. Refusing, in our language, to commit a crime against humanity because out of compassion they </a:t>
            </a:r>
            <a:r>
              <a:rPr lang="en-US" dirty="0" err="1" smtClean="0"/>
              <a:t>recognised</a:t>
            </a:r>
            <a:r>
              <a:rPr lang="en-US" dirty="0" smtClean="0"/>
              <a:t> a higher moral authority than their leader. they defied the Pharaoh in the name of their common humanity with the Hebrew slaves.</a:t>
            </a:r>
          </a:p>
          <a:p>
            <a:endParaRPr lang="en-US" dirty="0" smtClean="0"/>
          </a:p>
          <a:p>
            <a:r>
              <a:rPr lang="en-US" dirty="0" smtClean="0"/>
              <a:t>The next woman was the Pharaoh's own daughter who disobeyed the royal command of her father and saved the life of Moses risking her own life to do so. Again, with great courage she acted out of compassion. </a:t>
            </a:r>
          </a:p>
          <a:p>
            <a:endParaRPr lang="en-US" dirty="0" smtClean="0"/>
          </a:p>
          <a:p>
            <a:r>
              <a:rPr lang="en-US" dirty="0"/>
              <a:t>40 years to restore number 40 which </a:t>
            </a:r>
            <a:r>
              <a:rPr lang="en-US" dirty="0" err="1"/>
              <a:t>unfallen</a:t>
            </a:r>
            <a:r>
              <a:rPr lang="en-US" dirty="0"/>
              <a:t> Adam should have fulfilled to make </a:t>
            </a:r>
            <a:r>
              <a:rPr lang="en-US" dirty="0" err="1"/>
              <a:t>f</a:t>
            </a:r>
            <a:r>
              <a:rPr lang="en-US" dirty="0"/>
              <a:t> of </a:t>
            </a:r>
            <a:r>
              <a:rPr lang="en-US" dirty="0" err="1"/>
              <a:t>f</a:t>
            </a:r>
            <a:r>
              <a:rPr lang="en-US" dirty="0"/>
              <a:t>. </a:t>
            </a:r>
          </a:p>
          <a:p>
            <a:endParaRPr lang="en-US" dirty="0"/>
          </a:p>
          <a:p>
            <a:r>
              <a:rPr lang="en-US" dirty="0"/>
              <a:t>Killed Egyptian</a:t>
            </a:r>
          </a:p>
          <a:p>
            <a:r>
              <a:rPr lang="en-US" dirty="0"/>
              <a:t>	1. Killing AA</a:t>
            </a:r>
          </a:p>
          <a:p>
            <a:r>
              <a:rPr lang="en-US" dirty="0"/>
              <a:t>	2. Cut off Moses attachment to palace</a:t>
            </a:r>
          </a:p>
          <a:p>
            <a:r>
              <a:rPr lang="en-US" dirty="0"/>
              <a:t>	3. Show </a:t>
            </a:r>
            <a:r>
              <a:rPr lang="en-US" dirty="0" err="1"/>
              <a:t>israleiets</a:t>
            </a:r>
            <a:r>
              <a:rPr lang="en-US" dirty="0"/>
              <a:t> should trust him as patriot</a:t>
            </a:r>
          </a:p>
          <a:p>
            <a:endParaRPr lang="en-US" dirty="0"/>
          </a:p>
          <a:p>
            <a:r>
              <a:rPr lang="en-US" dirty="0"/>
              <a:t>Lineage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F4E17-007D-408D-8EC3-B6C755A2FFB5}" type="slidenum">
              <a:rPr lang="en-US"/>
              <a:pPr/>
              <a:t>100</a:t>
            </a:fld>
            <a:endParaRPr lang="en-US"/>
          </a:p>
        </p:txBody>
      </p:sp>
      <p:sp>
        <p:nvSpPr>
          <p:cNvPr id="1666050" name="Rectangle 2"/>
          <p:cNvSpPr>
            <a:spLocks noGrp="1" noRot="1" noChangeAspect="1" noChangeArrowheads="1" noTextEdit="1"/>
          </p:cNvSpPr>
          <p:nvPr>
            <p:ph type="sldImg"/>
          </p:nvPr>
        </p:nvSpPr>
        <p:spPr>
          <a:ln/>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D1F89-B0B4-4B51-B817-1CC47DB97D79}" type="slidenum">
              <a:rPr lang="en-US"/>
              <a:pPr/>
              <a:t>101</a:t>
            </a:fld>
            <a:endParaRPr lang="en-US"/>
          </a:p>
        </p:txBody>
      </p:sp>
      <p:sp>
        <p:nvSpPr>
          <p:cNvPr id="1667074" name="Rectangle 2"/>
          <p:cNvSpPr>
            <a:spLocks noGrp="1" noRot="1" noChangeAspect="1" noChangeArrowheads="1" noTextEdit="1"/>
          </p:cNvSpPr>
          <p:nvPr>
            <p:ph type="sldImg"/>
          </p:nvPr>
        </p:nvSpPr>
        <p:spPr>
          <a:ln/>
        </p:spPr>
      </p:sp>
      <p:sp>
        <p:nvSpPr>
          <p:cNvPr id="166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6AC18-22CA-4677-B837-A7EDFE4180B5}" type="slidenum">
              <a:rPr lang="en-US"/>
              <a:pPr/>
              <a:t>102</a:t>
            </a:fld>
            <a:endParaRPr lang="en-US"/>
          </a:p>
        </p:txBody>
      </p:sp>
      <p:sp>
        <p:nvSpPr>
          <p:cNvPr id="1668098" name="Rectangle 2"/>
          <p:cNvSpPr>
            <a:spLocks noGrp="1" noRot="1" noChangeAspect="1" noChangeArrowheads="1" noTextEdit="1"/>
          </p:cNvSpPr>
          <p:nvPr>
            <p:ph type="sldImg"/>
          </p:nvPr>
        </p:nvSpPr>
        <p:spPr>
          <a:ln/>
        </p:spPr>
      </p:sp>
      <p:sp>
        <p:nvSpPr>
          <p:cNvPr id="166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9065C-5411-49A9-A1ED-6BDE7B4CB83D}" type="slidenum">
              <a:rPr lang="en-US"/>
              <a:pPr/>
              <a:t>103</a:t>
            </a:fld>
            <a:endParaRPr lang="en-US"/>
          </a:p>
        </p:txBody>
      </p:sp>
      <p:sp>
        <p:nvSpPr>
          <p:cNvPr id="1669122" name="Rectangle 2"/>
          <p:cNvSpPr>
            <a:spLocks noGrp="1" noRot="1" noChangeAspect="1" noChangeArrowheads="1" noTextEdit="1"/>
          </p:cNvSpPr>
          <p:nvPr>
            <p:ph type="sldImg"/>
          </p:nvPr>
        </p:nvSpPr>
        <p:spPr>
          <a:ln/>
        </p:spPr>
      </p:sp>
      <p:sp>
        <p:nvSpPr>
          <p:cNvPr id="1669123" name="Rectangle 3"/>
          <p:cNvSpPr>
            <a:spLocks noGrp="1" noChangeArrowheads="1"/>
          </p:cNvSpPr>
          <p:nvPr>
            <p:ph type="body" idx="1"/>
          </p:nvPr>
        </p:nvSpPr>
        <p:spPr/>
        <p:txBody>
          <a:bodyPr/>
          <a:lstStyle/>
          <a:p>
            <a:r>
              <a:rPr lang="en-US" sz="1200" kern="1200" dirty="0" smtClean="0">
                <a:solidFill>
                  <a:schemeClr val="tx1"/>
                </a:solidFill>
                <a:latin typeface="Arial" pitchFamily="-128" charset="0"/>
                <a:ea typeface="+mn-ea"/>
                <a:cs typeface="+mn-cs"/>
              </a:rPr>
              <a:t>You can get the Jews out of Egypt. It’s harder to get Egypt out of the Jews.</a:t>
            </a:r>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0A0F0-9BC1-4595-B1A0-C5EC75B2696D}" type="slidenum">
              <a:rPr lang="en-US"/>
              <a:pPr/>
              <a:t>104</a:t>
            </a:fld>
            <a:endParaRPr lang="en-US"/>
          </a:p>
        </p:txBody>
      </p:sp>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1967E-C59C-46EB-A0B7-D62D91B27A44}" type="slidenum">
              <a:rPr lang="en-US"/>
              <a:pPr/>
              <a:t>105</a:t>
            </a:fld>
            <a:endParaRPr lang="en-US"/>
          </a:p>
        </p:txBody>
      </p:sp>
      <p:sp>
        <p:nvSpPr>
          <p:cNvPr id="1626114" name="Rectangle 2"/>
          <p:cNvSpPr>
            <a:spLocks noGrp="1" noRot="1" noChangeAspect="1" noChangeArrowheads="1" noTextEdit="1"/>
          </p:cNvSpPr>
          <p:nvPr>
            <p:ph type="sldImg"/>
          </p:nvPr>
        </p:nvSpPr>
        <p:spPr>
          <a:ln/>
        </p:spPr>
      </p:sp>
      <p:sp>
        <p:nvSpPr>
          <p:cNvPr id="1626115" name="Rectangle 3"/>
          <p:cNvSpPr>
            <a:spLocks noGrp="1" noChangeArrowheads="1"/>
          </p:cNvSpPr>
          <p:nvPr>
            <p:ph type="body" idx="1"/>
          </p:nvPr>
        </p:nvSpPr>
        <p:spPr/>
        <p:txBody>
          <a:bodyPr/>
          <a:lstStyle/>
          <a:p>
            <a:r>
              <a:rPr lang="en-US" dirty="0"/>
              <a:t>God angry. Not punishment. Take 40 years to get back to restore position of being ready to enter Canaan</a:t>
            </a:r>
          </a:p>
          <a:p>
            <a:endParaRPr lang="en-US" dirty="0"/>
          </a:p>
          <a:p>
            <a:r>
              <a:rPr lang="en-US" dirty="0" err="1"/>
              <a:t>Korah</a:t>
            </a:r>
            <a:r>
              <a:rPr lang="en-US" dirty="0"/>
              <a:t> accused Moses of elevating himself and using God’s name for own </a:t>
            </a:r>
            <a:r>
              <a:rPr lang="en-US" dirty="0" err="1"/>
              <a:t>agrandisment</a:t>
            </a:r>
            <a:r>
              <a:rPr lang="en-US" dirty="0"/>
              <a:t>. Argued everyone holy. Earth swallowed up. Rebellion </a:t>
            </a:r>
            <a:r>
              <a:rPr lang="en-US" dirty="0" err="1"/>
              <a:t>gainst</a:t>
            </a:r>
            <a:r>
              <a:rPr lang="en-US" dirty="0"/>
              <a:t> what happened to </a:t>
            </a:r>
            <a:r>
              <a:rPr lang="en-US" dirty="0" err="1"/>
              <a:t>Korah</a:t>
            </a:r>
            <a:r>
              <a:rPr lang="en-US" dirty="0"/>
              <a:t>.</a:t>
            </a:r>
          </a:p>
          <a:p>
            <a:endParaRPr lang="en-US" dirty="0"/>
          </a:p>
          <a:p>
            <a:r>
              <a:rPr lang="en-US" dirty="0">
                <a:solidFill>
                  <a:srgbClr val="424242"/>
                </a:solidFill>
              </a:rPr>
              <a:t>What follows is what I consider to be one of the most provocatively </a:t>
            </a:r>
            <a:r>
              <a:rPr lang="en-US" dirty="0" err="1">
                <a:solidFill>
                  <a:srgbClr val="424242"/>
                </a:solidFill>
              </a:rPr>
              <a:t>subver-sive</a:t>
            </a:r>
            <a:r>
              <a:rPr lang="en-US" dirty="0">
                <a:solidFill>
                  <a:srgbClr val="424242"/>
                </a:solidFill>
              </a:rPr>
              <a:t> passages in the rabbinic literature. It appears in the first chapter of the </a:t>
            </a:r>
            <a:r>
              <a:rPr lang="en-US" dirty="0" err="1">
                <a:solidFill>
                  <a:srgbClr val="424242"/>
                </a:solidFill>
              </a:rPr>
              <a:t>Midrash</a:t>
            </a:r>
            <a:r>
              <a:rPr lang="en-US" dirty="0">
                <a:solidFill>
                  <a:srgbClr val="424242"/>
                </a:solidFill>
              </a:rPr>
              <a:t> on Psalms. Its purpose is to relate the Psalms to material in the To-rah, and in our case it takes the first verse of Psalm 1 - Happy is the one who has not followed the counsel of the wicked, or taken the path of sinners, or joined the company of the insolent (Ps. 1:1) - and applies it to the uprising led by </a:t>
            </a:r>
            <a:r>
              <a:rPr lang="en-US" dirty="0" err="1">
                <a:solidFill>
                  <a:srgbClr val="424242"/>
                </a:solidFill>
              </a:rPr>
              <a:t>Korah</a:t>
            </a:r>
            <a:r>
              <a:rPr lang="en-US" dirty="0">
                <a:solidFill>
                  <a:srgbClr val="424242"/>
                </a:solidFill>
              </a:rPr>
              <a:t> who, in the rabbinic reading, </a:t>
            </a:r>
            <a:r>
              <a:rPr lang="en-GB" dirty="0" err="1">
                <a:solidFill>
                  <a:srgbClr val="424242"/>
                </a:solidFill>
              </a:rPr>
              <a:t>ﾒ</a:t>
            </a:r>
            <a:r>
              <a:rPr lang="en-US" dirty="0">
                <a:solidFill>
                  <a:srgbClr val="424242"/>
                </a:solidFill>
              </a:rPr>
              <a:t>spoke insolently against Moses and Aaron. What did </a:t>
            </a:r>
            <a:r>
              <a:rPr lang="en-US" dirty="0" err="1">
                <a:solidFill>
                  <a:srgbClr val="424242"/>
                </a:solidFill>
              </a:rPr>
              <a:t>Korah</a:t>
            </a:r>
            <a:r>
              <a:rPr lang="en-US" dirty="0">
                <a:solidFill>
                  <a:srgbClr val="424242"/>
                </a:solidFill>
              </a:rPr>
              <a:t> do? He assembled all the congregation against Moses and Aaron</a:t>
            </a:r>
            <a:r>
              <a:rPr lang="en-GB" dirty="0" err="1">
                <a:solidFill>
                  <a:srgbClr val="424242"/>
                </a:solidFill>
              </a:rPr>
              <a:t>ﾓ</a:t>
            </a:r>
            <a:r>
              <a:rPr lang="en-GB" dirty="0">
                <a:solidFill>
                  <a:srgbClr val="424242"/>
                </a:solidFill>
              </a:rPr>
              <a:t> </a:t>
            </a:r>
            <a:r>
              <a:rPr lang="en-US" dirty="0">
                <a:solidFill>
                  <a:srgbClr val="424242"/>
                </a:solidFill>
              </a:rPr>
              <a:t>- up to here the </a:t>
            </a:r>
            <a:r>
              <a:rPr lang="en-US" dirty="0" err="1">
                <a:solidFill>
                  <a:srgbClr val="424242"/>
                </a:solidFill>
              </a:rPr>
              <a:t>Midrash</a:t>
            </a:r>
            <a:r>
              <a:rPr lang="en-US" dirty="0">
                <a:solidFill>
                  <a:srgbClr val="424242"/>
                </a:solidFill>
              </a:rPr>
              <a:t> is merely following the Torah text - </a:t>
            </a:r>
            <a:r>
              <a:rPr lang="en-GB" dirty="0" err="1">
                <a:solidFill>
                  <a:srgbClr val="424242"/>
                </a:solidFill>
              </a:rPr>
              <a:t>ﾒa</a:t>
            </a:r>
            <a:r>
              <a:rPr lang="en-US" dirty="0" err="1">
                <a:solidFill>
                  <a:srgbClr val="424242"/>
                </a:solidFill>
              </a:rPr>
              <a:t>nd</a:t>
            </a:r>
            <a:r>
              <a:rPr lang="en-US" dirty="0">
                <a:solidFill>
                  <a:srgbClr val="424242"/>
                </a:solidFill>
              </a:rPr>
              <a:t> in their presence he began to speak words of scorn. This is what he said.</a:t>
            </a:r>
            <a:r>
              <a:rPr lang="en-GB" dirty="0" err="1">
                <a:solidFill>
                  <a:srgbClr val="424242"/>
                </a:solidFill>
              </a:rPr>
              <a:t>ﾓ</a:t>
            </a:r>
            <a:r>
              <a:rPr lang="en-GB" dirty="0">
                <a:solidFill>
                  <a:srgbClr val="424242"/>
                </a:solidFill>
              </a:rPr>
              <a:t> </a:t>
            </a:r>
            <a:r>
              <a:rPr lang="en-US" dirty="0">
                <a:solidFill>
                  <a:srgbClr val="424242"/>
                </a:solidFill>
              </a:rPr>
              <a:t>At this point, the Torah text in our </a:t>
            </a:r>
            <a:r>
              <a:rPr lang="en-US" dirty="0" err="1">
                <a:solidFill>
                  <a:srgbClr val="424242"/>
                </a:solidFill>
              </a:rPr>
              <a:t>parashah</a:t>
            </a:r>
            <a:r>
              <a:rPr lang="en-US" dirty="0">
                <a:solidFill>
                  <a:srgbClr val="424242"/>
                </a:solidFill>
              </a:rPr>
              <a:t> is entirely abandoned, and a new speech is crafted and placed in </a:t>
            </a:r>
            <a:r>
              <a:rPr lang="en-US" dirty="0" err="1">
                <a:solidFill>
                  <a:srgbClr val="424242"/>
                </a:solidFill>
              </a:rPr>
              <a:t>Korah</a:t>
            </a:r>
            <a:r>
              <a:rPr lang="en-GB" dirty="0" err="1">
                <a:solidFill>
                  <a:srgbClr val="424242"/>
                </a:solidFill>
              </a:rPr>
              <a:t>ﾕs</a:t>
            </a:r>
            <a:r>
              <a:rPr lang="en-US" dirty="0">
                <a:solidFill>
                  <a:srgbClr val="424242"/>
                </a:solidFill>
              </a:rPr>
              <a:t> mouth. It is this speech that I find so extraordinary, worth citing in full.  </a:t>
            </a:r>
          </a:p>
          <a:p>
            <a:r>
              <a:rPr lang="en-US" dirty="0">
                <a:solidFill>
                  <a:srgbClr val="424242"/>
                </a:solidFill>
              </a:rPr>
              <a:t>In my </a:t>
            </a:r>
            <a:r>
              <a:rPr lang="en-US" dirty="0" err="1">
                <a:solidFill>
                  <a:srgbClr val="424242"/>
                </a:solidFill>
              </a:rPr>
              <a:t>neighbourhood</a:t>
            </a:r>
            <a:r>
              <a:rPr lang="en-US" dirty="0">
                <a:solidFill>
                  <a:srgbClr val="424242"/>
                </a:solidFill>
              </a:rPr>
              <a:t> there was a widow, and with her were her two fatherless daughters. The widow had only one field, and when she was about to plough, Moses said unto her, </a:t>
            </a:r>
            <a:r>
              <a:rPr lang="en-GB" dirty="0">
                <a:solidFill>
                  <a:srgbClr val="424242"/>
                </a:solidFill>
              </a:rPr>
              <a:t>ﾒT</a:t>
            </a:r>
            <a:r>
              <a:rPr lang="en-US" dirty="0" err="1">
                <a:solidFill>
                  <a:srgbClr val="424242"/>
                </a:solidFill>
              </a:rPr>
              <a:t>hou</a:t>
            </a:r>
            <a:r>
              <a:rPr lang="en-US" dirty="0">
                <a:solidFill>
                  <a:srgbClr val="424242"/>
                </a:solidFill>
              </a:rPr>
              <a:t> </a:t>
            </a:r>
            <a:r>
              <a:rPr lang="en-US" dirty="0" err="1">
                <a:solidFill>
                  <a:srgbClr val="424242"/>
                </a:solidFill>
              </a:rPr>
              <a:t>shalt</a:t>
            </a:r>
            <a:r>
              <a:rPr lang="en-US" dirty="0">
                <a:solidFill>
                  <a:srgbClr val="424242"/>
                </a:solidFill>
              </a:rPr>
              <a:t> not plough with an ox and an ass together</a:t>
            </a:r>
            <a:r>
              <a:rPr lang="en-GB" dirty="0" err="1">
                <a:solidFill>
                  <a:srgbClr val="424242"/>
                </a:solidFill>
              </a:rPr>
              <a:t>ﾓ</a:t>
            </a:r>
            <a:r>
              <a:rPr lang="en-GB" dirty="0">
                <a:solidFill>
                  <a:srgbClr val="424242"/>
                </a:solidFill>
              </a:rPr>
              <a:t> </a:t>
            </a:r>
            <a:r>
              <a:rPr lang="en-US" dirty="0">
                <a:solidFill>
                  <a:srgbClr val="424242"/>
                </a:solidFill>
              </a:rPr>
              <a:t>(Deut. 22:10). When she was about to sow, Moses said to her, </a:t>
            </a:r>
            <a:r>
              <a:rPr lang="en-GB" dirty="0">
                <a:solidFill>
                  <a:srgbClr val="424242"/>
                </a:solidFill>
              </a:rPr>
              <a:t>ﾒT</a:t>
            </a:r>
            <a:r>
              <a:rPr lang="en-US" dirty="0" err="1">
                <a:solidFill>
                  <a:srgbClr val="424242"/>
                </a:solidFill>
              </a:rPr>
              <a:t>hou</a:t>
            </a:r>
            <a:r>
              <a:rPr lang="en-US" dirty="0">
                <a:solidFill>
                  <a:srgbClr val="424242"/>
                </a:solidFill>
              </a:rPr>
              <a:t> </a:t>
            </a:r>
            <a:r>
              <a:rPr lang="en-US" dirty="0" err="1">
                <a:solidFill>
                  <a:srgbClr val="424242"/>
                </a:solidFill>
              </a:rPr>
              <a:t>shalt</a:t>
            </a:r>
            <a:r>
              <a:rPr lang="en-US" dirty="0">
                <a:solidFill>
                  <a:srgbClr val="424242"/>
                </a:solidFill>
              </a:rPr>
              <a:t> not sow thy field with two kinds of seed</a:t>
            </a:r>
            <a:r>
              <a:rPr lang="en-GB" dirty="0" err="1">
                <a:solidFill>
                  <a:srgbClr val="424242"/>
                </a:solidFill>
              </a:rPr>
              <a:t>ﾓ</a:t>
            </a:r>
            <a:r>
              <a:rPr lang="en-GB" dirty="0">
                <a:solidFill>
                  <a:srgbClr val="424242"/>
                </a:solidFill>
              </a:rPr>
              <a:t> </a:t>
            </a:r>
            <a:r>
              <a:rPr lang="en-US" dirty="0">
                <a:solidFill>
                  <a:srgbClr val="424242"/>
                </a:solidFill>
              </a:rPr>
              <a:t>(Lev. 19:19). So far, it is just making life a bit more difficult for the widow by restricting the range of her activities. But it gets worse. </a:t>
            </a:r>
            <a:r>
              <a:rPr lang="en-GB" dirty="0" err="1">
                <a:solidFill>
                  <a:srgbClr val="424242"/>
                </a:solidFill>
              </a:rPr>
              <a:t>ﾊ</a:t>
            </a:r>
            <a:r>
              <a:rPr lang="en-US" dirty="0">
                <a:solidFill>
                  <a:srgbClr val="424242"/>
                </a:solidFill>
              </a:rPr>
              <a:t>When she was about to reap the harvest and to stack the sheaves, Moses said to her: </a:t>
            </a:r>
            <a:r>
              <a:rPr lang="en-GB" dirty="0">
                <a:solidFill>
                  <a:srgbClr val="424242"/>
                </a:solidFill>
              </a:rPr>
              <a:t>ﾒT</a:t>
            </a:r>
            <a:r>
              <a:rPr lang="en-US" dirty="0" err="1">
                <a:solidFill>
                  <a:srgbClr val="424242"/>
                </a:solidFill>
              </a:rPr>
              <a:t>hou</a:t>
            </a:r>
            <a:r>
              <a:rPr lang="en-US" dirty="0">
                <a:solidFill>
                  <a:srgbClr val="424242"/>
                </a:solidFill>
              </a:rPr>
              <a:t> </a:t>
            </a:r>
            <a:r>
              <a:rPr lang="en-US" dirty="0" err="1">
                <a:solidFill>
                  <a:srgbClr val="424242"/>
                </a:solidFill>
              </a:rPr>
              <a:t>shalt</a:t>
            </a:r>
            <a:r>
              <a:rPr lang="en-US" dirty="0">
                <a:solidFill>
                  <a:srgbClr val="424242"/>
                </a:solidFill>
              </a:rPr>
              <a:t> not harvest the gleanings, the over-looked sheaves, and the corners of the field</a:t>
            </a:r>
            <a:r>
              <a:rPr lang="en-GB" dirty="0" err="1">
                <a:solidFill>
                  <a:srgbClr val="424242"/>
                </a:solidFill>
              </a:rPr>
              <a:t>ﾓ</a:t>
            </a:r>
            <a:r>
              <a:rPr lang="en-GB" dirty="0">
                <a:solidFill>
                  <a:srgbClr val="424242"/>
                </a:solidFill>
              </a:rPr>
              <a:t> </a:t>
            </a:r>
            <a:r>
              <a:rPr lang="en-US" dirty="0">
                <a:solidFill>
                  <a:srgbClr val="424242"/>
                </a:solidFill>
              </a:rPr>
              <a:t>(based on Lev. 19:9 and Deut. 24:19) [these were, of course, to be left for the poor]. When she was about to bring the remaining harvest into the granary, Moses said to her, </a:t>
            </a:r>
            <a:r>
              <a:rPr lang="en-GB" dirty="0">
                <a:solidFill>
                  <a:srgbClr val="424242"/>
                </a:solidFill>
              </a:rPr>
              <a:t>ﾒG</a:t>
            </a:r>
            <a:r>
              <a:rPr lang="en-US" dirty="0" err="1">
                <a:solidFill>
                  <a:srgbClr val="424242"/>
                </a:solidFill>
              </a:rPr>
              <a:t>ive</a:t>
            </a:r>
            <a:r>
              <a:rPr lang="en-US" dirty="0">
                <a:solidFill>
                  <a:srgbClr val="424242"/>
                </a:solidFill>
              </a:rPr>
              <a:t> me the heave-offering, the first tithe, and the second tithe</a:t>
            </a:r>
            <a:r>
              <a:rPr lang="en-GB" dirty="0" err="1">
                <a:solidFill>
                  <a:srgbClr val="424242"/>
                </a:solidFill>
              </a:rPr>
              <a:t>ﾓ</a:t>
            </a:r>
            <a:r>
              <a:rPr lang="en-GB" dirty="0">
                <a:solidFill>
                  <a:srgbClr val="424242"/>
                </a:solidFill>
              </a:rPr>
              <a:t> </a:t>
            </a:r>
            <a:r>
              <a:rPr lang="en-US" dirty="0">
                <a:solidFill>
                  <a:srgbClr val="424242"/>
                </a:solidFill>
              </a:rPr>
              <a:t>(Num. 18:8ff, 18:26ff, Deut. 14:22ff). She submitted to God</a:t>
            </a:r>
            <a:r>
              <a:rPr lang="en-GB" dirty="0" err="1">
                <a:solidFill>
                  <a:srgbClr val="424242"/>
                </a:solidFill>
              </a:rPr>
              <a:t>ﾕs</a:t>
            </a:r>
            <a:r>
              <a:rPr lang="en-US" dirty="0">
                <a:solidFill>
                  <a:srgbClr val="424242"/>
                </a:solidFill>
              </a:rPr>
              <a:t> decree and gave them to him. What did the poor woman do then? She sold the field and bought two sheep, so that she might clothe herself in the wool shorn from them, and so that she might profit out of the lambs. As soon as the sheep brought forth their young, Aaron came and said to the widow, </a:t>
            </a:r>
            <a:r>
              <a:rPr lang="en-GB" dirty="0">
                <a:solidFill>
                  <a:srgbClr val="424242"/>
                </a:solidFill>
              </a:rPr>
              <a:t>ﾒG</a:t>
            </a:r>
            <a:r>
              <a:rPr lang="en-US" dirty="0" err="1">
                <a:solidFill>
                  <a:srgbClr val="424242"/>
                </a:solidFill>
              </a:rPr>
              <a:t>ive</a:t>
            </a:r>
            <a:r>
              <a:rPr lang="en-US" dirty="0">
                <a:solidFill>
                  <a:srgbClr val="424242"/>
                </a:solidFill>
              </a:rPr>
              <a:t> me the firstling males, for this is what the Holy One, blessed be He, said to me, </a:t>
            </a:r>
            <a:r>
              <a:rPr lang="en-GB" dirty="0">
                <a:solidFill>
                  <a:srgbClr val="424242"/>
                </a:solidFill>
              </a:rPr>
              <a:t>ﾔA</a:t>
            </a:r>
            <a:r>
              <a:rPr lang="en-US" dirty="0" err="1">
                <a:solidFill>
                  <a:srgbClr val="424242"/>
                </a:solidFill>
              </a:rPr>
              <a:t>ll</a:t>
            </a:r>
            <a:r>
              <a:rPr lang="en-US" dirty="0">
                <a:solidFill>
                  <a:srgbClr val="424242"/>
                </a:solidFill>
              </a:rPr>
              <a:t> the firstling males that are born of thy herd and of thy flock thou </a:t>
            </a:r>
            <a:r>
              <a:rPr lang="en-US" dirty="0" err="1">
                <a:solidFill>
                  <a:srgbClr val="424242"/>
                </a:solidFill>
              </a:rPr>
              <a:t>shalt</a:t>
            </a:r>
            <a:r>
              <a:rPr lang="en-US" dirty="0">
                <a:solidFill>
                  <a:srgbClr val="424242"/>
                </a:solidFill>
              </a:rPr>
              <a:t> sanctify unto the Lord thy God</a:t>
            </a:r>
            <a:r>
              <a:rPr lang="en-GB" dirty="0" err="1">
                <a:solidFill>
                  <a:srgbClr val="424242"/>
                </a:solidFill>
              </a:rPr>
              <a:t>ﾕﾓ</a:t>
            </a:r>
            <a:r>
              <a:rPr lang="en-GB" dirty="0">
                <a:solidFill>
                  <a:srgbClr val="424242"/>
                </a:solidFill>
              </a:rPr>
              <a:t> </a:t>
            </a:r>
            <a:r>
              <a:rPr lang="en-US" dirty="0">
                <a:solidFill>
                  <a:srgbClr val="424242"/>
                </a:solidFill>
              </a:rPr>
              <a:t>(Deut. 15:19). Again she submitted to God</a:t>
            </a:r>
            <a:r>
              <a:rPr lang="en-GB" dirty="0" err="1">
                <a:solidFill>
                  <a:srgbClr val="424242"/>
                </a:solidFill>
              </a:rPr>
              <a:t>ﾕs</a:t>
            </a:r>
            <a:r>
              <a:rPr lang="en-US" dirty="0">
                <a:solidFill>
                  <a:srgbClr val="424242"/>
                </a:solidFill>
              </a:rPr>
              <a:t> decree, and gave the young of her sheep to Aaron. When the time for shearing arrived, she sheared her two sheep. Then Aaron came again and said to the widow, </a:t>
            </a:r>
            <a:r>
              <a:rPr lang="en-GB" dirty="0">
                <a:solidFill>
                  <a:srgbClr val="424242"/>
                </a:solidFill>
              </a:rPr>
              <a:t>ﾒG</a:t>
            </a:r>
            <a:r>
              <a:rPr lang="en-US" dirty="0" err="1">
                <a:solidFill>
                  <a:srgbClr val="424242"/>
                </a:solidFill>
              </a:rPr>
              <a:t>ive</a:t>
            </a:r>
            <a:r>
              <a:rPr lang="en-US" dirty="0">
                <a:solidFill>
                  <a:srgbClr val="424242"/>
                </a:solidFill>
              </a:rPr>
              <a:t> me the first portion of the shearing.</a:t>
            </a:r>
            <a:r>
              <a:rPr lang="en-GB" dirty="0" err="1">
                <a:solidFill>
                  <a:srgbClr val="424242"/>
                </a:solidFill>
              </a:rPr>
              <a:t>ﾓ</a:t>
            </a:r>
            <a:r>
              <a:rPr lang="en-GB" dirty="0">
                <a:solidFill>
                  <a:srgbClr val="424242"/>
                </a:solidFill>
              </a:rPr>
              <a:t> </a:t>
            </a:r>
            <a:r>
              <a:rPr lang="en-US" dirty="0">
                <a:solidFill>
                  <a:srgbClr val="424242"/>
                </a:solidFill>
              </a:rPr>
              <a:t>She said, </a:t>
            </a:r>
            <a:r>
              <a:rPr lang="en-GB" dirty="0">
                <a:solidFill>
                  <a:srgbClr val="424242"/>
                </a:solidFill>
              </a:rPr>
              <a:t>ﾒT</a:t>
            </a:r>
            <a:r>
              <a:rPr lang="en-US" dirty="0">
                <a:solidFill>
                  <a:srgbClr val="424242"/>
                </a:solidFill>
              </a:rPr>
              <a:t>here is no strength in me to withstand this man. I will slaughter the sheep and eat them. After she slaughtered them, Aaron came again and said to her, </a:t>
            </a:r>
            <a:r>
              <a:rPr lang="en-GB" dirty="0">
                <a:solidFill>
                  <a:srgbClr val="424242"/>
                </a:solidFill>
              </a:rPr>
              <a:t>ﾒG</a:t>
            </a:r>
            <a:r>
              <a:rPr lang="en-US" dirty="0" err="1">
                <a:solidFill>
                  <a:srgbClr val="424242"/>
                </a:solidFill>
              </a:rPr>
              <a:t>ive</a:t>
            </a:r>
            <a:r>
              <a:rPr lang="en-US" dirty="0">
                <a:solidFill>
                  <a:srgbClr val="424242"/>
                </a:solidFill>
              </a:rPr>
              <a:t> me the shoulder, the jaws, and the maw</a:t>
            </a:r>
            <a:r>
              <a:rPr lang="en-GB" dirty="0" err="1">
                <a:solidFill>
                  <a:srgbClr val="424242"/>
                </a:solidFill>
              </a:rPr>
              <a:t>ﾓ</a:t>
            </a:r>
            <a:r>
              <a:rPr lang="en-GB" dirty="0">
                <a:solidFill>
                  <a:srgbClr val="424242"/>
                </a:solidFill>
              </a:rPr>
              <a:t> </a:t>
            </a:r>
            <a:r>
              <a:rPr lang="en-US" dirty="0">
                <a:solidFill>
                  <a:srgbClr val="424242"/>
                </a:solidFill>
              </a:rPr>
              <a:t>(cf. Lev. 7:32).The widow said, </a:t>
            </a:r>
            <a:r>
              <a:rPr lang="en-GB" dirty="0">
                <a:solidFill>
                  <a:srgbClr val="424242"/>
                </a:solidFill>
              </a:rPr>
              <a:t>ﾒT</a:t>
            </a:r>
            <a:r>
              <a:rPr lang="en-US" dirty="0" err="1">
                <a:solidFill>
                  <a:srgbClr val="424242"/>
                </a:solidFill>
              </a:rPr>
              <a:t>hough</a:t>
            </a:r>
            <a:r>
              <a:rPr lang="en-US" dirty="0">
                <a:solidFill>
                  <a:srgbClr val="424242"/>
                </a:solidFill>
              </a:rPr>
              <a:t> I have slaughtered my sheep, I am still not free of your demands; behold, I devote my sheep to the uses of the Temple.</a:t>
            </a:r>
            <a:r>
              <a:rPr lang="en-GB" dirty="0" err="1">
                <a:solidFill>
                  <a:srgbClr val="424242"/>
                </a:solidFill>
              </a:rPr>
              <a:t>ﾓ</a:t>
            </a:r>
            <a:r>
              <a:rPr lang="en-GB" dirty="0">
                <a:solidFill>
                  <a:srgbClr val="424242"/>
                </a:solidFill>
              </a:rPr>
              <a:t> </a:t>
            </a:r>
            <a:r>
              <a:rPr lang="en-US" dirty="0">
                <a:solidFill>
                  <a:srgbClr val="424242"/>
                </a:solidFill>
              </a:rPr>
              <a:t>But Aaron said to her, </a:t>
            </a:r>
            <a:r>
              <a:rPr lang="en-GB" dirty="0">
                <a:solidFill>
                  <a:srgbClr val="424242"/>
                </a:solidFill>
              </a:rPr>
              <a:t>ﾒI</a:t>
            </a:r>
            <a:r>
              <a:rPr lang="en-US" dirty="0" err="1">
                <a:solidFill>
                  <a:srgbClr val="424242"/>
                </a:solidFill>
              </a:rPr>
              <a:t>f</a:t>
            </a:r>
            <a:r>
              <a:rPr lang="en-US" dirty="0">
                <a:solidFill>
                  <a:srgbClr val="424242"/>
                </a:solidFill>
              </a:rPr>
              <a:t> the sheep are to be devoted to the uses of the Temple, they belong entirely to me, for it was said to me, </a:t>
            </a:r>
            <a:r>
              <a:rPr lang="en-GB" dirty="0">
                <a:solidFill>
                  <a:srgbClr val="424242"/>
                </a:solidFill>
              </a:rPr>
              <a:t>ﾔE</a:t>
            </a:r>
            <a:r>
              <a:rPr lang="en-US" dirty="0" err="1">
                <a:solidFill>
                  <a:srgbClr val="424242"/>
                </a:solidFill>
              </a:rPr>
              <a:t>verything</a:t>
            </a:r>
            <a:r>
              <a:rPr lang="en-US" dirty="0">
                <a:solidFill>
                  <a:srgbClr val="424242"/>
                </a:solidFill>
              </a:rPr>
              <a:t> devoted in Israel shall be </a:t>
            </a:r>
            <a:r>
              <a:rPr lang="en-US" dirty="0" err="1">
                <a:solidFill>
                  <a:srgbClr val="424242"/>
                </a:solidFill>
              </a:rPr>
              <a:t>thine</a:t>
            </a:r>
            <a:r>
              <a:rPr lang="en-GB" dirty="0" err="1">
                <a:solidFill>
                  <a:srgbClr val="424242"/>
                </a:solidFill>
              </a:rPr>
              <a:t>ﾕﾓ</a:t>
            </a:r>
            <a:r>
              <a:rPr lang="en-GB" dirty="0">
                <a:solidFill>
                  <a:srgbClr val="424242"/>
                </a:solidFill>
              </a:rPr>
              <a:t> </a:t>
            </a:r>
            <a:r>
              <a:rPr lang="en-US" dirty="0">
                <a:solidFill>
                  <a:srgbClr val="424242"/>
                </a:solidFill>
              </a:rPr>
              <a:t>(Num. 18:14). Thereupon Aaron lifted up the sheep, went on his way, and left her weeping with her daughters.</a:t>
            </a:r>
            <a:r>
              <a:rPr lang="en-GB" dirty="0" err="1">
                <a:solidFill>
                  <a:srgbClr val="424242"/>
                </a:solidFill>
              </a:rPr>
              <a:t>ﾕ</a:t>
            </a:r>
            <a:r>
              <a:rPr lang="en-US" dirty="0">
                <a:solidFill>
                  <a:srgbClr val="424242"/>
                </a:solidFill>
              </a:rPr>
              <a:t> That is the end of the story that </a:t>
            </a:r>
            <a:r>
              <a:rPr lang="en-US" dirty="0" err="1">
                <a:solidFill>
                  <a:srgbClr val="424242"/>
                </a:solidFill>
              </a:rPr>
              <a:t>Korah</a:t>
            </a:r>
            <a:r>
              <a:rPr lang="en-US" dirty="0">
                <a:solidFill>
                  <a:srgbClr val="424242"/>
                </a:solidFill>
              </a:rPr>
              <a:t> tells the assembled Israelites, according to the </a:t>
            </a:r>
            <a:r>
              <a:rPr lang="en-US" dirty="0" err="1">
                <a:solidFill>
                  <a:srgbClr val="424242"/>
                </a:solidFill>
              </a:rPr>
              <a:t>Midrashic</a:t>
            </a:r>
            <a:r>
              <a:rPr lang="en-US" dirty="0">
                <a:solidFill>
                  <a:srgbClr val="424242"/>
                </a:solidFill>
              </a:rPr>
              <a:t> imagination. All that is left is a rhetorical flourish at the end, placed into </a:t>
            </a:r>
            <a:r>
              <a:rPr lang="en-US" dirty="0" err="1">
                <a:solidFill>
                  <a:srgbClr val="424242"/>
                </a:solidFill>
              </a:rPr>
              <a:t>Korah</a:t>
            </a:r>
            <a:r>
              <a:rPr lang="en-GB" dirty="0" err="1">
                <a:solidFill>
                  <a:srgbClr val="424242"/>
                </a:solidFill>
              </a:rPr>
              <a:t>ﾕs</a:t>
            </a:r>
            <a:r>
              <a:rPr lang="en-US" dirty="0">
                <a:solidFill>
                  <a:srgbClr val="424242"/>
                </a:solidFill>
              </a:rPr>
              <a:t> mouth: </a:t>
            </a:r>
            <a:r>
              <a:rPr lang="en-GB" dirty="0">
                <a:solidFill>
                  <a:srgbClr val="424242"/>
                </a:solidFill>
              </a:rPr>
              <a:t>ﾒI</a:t>
            </a:r>
            <a:r>
              <a:rPr lang="en-US" dirty="0" err="1">
                <a:solidFill>
                  <a:srgbClr val="424242"/>
                </a:solidFill>
              </a:rPr>
              <a:t>s</a:t>
            </a:r>
            <a:r>
              <a:rPr lang="en-US" dirty="0">
                <a:solidFill>
                  <a:srgbClr val="424242"/>
                </a:solidFill>
              </a:rPr>
              <a:t> such a thing right? Oh, the despoiled woman! The hapless woman! Moses and Aaron have done all these things to her, but hang the blame on the Holy One, blessed be He!</a:t>
            </a:r>
            <a:r>
              <a:rPr lang="en-GB" dirty="0" err="1">
                <a:solidFill>
                  <a:srgbClr val="424242"/>
                </a:solidFill>
              </a:rPr>
              <a:t>ﾓ</a:t>
            </a:r>
            <a:r>
              <a:rPr lang="en-GB" dirty="0">
                <a:solidFill>
                  <a:srgbClr val="424242"/>
                </a:solidFill>
              </a:rPr>
              <a:t> </a:t>
            </a:r>
            <a:r>
              <a:rPr lang="en-US" dirty="0">
                <a:solidFill>
                  <a:srgbClr val="424242"/>
                </a:solidFill>
              </a:rPr>
              <a:t>  What are we to make of this passage?</a:t>
            </a:r>
            <a:r>
              <a:rPr lang="en-GB" dirty="0" err="1">
                <a:solidFill>
                  <a:srgbClr val="424242"/>
                </a:solidFill>
              </a:rPr>
              <a:t>ﾊ</a:t>
            </a:r>
            <a:r>
              <a:rPr lang="en-GB" dirty="0">
                <a:solidFill>
                  <a:srgbClr val="424242"/>
                </a:solidFill>
              </a:rPr>
              <a:t> </a:t>
            </a:r>
            <a:r>
              <a:rPr lang="en-US" dirty="0">
                <a:solidFill>
                  <a:srgbClr val="424242"/>
                </a:solidFill>
              </a:rPr>
              <a:t>Some unknown rabbinic author has fabricated a supposedly villainous speech by a would-be demagogue that can hardly avoid evoking sympathy for the widow and for the man who stands up in her </a:t>
            </a:r>
            <a:r>
              <a:rPr lang="en-US" dirty="0" err="1">
                <a:solidFill>
                  <a:srgbClr val="424242"/>
                </a:solidFill>
              </a:rPr>
              <a:t>defence.  I</a:t>
            </a:r>
            <a:r>
              <a:rPr lang="en-US" dirty="0">
                <a:solidFill>
                  <a:srgbClr val="424242"/>
                </a:solidFill>
              </a:rPr>
              <a:t> will focus on two serious issues are raised by this speech. The first comes at the very end: </a:t>
            </a:r>
            <a:r>
              <a:rPr lang="en-GB" dirty="0">
                <a:solidFill>
                  <a:srgbClr val="424242"/>
                </a:solidFill>
              </a:rPr>
              <a:t>ﾒM</a:t>
            </a:r>
            <a:r>
              <a:rPr lang="en-US" dirty="0" err="1">
                <a:solidFill>
                  <a:srgbClr val="424242"/>
                </a:solidFill>
              </a:rPr>
              <a:t>oses</a:t>
            </a:r>
            <a:r>
              <a:rPr lang="en-US" dirty="0">
                <a:solidFill>
                  <a:srgbClr val="424242"/>
                </a:solidFill>
              </a:rPr>
              <a:t> and Aaron have done all these things to her, but hang the blame on God.</a:t>
            </a:r>
            <a:r>
              <a:rPr lang="en-GB" dirty="0" err="1">
                <a:solidFill>
                  <a:srgbClr val="424242"/>
                </a:solidFill>
              </a:rPr>
              <a:t>ﾓ</a:t>
            </a:r>
            <a:r>
              <a:rPr lang="en-GB" dirty="0">
                <a:solidFill>
                  <a:srgbClr val="424242"/>
                </a:solidFill>
              </a:rPr>
              <a:t> </a:t>
            </a:r>
            <a:r>
              <a:rPr lang="en-US" dirty="0">
                <a:solidFill>
                  <a:srgbClr val="424242"/>
                </a:solidFill>
              </a:rPr>
              <a:t>In other words, the </a:t>
            </a:r>
            <a:r>
              <a:rPr lang="en-US" dirty="0" err="1">
                <a:solidFill>
                  <a:srgbClr val="424242"/>
                </a:solidFill>
              </a:rPr>
              <a:t>Korah</a:t>
            </a:r>
            <a:r>
              <a:rPr lang="en-US" dirty="0">
                <a:solidFill>
                  <a:srgbClr val="424242"/>
                </a:solidFill>
              </a:rPr>
              <a:t> of the rabbinic </a:t>
            </a:r>
            <a:r>
              <a:rPr lang="en-US" dirty="0" err="1">
                <a:solidFill>
                  <a:srgbClr val="424242"/>
                </a:solidFill>
              </a:rPr>
              <a:t>imagina-tion</a:t>
            </a:r>
            <a:r>
              <a:rPr lang="en-US" dirty="0">
                <a:solidFill>
                  <a:srgbClr val="424242"/>
                </a:solidFill>
              </a:rPr>
              <a:t> is presenting the religious claim that God is the source of all these laws as a fraud. He articulates the dissident view that religious rules, including the commandments of the Torah, are invented by human beings for their own self-interest. The extensive laws relating to the sacrifices in the book of Leviticus include a substantial percentage said to be owed to the Priests and the Levites, to be consumed only by them. This can be seen as a kind of tax system for the benefit of an elite, hereditary in-group that uses the taxes for its own self-perpetuation - represented by Aaron claiming a portion of the slaughtered sheep, and eventually seizing the entire animal. In this analysis, God is cynically invoked in order to justify the self-aggrandizement of the privileged.   How many of the commandments come from God, how many from human beings, who may conceive of them with their own interest either in the front or the back of their minds? Cynical secularists from Machiavelli to Marx to Dawkins would say that they are all of this nature; Orthodox Jews would of course recoil from the thought. Most Progressive Jews would say that they are the words of human beings engaged in a sincere effort to under-stand what God wants of us in order to create a sacred and just society. But those human beings were products of their own time and culture, political position and social status, all of which may have affected their own understanding of what God wants. The </a:t>
            </a:r>
            <a:r>
              <a:rPr lang="en-US" dirty="0" err="1">
                <a:solidFill>
                  <a:srgbClr val="424242"/>
                </a:solidFill>
              </a:rPr>
              <a:t>Midrashic</a:t>
            </a:r>
            <a:r>
              <a:rPr lang="en-US" dirty="0">
                <a:solidFill>
                  <a:srgbClr val="424242"/>
                </a:solidFill>
              </a:rPr>
              <a:t> story of </a:t>
            </a:r>
            <a:r>
              <a:rPr lang="en-US" dirty="0" err="1">
                <a:solidFill>
                  <a:srgbClr val="424242"/>
                </a:solidFill>
              </a:rPr>
              <a:t>Korah</a:t>
            </a:r>
            <a:r>
              <a:rPr lang="en-US" dirty="0">
                <a:solidFill>
                  <a:srgbClr val="424242"/>
                </a:solidFill>
              </a:rPr>
              <a:t> warns us that we must not take any human authority as self-evident, that we must always probe for our own insight into what God demands.</a:t>
            </a:r>
            <a:r>
              <a:rPr lang="en-GB" dirty="0" err="1">
                <a:solidFill>
                  <a:srgbClr val="424242"/>
                </a:solidFill>
              </a:rPr>
              <a:t>ﾊ</a:t>
            </a:r>
            <a:r>
              <a:rPr lang="en-GB" dirty="0">
                <a:solidFill>
                  <a:srgbClr val="424242"/>
                </a:solidFill>
              </a:rPr>
              <a:t> </a:t>
            </a:r>
            <a:r>
              <a:rPr lang="en-US" dirty="0">
                <a:solidFill>
                  <a:srgbClr val="424242"/>
                </a:solidFill>
              </a:rPr>
              <a:t> </a:t>
            </a:r>
            <a:r>
              <a:rPr lang="en-GB" dirty="0" err="1">
                <a:solidFill>
                  <a:srgbClr val="424242"/>
                </a:solidFill>
              </a:rPr>
              <a:t>ﾊ</a:t>
            </a:r>
            <a:r>
              <a:rPr lang="en-GB" dirty="0">
                <a:solidFill>
                  <a:srgbClr val="424242"/>
                </a:solidFill>
              </a:rPr>
              <a:t> </a:t>
            </a:r>
            <a:r>
              <a:rPr lang="en-US" dirty="0">
                <a:solidFill>
                  <a:srgbClr val="424242"/>
                </a:solidFill>
              </a:rPr>
              <a:t> A second serious claim is expressed by the widow</a:t>
            </a:r>
            <a:r>
              <a:rPr lang="en-GB" dirty="0" err="1">
                <a:solidFill>
                  <a:srgbClr val="424242"/>
                </a:solidFill>
              </a:rPr>
              <a:t>ﾕs</a:t>
            </a:r>
            <a:r>
              <a:rPr lang="en-US" dirty="0">
                <a:solidFill>
                  <a:srgbClr val="424242"/>
                </a:solidFill>
              </a:rPr>
              <a:t> statement of exasperation: </a:t>
            </a:r>
            <a:r>
              <a:rPr lang="en-GB" dirty="0">
                <a:solidFill>
                  <a:srgbClr val="424242"/>
                </a:solidFill>
              </a:rPr>
              <a:t>ﾒT</a:t>
            </a:r>
            <a:r>
              <a:rPr lang="en-US" dirty="0">
                <a:solidFill>
                  <a:srgbClr val="424242"/>
                </a:solidFill>
              </a:rPr>
              <a:t>here is no strength in me to withstand this man</a:t>
            </a:r>
            <a:r>
              <a:rPr lang="en-GB" dirty="0" err="1">
                <a:solidFill>
                  <a:srgbClr val="424242"/>
                </a:solidFill>
              </a:rPr>
              <a:t>ﾓ</a:t>
            </a:r>
            <a:r>
              <a:rPr lang="en-GB" dirty="0">
                <a:solidFill>
                  <a:srgbClr val="424242"/>
                </a:solidFill>
              </a:rPr>
              <a:t> </a:t>
            </a:r>
            <a:r>
              <a:rPr lang="en-US" dirty="0">
                <a:solidFill>
                  <a:srgbClr val="424242"/>
                </a:solidFill>
              </a:rPr>
              <a:t>(Aaron). This suggests that the commandments of the Torah are an oppressive system that is especially burdensome to the poor, and that cannot be fulfilled even by those who - like the widow - seem sincerely committed to trying. No matter how sincere they are, no matter how much they try, the religious leaders will never be satisfied.   This was, indeed, the critique of Judaism articulated by the Apostle Paul in his Epistles to various Christian communities: The Torah is too demanding, human beings will never be able to </a:t>
            </a:r>
            <a:r>
              <a:rPr lang="en-US" dirty="0" err="1">
                <a:solidFill>
                  <a:srgbClr val="424242"/>
                </a:solidFill>
              </a:rPr>
              <a:t>fulfil</a:t>
            </a:r>
            <a:r>
              <a:rPr lang="en-US" dirty="0">
                <a:solidFill>
                  <a:srgbClr val="424242"/>
                </a:solidFill>
              </a:rPr>
              <a:t> all of its demands, it is impossible to be sanctified in God</a:t>
            </a:r>
            <a:r>
              <a:rPr lang="en-GB" dirty="0" err="1">
                <a:solidFill>
                  <a:srgbClr val="424242"/>
                </a:solidFill>
              </a:rPr>
              <a:t>ﾕs</a:t>
            </a:r>
            <a:r>
              <a:rPr lang="en-US" dirty="0">
                <a:solidFill>
                  <a:srgbClr val="424242"/>
                </a:solidFill>
              </a:rPr>
              <a:t> sight through the acts we perform as we will always fall short, therefore God provides an alternative way: justification through what we believe rather than how we behave.   Here too, the Progressive approach to Judaism strikes me as relevant and helpful. The Orthodox system is essentially all or nothing. Every one of the commandments, every detail of the rabbinic interpretation and expansion of the commandments, is an integral part of God</a:t>
            </a:r>
            <a:r>
              <a:rPr lang="en-GB" dirty="0" err="1">
                <a:solidFill>
                  <a:srgbClr val="424242"/>
                </a:solidFill>
              </a:rPr>
              <a:t>ﾕs</a:t>
            </a:r>
            <a:r>
              <a:rPr lang="en-US" dirty="0">
                <a:solidFill>
                  <a:srgbClr val="424242"/>
                </a:solidFill>
              </a:rPr>
              <a:t> literal revelation and therefore binding on every Jew. Many years ago, a young </a:t>
            </a:r>
            <a:r>
              <a:rPr lang="en-US" dirty="0" err="1">
                <a:solidFill>
                  <a:srgbClr val="424242"/>
                </a:solidFill>
              </a:rPr>
              <a:t>Chabad</a:t>
            </a:r>
            <a:r>
              <a:rPr lang="en-US" dirty="0">
                <a:solidFill>
                  <a:srgbClr val="424242"/>
                </a:solidFill>
              </a:rPr>
              <a:t> Hasid said to me, </a:t>
            </a:r>
            <a:r>
              <a:rPr lang="en-GB" dirty="0">
                <a:solidFill>
                  <a:srgbClr val="424242"/>
                </a:solidFill>
              </a:rPr>
              <a:t>ﾒI</a:t>
            </a:r>
            <a:r>
              <a:rPr lang="en-US" dirty="0" err="1">
                <a:solidFill>
                  <a:srgbClr val="424242"/>
                </a:solidFill>
              </a:rPr>
              <a:t>f</a:t>
            </a:r>
            <a:r>
              <a:rPr lang="en-US" dirty="0">
                <a:solidFill>
                  <a:srgbClr val="424242"/>
                </a:solidFill>
              </a:rPr>
              <a:t> you eat beef from a non-kosher butcher (today, he probably would have said, from a non-</a:t>
            </a:r>
            <a:r>
              <a:rPr lang="en-US" dirty="0" err="1">
                <a:solidFill>
                  <a:srgbClr val="424242"/>
                </a:solidFill>
              </a:rPr>
              <a:t>glatt</a:t>
            </a:r>
            <a:r>
              <a:rPr lang="en-US" dirty="0">
                <a:solidFill>
                  <a:srgbClr val="424242"/>
                </a:solidFill>
              </a:rPr>
              <a:t> kosher butcher), that</a:t>
            </a:r>
            <a:r>
              <a:rPr lang="en-GB" dirty="0" err="1">
                <a:solidFill>
                  <a:srgbClr val="424242"/>
                </a:solidFill>
              </a:rPr>
              <a:t>ﾕs</a:t>
            </a:r>
            <a:r>
              <a:rPr lang="en-US" dirty="0">
                <a:solidFill>
                  <a:srgbClr val="424242"/>
                </a:solidFill>
              </a:rPr>
              <a:t> exactly the same as eat-</a:t>
            </a:r>
            <a:r>
              <a:rPr lang="en-US" dirty="0" err="1">
                <a:solidFill>
                  <a:srgbClr val="424242"/>
                </a:solidFill>
              </a:rPr>
              <a:t>ing</a:t>
            </a:r>
            <a:r>
              <a:rPr lang="en-US" dirty="0">
                <a:solidFill>
                  <a:srgbClr val="424242"/>
                </a:solidFill>
              </a:rPr>
              <a:t> ham or pork.</a:t>
            </a:r>
            <a:r>
              <a:rPr lang="en-US" i="1" dirty="0">
                <a:solidFill>
                  <a:srgbClr val="424242"/>
                </a:solidFill>
              </a:rPr>
              <a:t> </a:t>
            </a:r>
            <a:r>
              <a:rPr lang="en-US" i="1" dirty="0" err="1">
                <a:solidFill>
                  <a:srgbClr val="424242"/>
                </a:solidFill>
              </a:rPr>
              <a:t>Treif</a:t>
            </a:r>
            <a:r>
              <a:rPr lang="en-US" i="1" dirty="0">
                <a:solidFill>
                  <a:srgbClr val="424242"/>
                </a:solidFill>
              </a:rPr>
              <a:t> </a:t>
            </a:r>
            <a:r>
              <a:rPr lang="en-US" dirty="0">
                <a:solidFill>
                  <a:srgbClr val="424242"/>
                </a:solidFill>
              </a:rPr>
              <a:t>is </a:t>
            </a:r>
            <a:r>
              <a:rPr lang="en-US" i="1" dirty="0" err="1">
                <a:solidFill>
                  <a:srgbClr val="424242"/>
                </a:solidFill>
              </a:rPr>
              <a:t>treif</a:t>
            </a:r>
            <a:r>
              <a:rPr lang="en-US" i="1" dirty="0">
                <a:solidFill>
                  <a:srgbClr val="424242"/>
                </a:solidFill>
              </a:rPr>
              <a:t>.</a:t>
            </a:r>
            <a:r>
              <a:rPr lang="en-GB" dirty="0" err="1">
                <a:solidFill>
                  <a:srgbClr val="424242"/>
                </a:solidFill>
              </a:rPr>
              <a:t>ﾓ</a:t>
            </a:r>
            <a:r>
              <a:rPr lang="en-GB" dirty="0">
                <a:solidFill>
                  <a:srgbClr val="424242"/>
                </a:solidFill>
              </a:rPr>
              <a:t> </a:t>
            </a:r>
            <a:r>
              <a:rPr lang="en-US" dirty="0">
                <a:solidFill>
                  <a:srgbClr val="424242"/>
                </a:solidFill>
              </a:rPr>
              <a:t>  I suspect we all prefer the approach that, instead of making each failure to observe a sin that requires atonement, makes each observance into a </a:t>
            </a:r>
            <a:r>
              <a:rPr lang="en-US" dirty="0" err="1">
                <a:solidFill>
                  <a:srgbClr val="424242"/>
                </a:solidFill>
              </a:rPr>
              <a:t>posi-tive</a:t>
            </a:r>
            <a:r>
              <a:rPr lang="en-US" dirty="0">
                <a:solidFill>
                  <a:srgbClr val="424242"/>
                </a:solidFill>
              </a:rPr>
              <a:t>, re-enforcing affirmation of one</a:t>
            </a:r>
            <a:r>
              <a:rPr lang="en-GB" dirty="0" err="1">
                <a:solidFill>
                  <a:srgbClr val="424242"/>
                </a:solidFill>
              </a:rPr>
              <a:t>ﾕs</a:t>
            </a:r>
            <a:r>
              <a:rPr lang="en-US" dirty="0">
                <a:solidFill>
                  <a:srgbClr val="424242"/>
                </a:solidFill>
              </a:rPr>
              <a:t> Jewish identity. Contrary to the Hasid</a:t>
            </a:r>
            <a:r>
              <a:rPr lang="en-GB" dirty="0" err="1">
                <a:solidFill>
                  <a:srgbClr val="424242"/>
                </a:solidFill>
              </a:rPr>
              <a:t>ﾕs</a:t>
            </a:r>
            <a:r>
              <a:rPr lang="en-US" dirty="0">
                <a:solidFill>
                  <a:srgbClr val="424242"/>
                </a:solidFill>
              </a:rPr>
              <a:t> approach, keeping some of the dietary laws is better than keeping none; keeping Shabbat incompletely from a </a:t>
            </a:r>
            <a:r>
              <a:rPr lang="en-US" i="1" dirty="0" err="1">
                <a:solidFill>
                  <a:srgbClr val="424242"/>
                </a:solidFill>
              </a:rPr>
              <a:t>halakhic</a:t>
            </a:r>
            <a:r>
              <a:rPr lang="en-US" dirty="0">
                <a:solidFill>
                  <a:srgbClr val="424242"/>
                </a:solidFill>
              </a:rPr>
              <a:t> perspective is far preferable to ignoring it completely. It may indeed be the case, as the story of the widow suggests, that </a:t>
            </a:r>
            <a:r>
              <a:rPr lang="en-US" i="1" dirty="0" err="1">
                <a:solidFill>
                  <a:srgbClr val="424242"/>
                </a:solidFill>
              </a:rPr>
              <a:t>schwer</a:t>
            </a:r>
            <a:r>
              <a:rPr lang="en-US" i="1" dirty="0">
                <a:solidFill>
                  <a:srgbClr val="424242"/>
                </a:solidFill>
              </a:rPr>
              <a:t> </a:t>
            </a:r>
            <a:r>
              <a:rPr lang="en-US" i="1" dirty="0" err="1">
                <a:solidFill>
                  <a:srgbClr val="424242"/>
                </a:solidFill>
              </a:rPr>
              <a:t>tzu</a:t>
            </a:r>
            <a:r>
              <a:rPr lang="en-US" i="1" dirty="0">
                <a:solidFill>
                  <a:srgbClr val="424242"/>
                </a:solidFill>
              </a:rPr>
              <a:t> </a:t>
            </a:r>
            <a:r>
              <a:rPr lang="en-US" i="1" dirty="0" err="1">
                <a:solidFill>
                  <a:srgbClr val="424242"/>
                </a:solidFill>
              </a:rPr>
              <a:t>sein</a:t>
            </a:r>
            <a:r>
              <a:rPr lang="en-US" i="1" dirty="0">
                <a:solidFill>
                  <a:srgbClr val="424242"/>
                </a:solidFill>
              </a:rPr>
              <a:t> a Yid</a:t>
            </a:r>
            <a:r>
              <a:rPr lang="en-US" dirty="0">
                <a:solidFill>
                  <a:srgbClr val="424242"/>
                </a:solidFill>
              </a:rPr>
              <a:t>. But no Jew should feel that the obligations upon him or her are an impossible task.</a:t>
            </a:r>
            <a:r>
              <a:rPr lang="en-GB" dirty="0" err="1">
                <a:solidFill>
                  <a:srgbClr val="424242"/>
                </a:solidFill>
              </a:rPr>
              <a:t>ﾊﾊ</a:t>
            </a:r>
            <a:r>
              <a:rPr lang="en-GB" dirty="0">
                <a:solidFill>
                  <a:srgbClr val="424242"/>
                </a:solidFill>
              </a:rPr>
              <a:t> </a:t>
            </a:r>
            <a:r>
              <a:rPr lang="en-GB" dirty="0" err="1">
                <a:solidFill>
                  <a:srgbClr val="424242"/>
                </a:solidFill>
              </a:rPr>
              <a:t>ﾊ</a:t>
            </a:r>
            <a:r>
              <a:rPr lang="en-US" dirty="0">
                <a:solidFill>
                  <a:srgbClr val="424242"/>
                </a:solidFill>
              </a:rPr>
              <a:t>  Though in jarring counterpoint to what the biblical narrative originally intended, the issues raised by the rabbinic retelling the story of his challenge are also issues we need to take seriously:</a:t>
            </a:r>
            <a:r>
              <a:rPr lang="en-GB" dirty="0" err="1">
                <a:solidFill>
                  <a:srgbClr val="424242"/>
                </a:solidFill>
              </a:rPr>
              <a:t>･ﾊﾊ</a:t>
            </a:r>
            <a:r>
              <a:rPr lang="en-GB" dirty="0">
                <a:solidFill>
                  <a:srgbClr val="424242"/>
                </a:solidFill>
              </a:rPr>
              <a:t> </a:t>
            </a:r>
            <a:r>
              <a:rPr lang="en-GB" dirty="0" err="1">
                <a:solidFill>
                  <a:srgbClr val="424242"/>
                </a:solidFill>
              </a:rPr>
              <a:t>ﾊt</a:t>
            </a:r>
            <a:r>
              <a:rPr lang="en-US" dirty="0" err="1">
                <a:solidFill>
                  <a:srgbClr val="424242"/>
                </a:solidFill>
              </a:rPr>
              <a:t>o</a:t>
            </a:r>
            <a:r>
              <a:rPr lang="en-US" dirty="0">
                <a:solidFill>
                  <a:srgbClr val="424242"/>
                </a:solidFill>
              </a:rPr>
              <a:t> remember that our understanding of God</a:t>
            </a:r>
            <a:r>
              <a:rPr lang="en-GB" dirty="0" err="1">
                <a:solidFill>
                  <a:srgbClr val="424242"/>
                </a:solidFill>
              </a:rPr>
              <a:t>ﾕs</a:t>
            </a:r>
            <a:r>
              <a:rPr lang="en-US" dirty="0">
                <a:solidFill>
                  <a:srgbClr val="424242"/>
                </a:solidFill>
              </a:rPr>
              <a:t> demands upon us is imperfect and that we must therefore be wary of imposing it on others;</a:t>
            </a:r>
            <a:r>
              <a:rPr lang="en-GB" dirty="0" err="1">
                <a:solidFill>
                  <a:srgbClr val="424242"/>
                </a:solidFill>
              </a:rPr>
              <a:t>･ﾊﾊ</a:t>
            </a:r>
            <a:r>
              <a:rPr lang="en-GB" dirty="0">
                <a:solidFill>
                  <a:srgbClr val="424242"/>
                </a:solidFill>
              </a:rPr>
              <a:t> </a:t>
            </a:r>
            <a:r>
              <a:rPr lang="en-GB" dirty="0" err="1">
                <a:solidFill>
                  <a:srgbClr val="424242"/>
                </a:solidFill>
              </a:rPr>
              <a:t>ﾊt</a:t>
            </a:r>
            <a:r>
              <a:rPr lang="en-US" dirty="0" err="1">
                <a:solidFill>
                  <a:srgbClr val="424242"/>
                </a:solidFill>
              </a:rPr>
              <a:t>o</a:t>
            </a:r>
            <a:r>
              <a:rPr lang="en-US" dirty="0">
                <a:solidFill>
                  <a:srgbClr val="424242"/>
                </a:solidFill>
              </a:rPr>
              <a:t> appreciate the special difficulties faced by those near the bottom of the economic ladder in meeting the obligations we accept for ourselves;</a:t>
            </a:r>
            <a:r>
              <a:rPr lang="en-GB" dirty="0" err="1">
                <a:solidFill>
                  <a:srgbClr val="424242"/>
                </a:solidFill>
              </a:rPr>
              <a:t>･ﾊﾊ</a:t>
            </a:r>
            <a:r>
              <a:rPr lang="en-GB" dirty="0">
                <a:solidFill>
                  <a:srgbClr val="424242"/>
                </a:solidFill>
              </a:rPr>
              <a:t> </a:t>
            </a:r>
            <a:r>
              <a:rPr lang="en-GB" dirty="0" err="1">
                <a:solidFill>
                  <a:srgbClr val="424242"/>
                </a:solidFill>
              </a:rPr>
              <a:t>ﾊt</a:t>
            </a:r>
            <a:r>
              <a:rPr lang="en-US" dirty="0" err="1">
                <a:solidFill>
                  <a:srgbClr val="424242"/>
                </a:solidFill>
              </a:rPr>
              <a:t>o</a:t>
            </a:r>
            <a:r>
              <a:rPr lang="en-US" dirty="0">
                <a:solidFill>
                  <a:srgbClr val="424242"/>
                </a:solidFill>
              </a:rPr>
              <a:t> ensure that our tradition is experienced not as an oppressive burden, but rather as a set of life-affirming </a:t>
            </a:r>
            <a:r>
              <a:rPr lang="en-US" dirty="0" err="1">
                <a:solidFill>
                  <a:srgbClr val="424242"/>
                </a:solidFill>
              </a:rPr>
              <a:t>options. Korah</a:t>
            </a:r>
            <a:r>
              <a:rPr lang="en-GB" dirty="0" err="1">
                <a:solidFill>
                  <a:srgbClr val="424242"/>
                </a:solidFill>
              </a:rPr>
              <a:t>ﾕs</a:t>
            </a:r>
            <a:r>
              <a:rPr lang="en-US" dirty="0">
                <a:solidFill>
                  <a:srgbClr val="424242"/>
                </a:solidFill>
              </a:rPr>
              <a:t> widow may be a product of the rabbinic imagination, but she embodies the pain of many real people. Her voice deserves to be heard.    Rabbi Professor Marc Saperstein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AFB49-1EF3-4E9B-A012-91E220245B07}" type="slidenum">
              <a:rPr lang="en-US"/>
              <a:pPr/>
              <a:t>106</a:t>
            </a:fld>
            <a:endParaRPr lang="en-US"/>
          </a:p>
        </p:txBody>
      </p:sp>
      <p:sp>
        <p:nvSpPr>
          <p:cNvPr id="1425410" name="Rectangle 2"/>
          <p:cNvSpPr>
            <a:spLocks noGrp="1" noRot="1" noChangeAspect="1" noChangeArrowheads="1" noTextEdit="1"/>
          </p:cNvSpPr>
          <p:nvPr>
            <p:ph type="sldImg"/>
          </p:nvPr>
        </p:nvSpPr>
        <p:spPr>
          <a:ln/>
        </p:spPr>
      </p:sp>
      <p:sp>
        <p:nvSpPr>
          <p:cNvPr id="1425411"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5A92B-F3E1-411A-9196-8341191A51AF}" type="slidenum">
              <a:rPr lang="en-US"/>
              <a:pPr/>
              <a:t>107</a:t>
            </a:fld>
            <a:endParaRPr lang="en-US"/>
          </a:p>
        </p:txBody>
      </p:sp>
      <p:sp>
        <p:nvSpPr>
          <p:cNvPr id="1671170" name="Rectangle 2"/>
          <p:cNvSpPr>
            <a:spLocks noGrp="1" noRot="1" noChangeAspect="1" noChangeArrowheads="1" noTextEdit="1"/>
          </p:cNvSpPr>
          <p:nvPr>
            <p:ph type="sldImg"/>
          </p:nvPr>
        </p:nvSpPr>
        <p:spPr>
          <a:ln/>
        </p:spPr>
      </p:sp>
      <p:sp>
        <p:nvSpPr>
          <p:cNvPr id="167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7DDFC-8AA0-439D-B384-DC3AD16E8B21}" type="slidenum">
              <a:rPr lang="en-US"/>
              <a:pPr/>
              <a:t>108</a:t>
            </a:fld>
            <a:endParaRPr lang="en-US"/>
          </a:p>
        </p:txBody>
      </p:sp>
      <p:sp>
        <p:nvSpPr>
          <p:cNvPr id="1672194" name="Rectangle 2"/>
          <p:cNvSpPr>
            <a:spLocks noGrp="1" noRot="1" noChangeAspect="1" noChangeArrowheads="1" noTextEdit="1"/>
          </p:cNvSpPr>
          <p:nvPr>
            <p:ph type="sldImg"/>
          </p:nvPr>
        </p:nvSpPr>
        <p:spPr>
          <a:ln/>
        </p:spPr>
      </p:sp>
      <p:sp>
        <p:nvSpPr>
          <p:cNvPr id="167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647A3-D9C0-4641-B14E-FD193B0B5C08}" type="slidenum">
              <a:rPr lang="en-US"/>
              <a:pPr/>
              <a:t>109</a:t>
            </a:fld>
            <a:endParaRPr lang="en-US"/>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a:xfrm>
            <a:off x="914400" y="4343400"/>
            <a:ext cx="5029200" cy="4114800"/>
          </a:xfrm>
        </p:spPr>
        <p:txBody>
          <a:bodyPr/>
          <a:lstStyle/>
          <a:p>
            <a:pPr>
              <a:spcBef>
                <a:spcPct val="0"/>
              </a:spcBef>
            </a:pPr>
            <a:endParaRPr lang="en-GB" sz="1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60898" name="Picture 2" descr="144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60899" name="Rectangle 3"/>
          <p:cNvSpPr>
            <a:spLocks noGrp="1" noChangeArrowheads="1"/>
          </p:cNvSpPr>
          <p:nvPr>
            <p:ph type="ctrTitle"/>
          </p:nvPr>
        </p:nvSpPr>
        <p:spPr>
          <a:xfrm>
            <a:off x="685800" y="2130425"/>
            <a:ext cx="7772400" cy="1470025"/>
          </a:xfrm>
        </p:spPr>
        <p:txBody>
          <a:bodyPr/>
          <a:lstStyle>
            <a:lvl1pPr algn="ctr">
              <a:defRPr/>
            </a:lvl1pPr>
          </a:lstStyle>
          <a:p>
            <a:r>
              <a:rPr lang="en-GB"/>
              <a:t>Click to edit Master title style</a:t>
            </a:r>
          </a:p>
        </p:txBody>
      </p:sp>
      <p:sp>
        <p:nvSpPr>
          <p:cNvPr id="13609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1360901" name="Rectangle 5"/>
          <p:cNvSpPr>
            <a:spLocks noGrp="1" noChangeArrowheads="1"/>
          </p:cNvSpPr>
          <p:nvPr>
            <p:ph type="dt" sz="half" idx="2"/>
          </p:nvPr>
        </p:nvSpPr>
        <p:spPr/>
        <p:txBody>
          <a:bodyPr/>
          <a:lstStyle>
            <a:lvl1pPr>
              <a:defRPr/>
            </a:lvl1pPr>
          </a:lstStyle>
          <a:p>
            <a:endParaRPr lang="en-GB"/>
          </a:p>
        </p:txBody>
      </p:sp>
      <p:sp>
        <p:nvSpPr>
          <p:cNvPr id="1360902" name="Rectangle 6"/>
          <p:cNvSpPr>
            <a:spLocks noGrp="1" noChangeArrowheads="1"/>
          </p:cNvSpPr>
          <p:nvPr>
            <p:ph type="ftr" sz="quarter" idx="3"/>
          </p:nvPr>
        </p:nvSpPr>
        <p:spPr/>
        <p:txBody>
          <a:bodyPr/>
          <a:lstStyle>
            <a:lvl1pPr>
              <a:defRPr/>
            </a:lvl1pPr>
          </a:lstStyle>
          <a:p>
            <a:endParaRPr lang="en-GB"/>
          </a:p>
        </p:txBody>
      </p:sp>
      <p:sp>
        <p:nvSpPr>
          <p:cNvPr id="1360903" name="Rectangle 7"/>
          <p:cNvSpPr>
            <a:spLocks noGrp="1" noChangeArrowheads="1"/>
          </p:cNvSpPr>
          <p:nvPr>
            <p:ph type="sldNum" sz="quarter" idx="4"/>
          </p:nvPr>
        </p:nvSpPr>
        <p:spPr/>
        <p:txBody>
          <a:bodyPr/>
          <a:lstStyle>
            <a:lvl1pPr>
              <a:defRPr/>
            </a:lvl1pPr>
          </a:lstStyle>
          <a:p>
            <a:fld id="{51820C60-A239-4BC5-BAF5-B92058B6B457}" type="slidenum">
              <a:rPr lang="en-GB"/>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64DEF6B3-CB29-494A-B257-998A6CBC928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4021A759-7023-44F3-8B3E-98822A9F2C63}"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41A1630-3DEE-443C-8514-0C5B767A54EA}"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6C347FE8-B39F-4BF9-A5CC-B51F19F9A8D8}"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B970487B-0C37-44A2-AA95-7BBB9FADFD5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B164F34C-D3CB-4C48-AD45-8C0ECEE3E5A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D29CC1F1-9124-45E0-B0D3-F5C835CFC49B}"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DB1AADC5-6F83-4A1F-95F3-D8D83BC9D5F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8AFE886C-BF43-476F-A822-101A4BC3EA7A}"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744942E2-8740-44C4-8880-0C7374EE4335}"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622703DE-5AAE-4096-B761-6057F56257D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615B6BBE-315E-4603-B2C5-34BD69A3F84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6E822B4F-0C67-4968-B2C0-1EDC7672D37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9874" name="Picture 2" descr="144b"/>
          <p:cNvPicPr>
            <a:picLocks noChangeAspect="1" noChangeArrowheads="1"/>
          </p:cNvPicPr>
          <p:nvPr/>
        </p:nvPicPr>
        <p:blipFill>
          <a:blip r:embed="rId16"/>
          <a:srcRect/>
          <a:stretch>
            <a:fillRect/>
          </a:stretch>
        </p:blipFill>
        <p:spPr bwMode="auto">
          <a:xfrm>
            <a:off x="0" y="0"/>
            <a:ext cx="9144000" cy="6858000"/>
          </a:xfrm>
          <a:prstGeom prst="rect">
            <a:avLst/>
          </a:prstGeom>
          <a:noFill/>
        </p:spPr>
      </p:pic>
      <p:sp>
        <p:nvSpPr>
          <p:cNvPr id="13598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598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5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endParaRPr lang="en-GB"/>
          </a:p>
        </p:txBody>
      </p:sp>
      <p:sp>
        <p:nvSpPr>
          <p:cNvPr id="135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endParaRPr lang="en-GB"/>
          </a:p>
        </p:txBody>
      </p:sp>
      <p:sp>
        <p:nvSpPr>
          <p:cNvPr id="135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fld id="{C1755390-8761-438A-BCDA-E502EF4CEE8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itchFamily="-128" charset="0"/>
          <a:ea typeface="Arial" pitchFamily="-128" charset="0"/>
          <a:cs typeface="Arial" pitchFamily="-128" charset="0"/>
        </a:defRPr>
      </a:lvl2pPr>
      <a:lvl3pPr algn="l" rtl="0" fontAlgn="base">
        <a:spcBef>
          <a:spcPct val="0"/>
        </a:spcBef>
        <a:spcAft>
          <a:spcPct val="0"/>
        </a:spcAft>
        <a:defRPr sz="4400">
          <a:solidFill>
            <a:schemeClr val="tx2"/>
          </a:solidFill>
          <a:latin typeface="Arial" pitchFamily="-128" charset="0"/>
          <a:ea typeface="Arial" pitchFamily="-128" charset="0"/>
          <a:cs typeface="Arial" pitchFamily="-128" charset="0"/>
        </a:defRPr>
      </a:lvl3pPr>
      <a:lvl4pPr algn="l" rtl="0" fontAlgn="base">
        <a:spcBef>
          <a:spcPct val="0"/>
        </a:spcBef>
        <a:spcAft>
          <a:spcPct val="0"/>
        </a:spcAft>
        <a:defRPr sz="4400">
          <a:solidFill>
            <a:schemeClr val="tx2"/>
          </a:solidFill>
          <a:latin typeface="Arial" pitchFamily="-128" charset="0"/>
          <a:ea typeface="Arial" pitchFamily="-128" charset="0"/>
          <a:cs typeface="Arial" pitchFamily="-128" charset="0"/>
        </a:defRPr>
      </a:lvl4pPr>
      <a:lvl5pPr algn="l" rtl="0" fontAlgn="base">
        <a:spcBef>
          <a:spcPct val="0"/>
        </a:spcBef>
        <a:spcAft>
          <a:spcPct val="0"/>
        </a:spcAft>
        <a:defRPr sz="4400">
          <a:solidFill>
            <a:schemeClr val="tx2"/>
          </a:solidFill>
          <a:latin typeface="Arial" pitchFamily="-128" charset="0"/>
          <a:ea typeface="Arial" pitchFamily="-128" charset="0"/>
          <a:cs typeface="Arial" pitchFamily="-128" charset="0"/>
        </a:defRPr>
      </a:lvl5pPr>
      <a:lvl6pPr marL="457200" algn="l" rtl="0" fontAlgn="base">
        <a:spcBef>
          <a:spcPct val="0"/>
        </a:spcBef>
        <a:spcAft>
          <a:spcPct val="0"/>
        </a:spcAft>
        <a:defRPr sz="4400">
          <a:solidFill>
            <a:schemeClr val="tx2"/>
          </a:solidFill>
          <a:latin typeface="Arial" pitchFamily="-128" charset="0"/>
          <a:ea typeface="Arial" pitchFamily="-128" charset="0"/>
          <a:cs typeface="Arial" pitchFamily="-128" charset="0"/>
        </a:defRPr>
      </a:lvl6pPr>
      <a:lvl7pPr marL="914400" algn="l" rtl="0" fontAlgn="base">
        <a:spcBef>
          <a:spcPct val="0"/>
        </a:spcBef>
        <a:spcAft>
          <a:spcPct val="0"/>
        </a:spcAft>
        <a:defRPr sz="4400">
          <a:solidFill>
            <a:schemeClr val="tx2"/>
          </a:solidFill>
          <a:latin typeface="Arial" pitchFamily="-128" charset="0"/>
          <a:ea typeface="Arial" pitchFamily="-128" charset="0"/>
          <a:cs typeface="Arial" pitchFamily="-128" charset="0"/>
        </a:defRPr>
      </a:lvl7pPr>
      <a:lvl8pPr marL="1371600" algn="l" rtl="0" fontAlgn="base">
        <a:spcBef>
          <a:spcPct val="0"/>
        </a:spcBef>
        <a:spcAft>
          <a:spcPct val="0"/>
        </a:spcAft>
        <a:defRPr sz="4400">
          <a:solidFill>
            <a:schemeClr val="tx2"/>
          </a:solidFill>
          <a:latin typeface="Arial" pitchFamily="-128" charset="0"/>
          <a:ea typeface="Arial" pitchFamily="-128" charset="0"/>
          <a:cs typeface="Arial" pitchFamily="-128" charset="0"/>
        </a:defRPr>
      </a:lvl8pPr>
      <a:lvl9pPr marL="1828800" algn="l" rtl="0" fontAlgn="base">
        <a:spcBef>
          <a:spcPct val="0"/>
        </a:spcBef>
        <a:spcAft>
          <a:spcPct val="0"/>
        </a:spcAft>
        <a:defRPr sz="4400">
          <a:solidFill>
            <a:schemeClr val="tx2"/>
          </a:solidFill>
          <a:latin typeface="Arial" pitchFamily="-128" charset="0"/>
          <a:ea typeface="Arial" pitchFamily="-128" charset="0"/>
          <a:cs typeface="Arial" pitchFamily="-12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file:///\\localhost\Users\william\Documents\DVD\Miracles%20of%20Plagues%20-%20Exodus\The%20Science%20of%20the%20Ten%20Plagues%20(Part%201%20of%202).flv"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file:///\\localhost\Users\william\Documents\DVD\Miracles%20of%20Plagues%20-%20Exodus\The%20Science%20of%20the%20Ten%20Plagues%20(Part%202%20of%202).flv"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9" name="Rectangle 5"/>
          <p:cNvSpPr>
            <a:spLocks noChangeArrowheads="1"/>
          </p:cNvSpPr>
          <p:nvPr/>
        </p:nvSpPr>
        <p:spPr bwMode="auto">
          <a:xfrm>
            <a:off x="431800" y="2147888"/>
            <a:ext cx="8280400" cy="2636837"/>
          </a:xfrm>
          <a:prstGeom prst="rect">
            <a:avLst/>
          </a:prstGeom>
          <a:noFill/>
          <a:ln w="9525">
            <a:noFill/>
            <a:miter lim="800000"/>
            <a:headEnd/>
            <a:tailEnd/>
          </a:ln>
          <a:effectLst/>
        </p:spPr>
        <p:txBody>
          <a:bodyPr>
            <a:prstTxWarp prst="textNoShape">
              <a:avLst/>
            </a:prstTxWarp>
            <a:spAutoFit/>
          </a:bodyPr>
          <a:lstStyle/>
          <a:p>
            <a:pPr algn="ctr">
              <a:lnSpc>
                <a:spcPct val="110000"/>
              </a:lnSpc>
              <a:spcAft>
                <a:spcPct val="100000"/>
              </a:spcAft>
            </a:pPr>
            <a:r>
              <a:rPr lang="en-US" sz="4400">
                <a:solidFill>
                  <a:srgbClr val="FFFF00"/>
                </a:solidFill>
                <a:latin typeface="Arial Rounded MT Bold" pitchFamily="-128" charset="0"/>
                <a:ea typeface="Arial" pitchFamily="-128" charset="0"/>
                <a:cs typeface="Arial" pitchFamily="-128" charset="0"/>
              </a:rPr>
              <a:t>The History of Restoration</a:t>
            </a:r>
            <a:r>
              <a:rPr lang="en-US" sz="5400">
                <a:solidFill>
                  <a:srgbClr val="FFFF00"/>
                </a:solidFill>
                <a:latin typeface="Arial Rounded MT Bold" pitchFamily="-128" charset="0"/>
                <a:ea typeface="Arial" pitchFamily="-128" charset="0"/>
                <a:cs typeface="Arial" pitchFamily="-128" charset="0"/>
              </a:rPr>
              <a:t/>
            </a:r>
            <a:br>
              <a:rPr lang="en-US" sz="5400">
                <a:solidFill>
                  <a:srgbClr val="FFFF00"/>
                </a:solidFill>
                <a:latin typeface="Arial Rounded MT Bold" pitchFamily="-128" charset="0"/>
                <a:ea typeface="Arial" pitchFamily="-128" charset="0"/>
                <a:cs typeface="Arial" pitchFamily="-128" charset="0"/>
              </a:rPr>
            </a:br>
            <a:r>
              <a:rPr lang="en-US" sz="2400">
                <a:solidFill>
                  <a:srgbClr val="FFFF00"/>
                </a:solidFill>
                <a:latin typeface="Arial Rounded MT Bold" pitchFamily="-128" charset="0"/>
                <a:ea typeface="Arial" pitchFamily="-128" charset="0"/>
                <a:cs typeface="Arial" pitchFamily="-128" charset="0"/>
              </a:rPr>
              <a:t/>
            </a:r>
            <a:br>
              <a:rPr lang="en-US" sz="2400">
                <a:solidFill>
                  <a:srgbClr val="FFFF00"/>
                </a:solidFill>
                <a:latin typeface="Arial Rounded MT Bold" pitchFamily="-128" charset="0"/>
                <a:ea typeface="Arial" pitchFamily="-128" charset="0"/>
                <a:cs typeface="Arial" pitchFamily="-128" charset="0"/>
              </a:rPr>
            </a:br>
            <a:r>
              <a:rPr lang="en-US" sz="4400">
                <a:solidFill>
                  <a:srgbClr val="FFFF00"/>
                </a:solidFill>
                <a:latin typeface="Arial Rounded MT Bold" pitchFamily="-128" charset="0"/>
                <a:ea typeface="Arial" pitchFamily="-128" charset="0"/>
                <a:cs typeface="Arial" pitchFamily="-128" charset="0"/>
              </a:rPr>
              <a:t>Moses</a:t>
            </a:r>
            <a:endParaRPr lang="sk-SK" sz="4400">
              <a:solidFill>
                <a:schemeClr val="bg1"/>
              </a:solidFill>
              <a:latin typeface="Arial Rounded MT Bold" pitchFamily="-128" charset="0"/>
              <a:ea typeface="Arial" pitchFamily="-128" charset="0"/>
              <a:cs typeface="Arial" pitchFamily="-12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a:xfrm>
            <a:off x="425450" y="304800"/>
            <a:ext cx="8229600" cy="1143000"/>
          </a:xfrm>
        </p:spPr>
        <p:txBody>
          <a:bodyPr/>
          <a:lstStyle/>
          <a:p>
            <a:r>
              <a:rPr lang="en-US" sz="4000">
                <a:solidFill>
                  <a:srgbClr val="FFFF00"/>
                </a:solidFill>
                <a:latin typeface="Arial Rounded MT Bold" pitchFamily="-128" charset="0"/>
              </a:rPr>
              <a:t>What should have happened next?</a:t>
            </a:r>
            <a:endParaRPr lang="en-US"/>
          </a:p>
        </p:txBody>
      </p:sp>
      <p:sp>
        <p:nvSpPr>
          <p:cNvPr id="1462278" name="Oval 6"/>
          <p:cNvSpPr>
            <a:spLocks noChangeArrowheads="1"/>
          </p:cNvSpPr>
          <p:nvPr/>
        </p:nvSpPr>
        <p:spPr bwMode="auto">
          <a:xfrm>
            <a:off x="3041650" y="4095750"/>
            <a:ext cx="1439863" cy="1439863"/>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462279" name="Oval 7"/>
          <p:cNvSpPr>
            <a:spLocks noChangeArrowheads="1"/>
          </p:cNvSpPr>
          <p:nvPr/>
        </p:nvSpPr>
        <p:spPr bwMode="auto">
          <a:xfrm>
            <a:off x="6100763" y="4095750"/>
            <a:ext cx="1439862" cy="1439863"/>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462280" name="Freeform 8"/>
          <p:cNvSpPr>
            <a:spLocks/>
          </p:cNvSpPr>
          <p:nvPr/>
        </p:nvSpPr>
        <p:spPr bwMode="auto">
          <a:xfrm rot="5400000">
            <a:off x="6574632" y="3225006"/>
            <a:ext cx="1439862"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62281" name="Oval 9"/>
          <p:cNvSpPr>
            <a:spLocks noChangeArrowheads="1"/>
          </p:cNvSpPr>
          <p:nvPr/>
        </p:nvSpPr>
        <p:spPr bwMode="auto">
          <a:xfrm>
            <a:off x="6122988" y="1268413"/>
            <a:ext cx="1439862" cy="143986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b="1">
              <a:solidFill>
                <a:schemeClr val="bg1"/>
              </a:solidFill>
              <a:effectLst>
                <a:outerShdw blurRad="38100" dist="38100" dir="2700000" algn="tl">
                  <a:srgbClr val="000000"/>
                </a:outerShdw>
              </a:effectLst>
            </a:endParaRPr>
          </a:p>
        </p:txBody>
      </p:sp>
      <p:sp>
        <p:nvSpPr>
          <p:cNvPr id="1462282" name="Text Box 10"/>
          <p:cNvSpPr txBox="1">
            <a:spLocks noChangeAspect="1" noChangeArrowheads="1"/>
          </p:cNvSpPr>
          <p:nvPr/>
        </p:nvSpPr>
        <p:spPr bwMode="auto">
          <a:xfrm>
            <a:off x="6007100" y="1677988"/>
            <a:ext cx="1720850" cy="620712"/>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3600" b="1">
                <a:solidFill>
                  <a:schemeClr val="bg1"/>
                </a:solidFill>
                <a:effectLst>
                  <a:outerShdw blurRad="38100" dist="38100" dir="2700000" algn="tl">
                    <a:srgbClr val="000000"/>
                  </a:outerShdw>
                </a:effectLst>
              </a:rPr>
              <a:t>God</a:t>
            </a:r>
          </a:p>
        </p:txBody>
      </p:sp>
      <p:sp>
        <p:nvSpPr>
          <p:cNvPr id="1462283" name="Freeform 11"/>
          <p:cNvSpPr>
            <a:spLocks/>
          </p:cNvSpPr>
          <p:nvPr/>
        </p:nvSpPr>
        <p:spPr bwMode="auto">
          <a:xfrm rot="16200000">
            <a:off x="5701507" y="3221831"/>
            <a:ext cx="1439862"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62285" name="Text Box 13"/>
          <p:cNvSpPr txBox="1">
            <a:spLocks noChangeAspect="1" noChangeArrowheads="1"/>
          </p:cNvSpPr>
          <p:nvPr/>
        </p:nvSpPr>
        <p:spPr bwMode="auto">
          <a:xfrm>
            <a:off x="5961063" y="4567238"/>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sp>
        <p:nvSpPr>
          <p:cNvPr id="1462286" name="Text Box 14"/>
          <p:cNvSpPr txBox="1">
            <a:spLocks noChangeAspect="1" noChangeArrowheads="1"/>
          </p:cNvSpPr>
          <p:nvPr/>
        </p:nvSpPr>
        <p:spPr bwMode="auto">
          <a:xfrm>
            <a:off x="2543175" y="4613275"/>
            <a:ext cx="2438400" cy="406400"/>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2200" b="1">
                <a:solidFill>
                  <a:schemeClr val="bg1"/>
                </a:solidFill>
                <a:effectLst>
                  <a:outerShdw blurRad="38100" dist="38100" dir="2700000" algn="tl">
                    <a:srgbClr val="000000"/>
                  </a:outerShdw>
                </a:effectLst>
              </a:rPr>
              <a:t>Hebrews</a:t>
            </a:r>
          </a:p>
        </p:txBody>
      </p:sp>
      <p:sp>
        <p:nvSpPr>
          <p:cNvPr id="1462287" name="Freeform 15"/>
          <p:cNvSpPr>
            <a:spLocks noChangeAspect="1"/>
          </p:cNvSpPr>
          <p:nvPr/>
        </p:nvSpPr>
        <p:spPr bwMode="auto">
          <a:xfrm>
            <a:off x="4540250" y="4191000"/>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62288" name="Freeform 16"/>
          <p:cNvSpPr>
            <a:spLocks noChangeAspect="1"/>
          </p:cNvSpPr>
          <p:nvPr/>
        </p:nvSpPr>
        <p:spPr bwMode="auto">
          <a:xfrm rot="10800000">
            <a:off x="4532313" y="4994275"/>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62290" name="Text Box 18"/>
          <p:cNvSpPr txBox="1">
            <a:spLocks noChangeArrowheads="1"/>
          </p:cNvSpPr>
          <p:nvPr/>
        </p:nvSpPr>
        <p:spPr bwMode="auto">
          <a:xfrm>
            <a:off x="365125" y="1619250"/>
            <a:ext cx="3957638" cy="1311275"/>
          </a:xfrm>
          <a:prstGeom prst="rect">
            <a:avLst/>
          </a:prstGeom>
          <a:noFill/>
          <a:ln w="9525">
            <a:noFill/>
            <a:miter lim="800000"/>
            <a:headEnd/>
            <a:tailEnd/>
          </a:ln>
          <a:effectLst/>
        </p:spPr>
        <p:txBody>
          <a:bodyPr wrap="none">
            <a:prstTxWarp prst="textNoShape">
              <a:avLst/>
            </a:prstTxWarp>
            <a:spAutoFit/>
          </a:bodyPr>
          <a:lstStyle/>
          <a:p>
            <a:pPr marL="342900" indent="-342900">
              <a:buFont typeface="Arial" pitchFamily="-128" charset="0"/>
              <a:buAutoNum type="arabicPeriod"/>
            </a:pPr>
            <a:r>
              <a:rPr lang="en-US" sz="2000" dirty="0">
                <a:solidFill>
                  <a:schemeClr val="bg1"/>
                </a:solidFill>
                <a:latin typeface="Arial" pitchFamily="-128" charset="0"/>
              </a:rPr>
              <a:t>Loved Moses</a:t>
            </a:r>
          </a:p>
          <a:p>
            <a:pPr marL="342900" indent="-342900">
              <a:buFont typeface="Arial" pitchFamily="-128" charset="0"/>
              <a:buAutoNum type="arabicPeriod"/>
            </a:pPr>
            <a:r>
              <a:rPr lang="en-US" sz="2000" dirty="0">
                <a:solidFill>
                  <a:schemeClr val="bg1"/>
                </a:solidFill>
                <a:latin typeface="Arial" pitchFamily="-128" charset="0"/>
              </a:rPr>
              <a:t>Respected Moses as mediator</a:t>
            </a:r>
            <a:endParaRPr lang="en-US" sz="2000" dirty="0" smtClean="0">
              <a:solidFill>
                <a:schemeClr val="bg1"/>
              </a:solidFill>
              <a:latin typeface="Arial" pitchFamily="-128" charset="0"/>
            </a:endParaRPr>
          </a:p>
          <a:p>
            <a:pPr marL="342900" indent="-342900">
              <a:buFont typeface="Arial" pitchFamily="-128" charset="0"/>
              <a:buAutoNum type="arabicPeriod"/>
            </a:pPr>
            <a:r>
              <a:rPr lang="en-US" sz="2000" dirty="0" smtClean="0">
                <a:solidFill>
                  <a:schemeClr val="bg1"/>
                </a:solidFill>
                <a:latin typeface="Arial" pitchFamily="-128" charset="0"/>
              </a:rPr>
              <a:t>Listened to </a:t>
            </a:r>
            <a:r>
              <a:rPr lang="en-US" sz="2000" dirty="0">
                <a:solidFill>
                  <a:schemeClr val="bg1"/>
                </a:solidFill>
                <a:latin typeface="Arial" pitchFamily="-128" charset="0"/>
              </a:rPr>
              <a:t>Moses</a:t>
            </a:r>
          </a:p>
          <a:p>
            <a:pPr marL="342900" indent="-342900">
              <a:buFont typeface="Arial" pitchFamily="-128" charset="0"/>
              <a:buAutoNum type="arabicPeriod"/>
            </a:pPr>
            <a:r>
              <a:rPr lang="en-US" sz="2000" dirty="0">
                <a:solidFill>
                  <a:schemeClr val="bg1"/>
                </a:solidFill>
                <a:latin typeface="Arial" pitchFamily="-128" charset="0"/>
              </a:rPr>
              <a:t>Multiplied goodness</a:t>
            </a:r>
          </a:p>
        </p:txBody>
      </p:sp>
      <p:sp>
        <p:nvSpPr>
          <p:cNvPr id="1462291" name="Text Box 19"/>
          <p:cNvSpPr txBox="1">
            <a:spLocks noChangeArrowheads="1"/>
          </p:cNvSpPr>
          <p:nvPr/>
        </p:nvSpPr>
        <p:spPr bwMode="auto">
          <a:xfrm>
            <a:off x="1676400" y="5713413"/>
            <a:ext cx="6530642" cy="92333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1"/>
                </a:solidFill>
                <a:latin typeface="Times"/>
                <a:cs typeface="Times"/>
              </a:rPr>
              <a:t>“Who made you a prince and judge over us? Do you mean to kill me </a:t>
            </a:r>
          </a:p>
          <a:p>
            <a:r>
              <a:rPr lang="en-US" dirty="0">
                <a:solidFill>
                  <a:schemeClr val="accent1"/>
                </a:solidFill>
                <a:latin typeface="Times"/>
                <a:cs typeface="Times"/>
              </a:rPr>
              <a:t>as you killed the Egyptian?” Then Moses was afraid, and thought, </a:t>
            </a:r>
          </a:p>
          <a:p>
            <a:r>
              <a:rPr lang="en-US" dirty="0">
                <a:solidFill>
                  <a:schemeClr val="accent1"/>
                </a:solidFill>
                <a:latin typeface="Times"/>
                <a:cs typeface="Times"/>
              </a:rPr>
              <a:t>“Surely the thing is known.” </a:t>
            </a:r>
            <a:r>
              <a:rPr lang="en-US" sz="1600" dirty="0">
                <a:solidFill>
                  <a:schemeClr val="accent1"/>
                </a:solidFill>
                <a:latin typeface="Times"/>
                <a:cs typeface="Times"/>
              </a:rPr>
              <a:t>Ex. 2:14</a:t>
            </a:r>
            <a:r>
              <a:rPr lang="en-US" dirty="0">
                <a:solidFill>
                  <a:schemeClr val="accent1"/>
                </a:solidFill>
                <a:latin typeface="Times"/>
                <a:cs typeface="Times"/>
              </a:rPr>
              <a:t> </a:t>
            </a:r>
          </a:p>
        </p:txBody>
      </p:sp>
      <p:sp>
        <p:nvSpPr>
          <p:cNvPr id="1462292" name="Text Box 20"/>
          <p:cNvSpPr txBox="1">
            <a:spLocks noChangeArrowheads="1"/>
          </p:cNvSpPr>
          <p:nvPr/>
        </p:nvSpPr>
        <p:spPr bwMode="auto">
          <a:xfrm>
            <a:off x="593725" y="3459163"/>
            <a:ext cx="3306038" cy="523220"/>
          </a:xfrm>
          <a:prstGeom prst="rect">
            <a:avLst/>
          </a:prstGeom>
          <a:noFill/>
          <a:ln w="9525">
            <a:noFill/>
            <a:miter lim="800000"/>
            <a:headEnd/>
            <a:tailEnd/>
          </a:ln>
          <a:effectLst/>
        </p:spPr>
        <p:txBody>
          <a:bodyPr wrap="none">
            <a:prstTxWarp prst="textNoShape">
              <a:avLst/>
            </a:prstTxWarp>
            <a:spAutoFit/>
          </a:bodyPr>
          <a:lstStyle/>
          <a:p>
            <a:r>
              <a:rPr lang="en-US" sz="2800" dirty="0">
                <a:solidFill>
                  <a:srgbClr val="FFFF00"/>
                </a:solidFill>
                <a:latin typeface="Arial Rounded MT Bold" pitchFamily="-128" charset="0"/>
              </a:rPr>
              <a:t>What did happen?</a:t>
            </a:r>
          </a:p>
        </p:txBody>
      </p:sp>
      <p:sp>
        <p:nvSpPr>
          <p:cNvPr id="1462294" name="Text Box 22"/>
          <p:cNvSpPr txBox="1">
            <a:spLocks noChangeArrowheads="1"/>
          </p:cNvSpPr>
          <p:nvPr/>
        </p:nvSpPr>
        <p:spPr bwMode="auto">
          <a:xfrm>
            <a:off x="273050" y="4351338"/>
            <a:ext cx="2547938" cy="915987"/>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1st national foundation </a:t>
            </a:r>
          </a:p>
          <a:p>
            <a:r>
              <a:rPr lang="en-US">
                <a:solidFill>
                  <a:schemeClr val="accent1"/>
                </a:solidFill>
              </a:rPr>
              <a:t>to receive the messiah</a:t>
            </a:r>
          </a:p>
          <a:p>
            <a:r>
              <a:rPr lang="en-US">
                <a:solidFill>
                  <a:schemeClr val="accent1"/>
                </a:solidFill>
              </a:rPr>
              <a:t>failed </a:t>
            </a:r>
          </a:p>
        </p:txBody>
      </p:sp>
      <p:sp>
        <p:nvSpPr>
          <p:cNvPr id="1462295" name="Freeform 23"/>
          <p:cNvSpPr>
            <a:spLocks noChangeAspect="1"/>
          </p:cNvSpPr>
          <p:nvPr/>
        </p:nvSpPr>
        <p:spPr bwMode="auto">
          <a:xfrm>
            <a:off x="4419600" y="4038600"/>
            <a:ext cx="1819275" cy="1328738"/>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800000">
              <a:alpha val="50000"/>
            </a:srgbClr>
          </a:solidFill>
          <a:ln w="31750">
            <a:solidFill>
              <a:srgbClr val="E20267"/>
            </a:solidFill>
            <a:round/>
            <a:headEnd/>
            <a:tailEnd/>
          </a:ln>
          <a:effectLst/>
        </p:spPr>
        <p:txBody>
          <a:bodyPr>
            <a:prstTxWarp prst="textNoShape">
              <a:avLst/>
            </a:prstTxWarp>
          </a:bodyPr>
          <a:lstStyle/>
          <a:p>
            <a:endParaRPr lang="en-US"/>
          </a:p>
        </p:txBody>
      </p:sp>
      <p:sp>
        <p:nvSpPr>
          <p:cNvPr id="1462296" name="Line 24"/>
          <p:cNvSpPr>
            <a:spLocks noChangeShapeType="1"/>
          </p:cNvSpPr>
          <p:nvPr/>
        </p:nvSpPr>
        <p:spPr bwMode="auto">
          <a:xfrm>
            <a:off x="425450" y="3124200"/>
            <a:ext cx="1250950" cy="0"/>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a:p>
        </p:txBody>
      </p:sp>
      <p:sp>
        <p:nvSpPr>
          <p:cNvPr id="1462297" name="Text Box 25"/>
          <p:cNvSpPr txBox="1">
            <a:spLocks noChangeArrowheads="1"/>
          </p:cNvSpPr>
          <p:nvPr/>
        </p:nvSpPr>
        <p:spPr bwMode="auto">
          <a:xfrm>
            <a:off x="1812925" y="2955925"/>
            <a:ext cx="2073275"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solidFill>
                  <a:schemeClr val="accent1"/>
                </a:solidFill>
              </a:rPr>
              <a:t>Canaan 21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2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22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2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2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22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2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22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22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62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229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229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6229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6229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62297"/>
                                        </p:tgtEl>
                                        <p:attrNameLst>
                                          <p:attrName>style.visibility</p:attrName>
                                        </p:attrNameLst>
                                      </p:cBhvr>
                                      <p:to>
                                        <p:strVal val="visible"/>
                                      </p:to>
                                    </p:set>
                                    <p:anim calcmode="lin" valueType="num">
                                      <p:cBhvr additive="base">
                                        <p:cTn id="43" dur="500" fill="hold"/>
                                        <p:tgtEl>
                                          <p:spTgt spid="1462297"/>
                                        </p:tgtEl>
                                        <p:attrNameLst>
                                          <p:attrName>ppt_x</p:attrName>
                                        </p:attrNameLst>
                                      </p:cBhvr>
                                      <p:tavLst>
                                        <p:tav tm="0">
                                          <p:val>
                                            <p:strVal val="#ppt_x"/>
                                          </p:val>
                                        </p:tav>
                                        <p:tav tm="100000">
                                          <p:val>
                                            <p:strVal val="#ppt_x"/>
                                          </p:val>
                                        </p:tav>
                                      </p:tavLst>
                                    </p:anim>
                                    <p:anim calcmode="lin" valueType="num">
                                      <p:cBhvr additive="base">
                                        <p:cTn id="44" dur="500" fill="hold"/>
                                        <p:tgtEl>
                                          <p:spTgt spid="1462297"/>
                                        </p:tgtEl>
                                        <p:attrNameLst>
                                          <p:attrName>ppt_y</p:attrName>
                                        </p:attrNameLst>
                                      </p:cBhvr>
                                      <p:tavLst>
                                        <p:tav tm="0">
                                          <p:val>
                                            <p:strVal val="1+#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62296"/>
                                        </p:tgtEl>
                                        <p:attrNameLst>
                                          <p:attrName>style.visibility</p:attrName>
                                        </p:attrNameLst>
                                      </p:cBhvr>
                                      <p:to>
                                        <p:strVal val="visible"/>
                                      </p:to>
                                    </p:set>
                                    <p:anim calcmode="lin" valueType="num">
                                      <p:cBhvr additive="base">
                                        <p:cTn id="47" dur="500" fill="hold"/>
                                        <p:tgtEl>
                                          <p:spTgt spid="1462296"/>
                                        </p:tgtEl>
                                        <p:attrNameLst>
                                          <p:attrName>ppt_x</p:attrName>
                                        </p:attrNameLst>
                                      </p:cBhvr>
                                      <p:tavLst>
                                        <p:tav tm="0">
                                          <p:val>
                                            <p:strVal val="0-#ppt_w/2"/>
                                          </p:val>
                                        </p:tav>
                                        <p:tav tm="100000">
                                          <p:val>
                                            <p:strVal val="#ppt_x"/>
                                          </p:val>
                                        </p:tav>
                                      </p:tavLst>
                                    </p:anim>
                                    <p:anim calcmode="lin" valueType="num">
                                      <p:cBhvr additive="base">
                                        <p:cTn id="48" dur="500" fill="hold"/>
                                        <p:tgtEl>
                                          <p:spTgt spid="146229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6229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622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62294"/>
                                        </p:tgtEl>
                                        <p:attrNameLst>
                                          <p:attrName>style.visibility</p:attrName>
                                        </p:attrNameLst>
                                      </p:cBhvr>
                                      <p:to>
                                        <p:strVal val="visible"/>
                                      </p:to>
                                    </p:set>
                                  </p:childTnLst>
                                </p:cTn>
                              </p:par>
                              <p:par>
                                <p:cTn id="61" presetID="4" presetClass="entr" presetSubtype="32" fill="hold" grpId="0" nodeType="withEffect">
                                  <p:stCondLst>
                                    <p:cond delay="0"/>
                                  </p:stCondLst>
                                  <p:childTnLst>
                                    <p:set>
                                      <p:cBhvr>
                                        <p:cTn id="62" dur="1" fill="hold">
                                          <p:stCondLst>
                                            <p:cond delay="0"/>
                                          </p:stCondLst>
                                        </p:cTn>
                                        <p:tgtEl>
                                          <p:spTgt spid="1462295"/>
                                        </p:tgtEl>
                                        <p:attrNameLst>
                                          <p:attrName>style.visibility</p:attrName>
                                        </p:attrNameLst>
                                      </p:cBhvr>
                                      <p:to>
                                        <p:strVal val="visible"/>
                                      </p:to>
                                    </p:set>
                                    <p:animEffect transition="in" filter="box(out)">
                                      <p:cBhvr>
                                        <p:cTn id="63" dur="500"/>
                                        <p:tgtEl>
                                          <p:spTgt spid="146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4" grpId="0"/>
      <p:bldP spid="1462278" grpId="0" animBg="1"/>
      <p:bldP spid="1462279" grpId="0" animBg="1"/>
      <p:bldP spid="1462280" grpId="0" animBg="1"/>
      <p:bldP spid="1462281" grpId="0" animBg="1"/>
      <p:bldP spid="1462282" grpId="0"/>
      <p:bldP spid="1462283" grpId="0" animBg="1"/>
      <p:bldP spid="1462285" grpId="0"/>
      <p:bldP spid="1462286" grpId="0"/>
      <p:bldP spid="1462290" grpId="0" build="p"/>
      <p:bldP spid="1462291" grpId="0"/>
      <p:bldP spid="1462292" grpId="0"/>
      <p:bldP spid="1462294" grpId="0"/>
      <p:bldP spid="1462295" grpId="0" animBg="1"/>
      <p:bldP spid="1462296" grpId="0" animBg="1"/>
      <p:bldP spid="146229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457200" y="381000"/>
            <a:ext cx="8229600" cy="1143000"/>
          </a:xfrm>
        </p:spPr>
        <p:txBody>
          <a:bodyPr/>
          <a:lstStyle/>
          <a:p>
            <a:r>
              <a:rPr lang="en-US" sz="4000">
                <a:solidFill>
                  <a:srgbClr val="FFFF00"/>
                </a:solidFill>
                <a:latin typeface="Arial Rounded MT Bold" pitchFamily="-128" charset="0"/>
              </a:rPr>
              <a:t>Foundation of faith and substance</a:t>
            </a:r>
            <a:endParaRPr lang="en-US"/>
          </a:p>
        </p:txBody>
      </p:sp>
      <p:sp>
        <p:nvSpPr>
          <p:cNvPr id="1634320" name="Oval 16"/>
          <p:cNvSpPr>
            <a:spLocks noChangeArrowheads="1"/>
          </p:cNvSpPr>
          <p:nvPr/>
        </p:nvSpPr>
        <p:spPr bwMode="auto">
          <a:xfrm>
            <a:off x="3924300" y="4675188"/>
            <a:ext cx="1439863"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634321" name="Oval 17"/>
          <p:cNvSpPr>
            <a:spLocks noChangeArrowheads="1"/>
          </p:cNvSpPr>
          <p:nvPr/>
        </p:nvSpPr>
        <p:spPr bwMode="auto">
          <a:xfrm>
            <a:off x="6983413" y="4656138"/>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634322" name="Freeform 18"/>
          <p:cNvSpPr>
            <a:spLocks/>
          </p:cNvSpPr>
          <p:nvPr/>
        </p:nvSpPr>
        <p:spPr bwMode="auto">
          <a:xfrm rot="5400000">
            <a:off x="7457281" y="3785394"/>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4323" name="Oval 19"/>
          <p:cNvSpPr>
            <a:spLocks noChangeArrowheads="1"/>
          </p:cNvSpPr>
          <p:nvPr/>
        </p:nvSpPr>
        <p:spPr bwMode="auto">
          <a:xfrm>
            <a:off x="7005638" y="1828800"/>
            <a:ext cx="1439862" cy="14398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b="1">
              <a:solidFill>
                <a:schemeClr val="bg1"/>
              </a:solidFill>
              <a:effectLst>
                <a:outerShdw blurRad="38100" dist="38100" dir="2700000" algn="tl">
                  <a:srgbClr val="000000"/>
                </a:outerShdw>
              </a:effectLst>
            </a:endParaRPr>
          </a:p>
        </p:txBody>
      </p:sp>
      <p:sp>
        <p:nvSpPr>
          <p:cNvPr id="1634324" name="Text Box 20"/>
          <p:cNvSpPr txBox="1">
            <a:spLocks noChangeAspect="1" noChangeArrowheads="1"/>
          </p:cNvSpPr>
          <p:nvPr/>
        </p:nvSpPr>
        <p:spPr bwMode="auto">
          <a:xfrm>
            <a:off x="6889750" y="2238375"/>
            <a:ext cx="1720850" cy="620713"/>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3600" b="1">
                <a:solidFill>
                  <a:schemeClr val="bg1"/>
                </a:solidFill>
                <a:effectLst>
                  <a:outerShdw blurRad="38100" dist="38100" dir="2700000" algn="tl">
                    <a:srgbClr val="000000"/>
                  </a:outerShdw>
                </a:effectLst>
              </a:rPr>
              <a:t>God</a:t>
            </a:r>
          </a:p>
        </p:txBody>
      </p:sp>
      <p:sp>
        <p:nvSpPr>
          <p:cNvPr id="1634325" name="Freeform 21"/>
          <p:cNvSpPr>
            <a:spLocks/>
          </p:cNvSpPr>
          <p:nvPr/>
        </p:nvSpPr>
        <p:spPr bwMode="auto">
          <a:xfrm rot="16200000">
            <a:off x="6584156" y="3782219"/>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4326" name="Text Box 22"/>
          <p:cNvSpPr txBox="1">
            <a:spLocks noChangeAspect="1" noChangeArrowheads="1"/>
          </p:cNvSpPr>
          <p:nvPr/>
        </p:nvSpPr>
        <p:spPr bwMode="auto">
          <a:xfrm>
            <a:off x="6843713" y="5127625"/>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sp>
        <p:nvSpPr>
          <p:cNvPr id="1634327" name="Freeform 23"/>
          <p:cNvSpPr>
            <a:spLocks noChangeAspect="1"/>
          </p:cNvSpPr>
          <p:nvPr/>
        </p:nvSpPr>
        <p:spPr bwMode="auto">
          <a:xfrm>
            <a:off x="5422900" y="4751388"/>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4328" name="Freeform 24"/>
          <p:cNvSpPr>
            <a:spLocks noChangeAspect="1"/>
          </p:cNvSpPr>
          <p:nvPr/>
        </p:nvSpPr>
        <p:spPr bwMode="auto">
          <a:xfrm rot="10800000">
            <a:off x="5414963" y="5554663"/>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4329" name="Text Box 25"/>
          <p:cNvSpPr txBox="1">
            <a:spLocks noChangeArrowheads="1"/>
          </p:cNvSpPr>
          <p:nvPr/>
        </p:nvSpPr>
        <p:spPr bwMode="auto">
          <a:xfrm>
            <a:off x="3070225" y="1752600"/>
            <a:ext cx="3559175" cy="1890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dirty="0">
                <a:solidFill>
                  <a:schemeClr val="accent1"/>
                </a:solidFill>
                <a:latin typeface="+mn-lt"/>
              </a:rPr>
              <a:t>Foundation of faith</a:t>
            </a:r>
          </a:p>
          <a:p>
            <a:pPr>
              <a:spcBef>
                <a:spcPct val="50000"/>
              </a:spcBef>
            </a:pPr>
            <a:r>
              <a:rPr lang="en-US" sz="2000" b="1" dirty="0">
                <a:solidFill>
                  <a:schemeClr val="accent1"/>
                </a:solidFill>
                <a:latin typeface="+mn-lt"/>
              </a:rPr>
              <a:t>Central person</a:t>
            </a:r>
            <a:r>
              <a:rPr lang="en-US" sz="2000" dirty="0">
                <a:solidFill>
                  <a:schemeClr val="accent1"/>
                </a:solidFill>
                <a:latin typeface="+mn-lt"/>
              </a:rPr>
              <a:t>: Moses</a:t>
            </a:r>
          </a:p>
          <a:p>
            <a:pPr>
              <a:spcBef>
                <a:spcPct val="50000"/>
              </a:spcBef>
            </a:pPr>
            <a:r>
              <a:rPr lang="en-US" sz="2000" b="1" dirty="0">
                <a:solidFill>
                  <a:schemeClr val="accent1"/>
                </a:solidFill>
                <a:latin typeface="+mn-lt"/>
              </a:rPr>
              <a:t>Object</a:t>
            </a:r>
            <a:r>
              <a:rPr lang="en-US" sz="2000" dirty="0">
                <a:solidFill>
                  <a:schemeClr val="accent1"/>
                </a:solidFill>
                <a:latin typeface="+mn-lt"/>
              </a:rPr>
              <a:t>: Word - tabernacle </a:t>
            </a:r>
          </a:p>
          <a:p>
            <a:pPr>
              <a:spcBef>
                <a:spcPct val="50000"/>
              </a:spcBef>
            </a:pPr>
            <a:r>
              <a:rPr lang="en-US" sz="2000" b="1" dirty="0">
                <a:solidFill>
                  <a:schemeClr val="accent1"/>
                </a:solidFill>
                <a:latin typeface="+mn-lt"/>
              </a:rPr>
              <a:t>Time period</a:t>
            </a:r>
            <a:r>
              <a:rPr lang="en-US" sz="2000" dirty="0">
                <a:solidFill>
                  <a:schemeClr val="accent1"/>
                </a:solidFill>
                <a:latin typeface="+mn-lt"/>
              </a:rPr>
              <a:t>: 40 days</a:t>
            </a:r>
          </a:p>
        </p:txBody>
      </p:sp>
      <p:sp>
        <p:nvSpPr>
          <p:cNvPr id="1634330" name="Text Box 26"/>
          <p:cNvSpPr txBox="1">
            <a:spLocks noChangeArrowheads="1"/>
          </p:cNvSpPr>
          <p:nvPr/>
        </p:nvSpPr>
        <p:spPr bwMode="auto">
          <a:xfrm>
            <a:off x="3930650" y="5181600"/>
            <a:ext cx="14541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accent1"/>
                </a:solidFill>
                <a:effectLst>
                  <a:outerShdw blurRad="38100" dist="38100" dir="2700000" algn="tl">
                    <a:srgbClr val="000000"/>
                  </a:outerShdw>
                </a:effectLst>
              </a:rPr>
              <a:t>Hebrews</a:t>
            </a:r>
            <a:endParaRPr lang="en-US"/>
          </a:p>
        </p:txBody>
      </p:sp>
      <p:sp>
        <p:nvSpPr>
          <p:cNvPr id="1634331" name="Text Box 27"/>
          <p:cNvSpPr txBox="1">
            <a:spLocks noChangeArrowheads="1"/>
          </p:cNvSpPr>
          <p:nvPr/>
        </p:nvSpPr>
        <p:spPr bwMode="auto">
          <a:xfrm>
            <a:off x="365125" y="4038600"/>
            <a:ext cx="4411663" cy="2424112"/>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accent1"/>
                </a:solidFill>
                <a:latin typeface="+mn-lt"/>
              </a:rPr>
              <a:t>Foundation of substance</a:t>
            </a:r>
          </a:p>
          <a:p>
            <a:pPr>
              <a:lnSpc>
                <a:spcPct val="125000"/>
              </a:lnSpc>
            </a:pPr>
            <a:r>
              <a:rPr lang="en-US" sz="2000" dirty="0">
                <a:solidFill>
                  <a:schemeClr val="accent1"/>
                </a:solidFill>
                <a:latin typeface="+mn-lt"/>
              </a:rPr>
              <a:t>Hebrews should </a:t>
            </a:r>
          </a:p>
          <a:p>
            <a:pPr>
              <a:lnSpc>
                <a:spcPct val="125000"/>
              </a:lnSpc>
            </a:pPr>
            <a:r>
              <a:rPr lang="en-US" sz="2000" dirty="0">
                <a:solidFill>
                  <a:schemeClr val="accent1"/>
                </a:solidFill>
                <a:latin typeface="+mn-lt"/>
              </a:rPr>
              <a:t>Love, </a:t>
            </a:r>
          </a:p>
          <a:p>
            <a:pPr>
              <a:lnSpc>
                <a:spcPct val="125000"/>
              </a:lnSpc>
            </a:pPr>
            <a:r>
              <a:rPr lang="en-US" sz="2000" dirty="0">
                <a:solidFill>
                  <a:schemeClr val="accent1"/>
                </a:solidFill>
                <a:latin typeface="+mn-lt"/>
              </a:rPr>
              <a:t>Respect,</a:t>
            </a:r>
          </a:p>
          <a:p>
            <a:pPr>
              <a:lnSpc>
                <a:spcPct val="125000"/>
              </a:lnSpc>
            </a:pPr>
            <a:r>
              <a:rPr lang="en-US" sz="2000" dirty="0">
                <a:solidFill>
                  <a:schemeClr val="accent1"/>
                </a:solidFill>
                <a:latin typeface="+mn-lt"/>
              </a:rPr>
              <a:t>Submit and </a:t>
            </a:r>
          </a:p>
          <a:p>
            <a:pPr>
              <a:lnSpc>
                <a:spcPct val="125000"/>
              </a:lnSpc>
            </a:pPr>
            <a:r>
              <a:rPr lang="en-US" sz="2000" dirty="0">
                <a:solidFill>
                  <a:schemeClr val="accent1"/>
                </a:solidFill>
                <a:latin typeface="+mn-lt"/>
              </a:rPr>
              <a:t>Multiply goodness</a:t>
            </a:r>
          </a:p>
        </p:txBody>
      </p:sp>
      <p:sp>
        <p:nvSpPr>
          <p:cNvPr id="1634332" name="Text Box 28"/>
          <p:cNvSpPr txBox="1">
            <a:spLocks noChangeArrowheads="1"/>
          </p:cNvSpPr>
          <p:nvPr/>
        </p:nvSpPr>
        <p:spPr bwMode="auto">
          <a:xfrm>
            <a:off x="7315200" y="6172200"/>
            <a:ext cx="8921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chemeClr val="accent1"/>
                </a:solidFill>
              </a:rPr>
              <a:t>Abel</a:t>
            </a:r>
            <a:endParaRPr lang="en-US"/>
          </a:p>
        </p:txBody>
      </p:sp>
      <p:sp>
        <p:nvSpPr>
          <p:cNvPr id="1634333" name="Text Box 29"/>
          <p:cNvSpPr txBox="1">
            <a:spLocks noChangeArrowheads="1"/>
          </p:cNvSpPr>
          <p:nvPr/>
        </p:nvSpPr>
        <p:spPr bwMode="auto">
          <a:xfrm>
            <a:off x="4191000" y="6172200"/>
            <a:ext cx="811213" cy="457200"/>
          </a:xfrm>
          <a:prstGeom prst="rect">
            <a:avLst/>
          </a:prstGeom>
          <a:noFill/>
          <a:ln w="9525">
            <a:noFill/>
            <a:miter lim="800000"/>
            <a:headEnd/>
            <a:tailEnd/>
          </a:ln>
          <a:effectLst/>
        </p:spPr>
        <p:txBody>
          <a:bodyPr wrap="none">
            <a:prstTxWarp prst="textNoShape">
              <a:avLst/>
            </a:prstTxWarp>
            <a:spAutoFit/>
          </a:bodyPr>
          <a:lstStyle/>
          <a:p>
            <a:r>
              <a:rPr lang="en-US" sz="2400">
                <a:solidFill>
                  <a:schemeClr val="accent1"/>
                </a:solidFill>
              </a:rPr>
              <a:t>Cain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4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43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43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43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43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43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43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43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43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43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43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43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43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4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4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6" grpId="0"/>
      <p:bldP spid="1634320" grpId="0" animBg="1"/>
      <p:bldP spid="1634321" grpId="0" animBg="1"/>
      <p:bldP spid="1634322" grpId="0" animBg="1"/>
      <p:bldP spid="1634323" grpId="0" animBg="1"/>
      <p:bldP spid="1634324" grpId="0"/>
      <p:bldP spid="1634325" grpId="0" animBg="1"/>
      <p:bldP spid="1634326" grpId="0"/>
      <p:bldP spid="1634327" grpId="0" animBg="1"/>
      <p:bldP spid="1634328" grpId="0" animBg="1"/>
      <p:bldP spid="1634329" grpId="0"/>
      <p:bldP spid="1634330" grpId="0"/>
      <p:bldP spid="1634331" grpId="0"/>
      <p:bldP spid="1634332" grpId="0"/>
      <p:bldP spid="163433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p:txBody>
          <a:bodyPr/>
          <a:lstStyle/>
          <a:p>
            <a:r>
              <a:rPr lang="en-US" sz="4000">
                <a:solidFill>
                  <a:srgbClr val="FFFF00"/>
                </a:solidFill>
                <a:latin typeface="Arial Rounded MT Bold" pitchFamily="-128" charset="0"/>
              </a:rPr>
              <a:t>Foundation of faith</a:t>
            </a:r>
            <a:endParaRPr lang="en-US"/>
          </a:p>
        </p:txBody>
      </p:sp>
      <p:sp>
        <p:nvSpPr>
          <p:cNvPr id="1618947" name="Rectangle 3"/>
          <p:cNvSpPr>
            <a:spLocks noGrp="1" noChangeArrowheads="1"/>
          </p:cNvSpPr>
          <p:nvPr>
            <p:ph type="body" sz="half" idx="1"/>
          </p:nvPr>
        </p:nvSpPr>
        <p:spPr/>
        <p:txBody>
          <a:bodyPr/>
          <a:lstStyle/>
          <a:p>
            <a:r>
              <a:rPr lang="en-US" sz="2800" b="1">
                <a:solidFill>
                  <a:schemeClr val="accent1"/>
                </a:solidFill>
                <a:effectLst>
                  <a:outerShdw blurRad="38100" dist="38100" dir="2700000" algn="tl">
                    <a:srgbClr val="000000"/>
                  </a:outerShdw>
                </a:effectLst>
              </a:rPr>
              <a:t>Central person</a:t>
            </a:r>
            <a:r>
              <a:rPr lang="en-US" sz="2800">
                <a:solidFill>
                  <a:schemeClr val="accent1"/>
                </a:solidFill>
              </a:rPr>
              <a:t>: Moses</a:t>
            </a:r>
          </a:p>
          <a:p>
            <a:r>
              <a:rPr lang="en-US" sz="2800" b="1">
                <a:solidFill>
                  <a:schemeClr val="accent1"/>
                </a:solidFill>
                <a:effectLst>
                  <a:outerShdw blurRad="38100" dist="38100" dir="2700000" algn="tl">
                    <a:srgbClr val="000000"/>
                  </a:outerShdw>
                </a:effectLst>
              </a:rPr>
              <a:t>Offering:</a:t>
            </a:r>
            <a:r>
              <a:rPr lang="en-US" sz="2800">
                <a:solidFill>
                  <a:schemeClr val="accent1"/>
                </a:solidFill>
              </a:rPr>
              <a:t> Word - tablets</a:t>
            </a:r>
          </a:p>
          <a:p>
            <a:r>
              <a:rPr lang="en-US" sz="2800" b="1">
                <a:solidFill>
                  <a:schemeClr val="accent1"/>
                </a:solidFill>
                <a:effectLst>
                  <a:outerShdw blurRad="38100" dist="38100" dir="2700000" algn="tl">
                    <a:srgbClr val="000000"/>
                  </a:outerShdw>
                </a:effectLst>
              </a:rPr>
              <a:t>Time period:</a:t>
            </a:r>
            <a:r>
              <a:rPr lang="en-US" sz="2800">
                <a:solidFill>
                  <a:schemeClr val="accent1"/>
                </a:solidFill>
              </a:rPr>
              <a:t> 40 days scouting by 12 spies representing 12 tribes</a:t>
            </a:r>
          </a:p>
        </p:txBody>
      </p:sp>
      <p:pic>
        <p:nvPicPr>
          <p:cNvPr id="1618950" name="Picture 6" descr="250px-Moses-sends-spies"/>
          <p:cNvPicPr>
            <a:picLocks noGrp="1" noChangeAspect="1" noChangeArrowheads="1"/>
          </p:cNvPicPr>
          <p:nvPr>
            <p:ph sz="half" idx="2"/>
          </p:nvPr>
        </p:nvPicPr>
        <p:blipFill>
          <a:blip r:embed="rId3"/>
          <a:srcRect/>
          <a:stretch>
            <a:fillRect/>
          </a:stretch>
        </p:blipFill>
        <p:spPr>
          <a:xfrm>
            <a:off x="4829175" y="1600200"/>
            <a:ext cx="3676650" cy="4525963"/>
          </a:xfrm>
        </p:spPr>
      </p:pic>
      <p:sp>
        <p:nvSpPr>
          <p:cNvPr id="1618951" name="Text Box 7"/>
          <p:cNvSpPr txBox="1">
            <a:spLocks noChangeArrowheads="1"/>
          </p:cNvSpPr>
          <p:nvPr/>
        </p:nvSpPr>
        <p:spPr bwMode="auto">
          <a:xfrm>
            <a:off x="5326063" y="6215063"/>
            <a:ext cx="2827337"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sends out 12 spies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sz="4000" dirty="0">
                <a:solidFill>
                  <a:srgbClr val="FFFF00"/>
                </a:solidFill>
                <a:latin typeface="Arial Rounded MT Bold" pitchFamily="-128" charset="0"/>
              </a:rPr>
              <a:t>Foundation of substance</a:t>
            </a:r>
            <a:endParaRPr lang="en-US" dirty="0"/>
          </a:p>
        </p:txBody>
      </p:sp>
      <p:sp>
        <p:nvSpPr>
          <p:cNvPr id="1620995" name="Rectangle 3"/>
          <p:cNvSpPr>
            <a:spLocks noGrp="1" noChangeArrowheads="1"/>
          </p:cNvSpPr>
          <p:nvPr>
            <p:ph type="body" sz="half" idx="1"/>
          </p:nvPr>
        </p:nvSpPr>
        <p:spPr>
          <a:xfrm>
            <a:off x="0" y="1600200"/>
            <a:ext cx="4495800" cy="4525963"/>
          </a:xfrm>
        </p:spPr>
        <p:txBody>
          <a:bodyPr/>
          <a:lstStyle/>
          <a:p>
            <a:pPr>
              <a:buFontTx/>
              <a:buNone/>
            </a:pPr>
            <a:r>
              <a:rPr lang="en-US" sz="2800" dirty="0">
                <a:solidFill>
                  <a:schemeClr val="accent1"/>
                </a:solidFill>
                <a:latin typeface="Times"/>
                <a:cs typeface="Times"/>
              </a:rPr>
              <a:t>	“We came to the land. It flows with milk and honey, and this is its fruit. Yet the people who dwell in the land are strong, and the cities are fortified.”</a:t>
            </a:r>
          </a:p>
          <a:p>
            <a:pPr>
              <a:buFontTx/>
              <a:buNone/>
            </a:pPr>
            <a:r>
              <a:rPr lang="en-US" sz="2800" dirty="0">
                <a:solidFill>
                  <a:schemeClr val="accent1"/>
                </a:solidFill>
                <a:latin typeface="Times"/>
                <a:cs typeface="Times"/>
              </a:rPr>
              <a:t>	Caleb said, “Let us go up at once and occupy; for we are well able to overcome it</a:t>
            </a:r>
            <a:r>
              <a:rPr lang="en-US" sz="2800" dirty="0" smtClean="0">
                <a:solidFill>
                  <a:schemeClr val="accent1"/>
                </a:solidFill>
                <a:latin typeface="Times"/>
                <a:cs typeface="Times"/>
              </a:rPr>
              <a:t>.”</a:t>
            </a:r>
          </a:p>
          <a:p>
            <a:pPr>
              <a:buFontTx/>
              <a:buNone/>
            </a:pPr>
            <a:r>
              <a:rPr lang="en-US" sz="2000" dirty="0">
                <a:solidFill>
                  <a:schemeClr val="accent1"/>
                </a:solidFill>
              </a:rPr>
              <a:t>			Numbers 13:27-30</a:t>
            </a:r>
          </a:p>
        </p:txBody>
      </p:sp>
      <p:pic>
        <p:nvPicPr>
          <p:cNvPr id="1620997" name="Picture 5" descr="spies_bring_grapes_from_canaan"/>
          <p:cNvPicPr>
            <a:picLocks noGrp="1" noChangeAspect="1" noChangeArrowheads="1"/>
          </p:cNvPicPr>
          <p:nvPr>
            <p:ph sz="half" idx="2"/>
          </p:nvPr>
        </p:nvPicPr>
        <p:blipFill>
          <a:blip r:embed="rId3"/>
          <a:srcRect/>
          <a:stretch>
            <a:fillRect/>
          </a:stretch>
        </p:blipFill>
        <p:spPr>
          <a:xfrm>
            <a:off x="4772025" y="1600200"/>
            <a:ext cx="3789363"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0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099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09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2099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0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0994" grpId="0"/>
      <p:bldP spid="162099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p:txBody>
          <a:bodyPr/>
          <a:lstStyle/>
          <a:p>
            <a:r>
              <a:rPr lang="en-US" sz="4000">
                <a:solidFill>
                  <a:srgbClr val="FFFF00"/>
                </a:solidFill>
                <a:latin typeface="Arial Rounded MT Bold" pitchFamily="-128" charset="0"/>
              </a:rPr>
              <a:t>Satan invades</a:t>
            </a:r>
            <a:endParaRPr lang="en-US"/>
          </a:p>
        </p:txBody>
      </p:sp>
      <p:sp>
        <p:nvSpPr>
          <p:cNvPr id="1622019" name="Rectangle 3"/>
          <p:cNvSpPr>
            <a:spLocks noGrp="1" noChangeArrowheads="1"/>
          </p:cNvSpPr>
          <p:nvPr>
            <p:ph type="body" sz="half" idx="1"/>
          </p:nvPr>
        </p:nvSpPr>
        <p:spPr/>
        <p:txBody>
          <a:bodyPr/>
          <a:lstStyle/>
          <a:p>
            <a:pPr>
              <a:lnSpc>
                <a:spcPct val="90000"/>
              </a:lnSpc>
            </a:pPr>
            <a:r>
              <a:rPr lang="en-US" sz="2600" dirty="0">
                <a:solidFill>
                  <a:schemeClr val="accent1"/>
                </a:solidFill>
                <a:latin typeface="Times"/>
                <a:cs typeface="Times"/>
              </a:rPr>
              <a:t>“We are not able to go up against the people; for they are stronger than we.” So they brought to the people of Israel an evil report</a:t>
            </a:r>
            <a:r>
              <a:rPr lang="en-US" sz="2600" dirty="0" smtClean="0">
                <a:solidFill>
                  <a:schemeClr val="accent1"/>
                </a:solidFill>
                <a:latin typeface="Times"/>
                <a:cs typeface="Times"/>
              </a:rPr>
              <a:t>.”</a:t>
            </a:r>
          </a:p>
          <a:p>
            <a:pPr>
              <a:lnSpc>
                <a:spcPct val="90000"/>
              </a:lnSpc>
            </a:pPr>
            <a:r>
              <a:rPr lang="en-US" sz="2600" dirty="0">
                <a:solidFill>
                  <a:schemeClr val="accent1"/>
                </a:solidFill>
              </a:rPr>
              <a:t>People lamented</a:t>
            </a:r>
          </a:p>
          <a:p>
            <a:pPr>
              <a:lnSpc>
                <a:spcPct val="90000"/>
              </a:lnSpc>
            </a:pPr>
            <a:r>
              <a:rPr lang="en-US" sz="2600" dirty="0">
                <a:solidFill>
                  <a:schemeClr val="accent1"/>
                </a:solidFill>
                <a:latin typeface="Times"/>
                <a:cs typeface="Times"/>
              </a:rPr>
              <a:t>“Let us choose a captain and return to Egypt.”</a:t>
            </a:r>
          </a:p>
          <a:p>
            <a:pPr>
              <a:lnSpc>
                <a:spcPct val="90000"/>
              </a:lnSpc>
            </a:pPr>
            <a:r>
              <a:rPr lang="en-US" sz="2600" dirty="0">
                <a:solidFill>
                  <a:schemeClr val="accent1"/>
                </a:solidFill>
              </a:rPr>
              <a:t>Only 2 spies, Joshua and Caleb, argue against them</a:t>
            </a:r>
          </a:p>
          <a:p>
            <a:pPr>
              <a:lnSpc>
                <a:spcPct val="90000"/>
              </a:lnSpc>
            </a:pPr>
            <a:endParaRPr lang="en-US" sz="2600" dirty="0">
              <a:solidFill>
                <a:schemeClr val="accent1"/>
              </a:solidFill>
            </a:endParaRPr>
          </a:p>
        </p:txBody>
      </p:sp>
      <p:sp>
        <p:nvSpPr>
          <p:cNvPr id="1622022" name="Oval 6"/>
          <p:cNvSpPr>
            <a:spLocks noChangeAspect="1" noChangeArrowheads="1"/>
          </p:cNvSpPr>
          <p:nvPr/>
        </p:nvSpPr>
        <p:spPr bwMode="auto">
          <a:xfrm>
            <a:off x="4648200" y="3663950"/>
            <a:ext cx="1795463" cy="755650"/>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400" b="1">
                <a:solidFill>
                  <a:schemeClr val="bg1"/>
                </a:solidFill>
                <a:effectLst>
                  <a:outerShdw blurRad="38100" dist="38100" dir="2700000" algn="tl">
                    <a:srgbClr val="000000"/>
                  </a:outerShdw>
                </a:effectLst>
              </a:rPr>
              <a:t>12 spies</a:t>
            </a:r>
          </a:p>
        </p:txBody>
      </p:sp>
      <p:sp>
        <p:nvSpPr>
          <p:cNvPr id="1622023" name="Oval 7"/>
          <p:cNvSpPr>
            <a:spLocks noChangeAspect="1" noChangeArrowheads="1"/>
          </p:cNvSpPr>
          <p:nvPr/>
        </p:nvSpPr>
        <p:spPr bwMode="auto">
          <a:xfrm>
            <a:off x="7065963" y="2286000"/>
            <a:ext cx="1392237" cy="7540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800" b="1">
                <a:solidFill>
                  <a:schemeClr val="bg1"/>
                </a:solidFill>
                <a:effectLst>
                  <a:outerShdw blurRad="38100" dist="38100" dir="2700000" algn="tl">
                    <a:srgbClr val="000000"/>
                  </a:outerShdw>
                </a:effectLst>
              </a:rPr>
              <a:t>God</a:t>
            </a:r>
          </a:p>
        </p:txBody>
      </p:sp>
      <p:sp>
        <p:nvSpPr>
          <p:cNvPr id="1622024" name="Oval 8"/>
          <p:cNvSpPr>
            <a:spLocks noChangeAspect="1" noChangeArrowheads="1"/>
          </p:cNvSpPr>
          <p:nvPr/>
        </p:nvSpPr>
        <p:spPr bwMode="auto">
          <a:xfrm>
            <a:off x="7065963" y="3589338"/>
            <a:ext cx="1392237" cy="75565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400" b="1">
                <a:solidFill>
                  <a:schemeClr val="bg1"/>
                </a:solidFill>
                <a:effectLst>
                  <a:outerShdw blurRad="38100" dist="38100" dir="2700000" algn="tl">
                    <a:srgbClr val="000000"/>
                  </a:outerShdw>
                </a:effectLst>
              </a:rPr>
              <a:t>Moses</a:t>
            </a:r>
            <a:endParaRPr lang="en-US" sz="2400">
              <a:solidFill>
                <a:schemeClr val="bg1"/>
              </a:solidFill>
            </a:endParaRPr>
          </a:p>
        </p:txBody>
      </p:sp>
      <p:sp>
        <p:nvSpPr>
          <p:cNvPr id="1622025" name="Line 9"/>
          <p:cNvSpPr>
            <a:spLocks noChangeShapeType="1"/>
          </p:cNvSpPr>
          <p:nvPr/>
        </p:nvSpPr>
        <p:spPr bwMode="auto">
          <a:xfrm>
            <a:off x="6400800" y="4038600"/>
            <a:ext cx="665163" cy="0"/>
          </a:xfrm>
          <a:prstGeom prst="line">
            <a:avLst/>
          </a:prstGeom>
          <a:noFill/>
          <a:ln w="57150">
            <a:solidFill>
              <a:schemeClr val="bg1"/>
            </a:solidFill>
            <a:round/>
            <a:headEnd/>
            <a:tailEnd type="triangle" w="med" len="sm"/>
          </a:ln>
          <a:effectLst/>
        </p:spPr>
        <p:txBody>
          <a:bodyPr>
            <a:prstTxWarp prst="textNoShape">
              <a:avLst/>
            </a:prstTxWarp>
          </a:bodyPr>
          <a:lstStyle/>
          <a:p>
            <a:endParaRPr lang="en-US"/>
          </a:p>
        </p:txBody>
      </p:sp>
      <p:sp>
        <p:nvSpPr>
          <p:cNvPr id="1622026" name="Line 10"/>
          <p:cNvSpPr>
            <a:spLocks noChangeShapeType="1"/>
          </p:cNvSpPr>
          <p:nvPr/>
        </p:nvSpPr>
        <p:spPr bwMode="auto">
          <a:xfrm flipV="1">
            <a:off x="7699375" y="3057525"/>
            <a:ext cx="0" cy="503238"/>
          </a:xfrm>
          <a:prstGeom prst="line">
            <a:avLst/>
          </a:prstGeom>
          <a:noFill/>
          <a:ln w="57150">
            <a:solidFill>
              <a:schemeClr val="bg1"/>
            </a:solidFill>
            <a:round/>
            <a:headEnd/>
            <a:tailEnd type="triangle" w="med" len="sm"/>
          </a:ln>
          <a:effectLst/>
        </p:spPr>
        <p:txBody>
          <a:bodyPr>
            <a:prstTxWarp prst="textNoShape">
              <a:avLst/>
            </a:prstTxWarp>
          </a:bodyPr>
          <a:lstStyle/>
          <a:p>
            <a:endParaRPr lang="en-US"/>
          </a:p>
        </p:txBody>
      </p:sp>
      <p:sp>
        <p:nvSpPr>
          <p:cNvPr id="1622027" name="Freeform 11"/>
          <p:cNvSpPr>
            <a:spLocks noChangeAspect="1"/>
          </p:cNvSpPr>
          <p:nvPr/>
        </p:nvSpPr>
        <p:spPr bwMode="auto">
          <a:xfrm>
            <a:off x="5867400" y="3287713"/>
            <a:ext cx="1831975" cy="1336675"/>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chemeClr val="tx2">
              <a:alpha val="50000"/>
            </a:schemeClr>
          </a:solidFill>
          <a:ln w="31750">
            <a:solidFill>
              <a:srgbClr val="E20267"/>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22027"/>
                                        </p:tgtEl>
                                        <p:attrNameLst>
                                          <p:attrName>style.visibility</p:attrName>
                                        </p:attrNameLst>
                                      </p:cBhvr>
                                      <p:to>
                                        <p:strVal val="visible"/>
                                      </p:to>
                                    </p:set>
                                    <p:animEffect transition="in" filter="box(out)">
                                      <p:cBhvr>
                                        <p:cTn id="7" dur="500"/>
                                        <p:tgtEl>
                                          <p:spTgt spid="162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02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p:txBody>
          <a:bodyPr/>
          <a:lstStyle/>
          <a:p>
            <a:r>
              <a:rPr lang="en-US" sz="4000">
                <a:solidFill>
                  <a:srgbClr val="FFFF00"/>
                </a:solidFill>
                <a:latin typeface="Arial Rounded MT Bold" pitchFamily="-128" charset="0"/>
              </a:rPr>
              <a:t>Moses pleads with God</a:t>
            </a:r>
            <a:endParaRPr lang="en-US"/>
          </a:p>
        </p:txBody>
      </p:sp>
      <p:sp>
        <p:nvSpPr>
          <p:cNvPr id="1623043" name="Rectangle 3"/>
          <p:cNvSpPr>
            <a:spLocks noGrp="1" noChangeArrowheads="1"/>
          </p:cNvSpPr>
          <p:nvPr>
            <p:ph type="body" idx="1"/>
          </p:nvPr>
        </p:nvSpPr>
        <p:spPr/>
        <p:txBody>
          <a:bodyPr/>
          <a:lstStyle/>
          <a:p>
            <a:pPr>
              <a:buFontTx/>
              <a:buNone/>
            </a:pPr>
            <a:r>
              <a:rPr lang="en-US" sz="2800" dirty="0">
                <a:solidFill>
                  <a:schemeClr val="accent1"/>
                </a:solidFill>
                <a:latin typeface="Lydian BT" pitchFamily="-128" charset="0"/>
              </a:rPr>
              <a:t>	</a:t>
            </a:r>
            <a:r>
              <a:rPr lang="en-US" sz="2800" dirty="0">
                <a:solidFill>
                  <a:schemeClr val="accent1"/>
                </a:solidFill>
              </a:rPr>
              <a:t>God</a:t>
            </a:r>
            <a:r>
              <a:rPr lang="en-US" sz="2800" dirty="0">
                <a:solidFill>
                  <a:schemeClr val="accent1"/>
                </a:solidFill>
                <a:latin typeface="Lydian BT" pitchFamily="-128" charset="0"/>
              </a:rPr>
              <a:t>: </a:t>
            </a:r>
            <a:r>
              <a:rPr lang="en-US" sz="2800" dirty="0">
                <a:solidFill>
                  <a:schemeClr val="accent1"/>
                </a:solidFill>
                <a:latin typeface="Times"/>
                <a:cs typeface="Times"/>
              </a:rPr>
              <a:t>“How long will this people despise me? I will strike them and disinherit them, and I will make of you a nation greater and mightier than they.”</a:t>
            </a:r>
          </a:p>
          <a:p>
            <a:pPr>
              <a:buFontTx/>
              <a:buNone/>
            </a:pPr>
            <a:r>
              <a:rPr lang="en-US" sz="2400" dirty="0">
                <a:solidFill>
                  <a:schemeClr val="accent1"/>
                </a:solidFill>
              </a:rPr>
              <a:t>	</a:t>
            </a:r>
            <a:r>
              <a:rPr lang="en-US" sz="2800" dirty="0">
                <a:solidFill>
                  <a:schemeClr val="accent1"/>
                </a:solidFill>
              </a:rPr>
              <a:t>Moses replied:</a:t>
            </a:r>
            <a:r>
              <a:rPr lang="en-US" dirty="0">
                <a:solidFill>
                  <a:schemeClr val="accent1"/>
                </a:solidFill>
              </a:rPr>
              <a:t> </a:t>
            </a:r>
            <a:r>
              <a:rPr lang="en-US" sz="2800" dirty="0">
                <a:solidFill>
                  <a:schemeClr val="accent1"/>
                </a:solidFill>
                <a:latin typeface="Times"/>
                <a:cs typeface="Times"/>
              </a:rPr>
              <a:t>“The Egyptians will hear of it.”</a:t>
            </a:r>
          </a:p>
          <a:p>
            <a:pPr>
              <a:buFontTx/>
              <a:buNone/>
            </a:pPr>
            <a:r>
              <a:rPr lang="en-US" sz="2400" dirty="0">
                <a:solidFill>
                  <a:schemeClr val="accent1"/>
                </a:solidFill>
              </a:rPr>
              <a:t>	</a:t>
            </a:r>
            <a:r>
              <a:rPr lang="en-US" sz="2800" dirty="0">
                <a:solidFill>
                  <a:schemeClr val="accent1"/>
                </a:solidFill>
              </a:rPr>
              <a:t>Moses reminded God of what he had said</a:t>
            </a:r>
            <a:r>
              <a:rPr lang="en-US" dirty="0">
                <a:solidFill>
                  <a:schemeClr val="accent1"/>
                </a:solidFill>
                <a:latin typeface="Lydian BT" pitchFamily="-128" charset="0"/>
              </a:rPr>
              <a:t>,</a:t>
            </a:r>
            <a:r>
              <a:rPr lang="en-US" dirty="0" smtClean="0">
                <a:solidFill>
                  <a:schemeClr val="accent1"/>
                </a:solidFill>
                <a:latin typeface="Lydian BT" pitchFamily="-128" charset="0"/>
              </a:rPr>
              <a:t> </a:t>
            </a:r>
          </a:p>
          <a:p>
            <a:pPr>
              <a:buFontTx/>
              <a:buNone/>
            </a:pPr>
            <a:r>
              <a:rPr lang="en-US" sz="2800" dirty="0" smtClean="0">
                <a:solidFill>
                  <a:schemeClr val="accent1"/>
                </a:solidFill>
                <a:latin typeface="Lydian BT" pitchFamily="-128" charset="0"/>
                <a:cs typeface="Times"/>
              </a:rPr>
              <a:t>	</a:t>
            </a:r>
            <a:r>
              <a:rPr lang="en-US" sz="2800" dirty="0" smtClean="0">
                <a:solidFill>
                  <a:schemeClr val="accent1"/>
                </a:solidFill>
                <a:latin typeface="Times"/>
                <a:cs typeface="Times"/>
              </a:rPr>
              <a:t>“</a:t>
            </a:r>
            <a:r>
              <a:rPr lang="en-US" sz="2800" dirty="0">
                <a:solidFill>
                  <a:schemeClr val="accent1"/>
                </a:solidFill>
                <a:latin typeface="Times"/>
                <a:cs typeface="Times"/>
              </a:rPr>
              <a:t>The Lord is slow to anger, and abounding in steadfast love, forgiving iniquity . . .</a:t>
            </a:r>
            <a:r>
              <a:rPr lang="en-US" sz="2800" dirty="0" smtClean="0">
                <a:solidFill>
                  <a:schemeClr val="accent1"/>
                </a:solidFill>
                <a:latin typeface="Times"/>
                <a:cs typeface="Times"/>
              </a:rPr>
              <a:t>  Pardon </a:t>
            </a:r>
            <a:r>
              <a:rPr lang="en-US" sz="2800" dirty="0">
                <a:solidFill>
                  <a:schemeClr val="accent1"/>
                </a:solidFill>
                <a:latin typeface="Times"/>
                <a:cs typeface="Times"/>
              </a:rPr>
              <a:t>the iniquity of this </a:t>
            </a:r>
            <a:r>
              <a:rPr lang="en-US" sz="2800" dirty="0" smtClean="0">
                <a:solidFill>
                  <a:schemeClr val="accent1"/>
                </a:solidFill>
                <a:latin typeface="Times"/>
                <a:cs typeface="Times"/>
              </a:rPr>
              <a:t>people.”</a:t>
            </a:r>
            <a:endParaRPr lang="en-US" sz="2800" dirty="0">
              <a:solidFill>
                <a:schemeClr val="accent1"/>
              </a:solidFill>
              <a:latin typeface="Times"/>
              <a:cs typeface="Times"/>
            </a:endParaRPr>
          </a:p>
          <a:p>
            <a:pPr>
              <a:buFontTx/>
              <a:buNone/>
            </a:pPr>
            <a:r>
              <a:rPr lang="en-US" sz="2000" dirty="0">
                <a:solidFill>
                  <a:schemeClr val="accent1"/>
                </a:solidFill>
              </a:rPr>
              <a:t>					Exodus 14:11-13, 18-19</a:t>
            </a:r>
          </a:p>
          <a:p>
            <a:endParaRPr lang="en-US" sz="28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3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30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230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230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2304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3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3042" grpId="0"/>
      <p:bldP spid="162304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r>
              <a:rPr lang="en-US" sz="4000">
                <a:solidFill>
                  <a:srgbClr val="FFFF00"/>
                </a:solidFill>
                <a:latin typeface="Arial Rounded MT Bold" pitchFamily="-128" charset="0"/>
              </a:rPr>
              <a:t>40 days becomes 40 years</a:t>
            </a:r>
            <a:endParaRPr lang="en-US"/>
          </a:p>
        </p:txBody>
      </p:sp>
      <p:sp>
        <p:nvSpPr>
          <p:cNvPr id="1625091" name="Rectangle 3"/>
          <p:cNvSpPr>
            <a:spLocks noGrp="1" noChangeArrowheads="1"/>
          </p:cNvSpPr>
          <p:nvPr>
            <p:ph type="body" idx="1"/>
          </p:nvPr>
        </p:nvSpPr>
        <p:spPr/>
        <p:txBody>
          <a:bodyPr/>
          <a:lstStyle/>
          <a:p>
            <a:pPr>
              <a:lnSpc>
                <a:spcPct val="90000"/>
              </a:lnSpc>
              <a:buFontTx/>
              <a:buNone/>
            </a:pPr>
            <a:r>
              <a:rPr lang="en-US" sz="2800" dirty="0">
                <a:solidFill>
                  <a:schemeClr val="accent1"/>
                </a:solidFill>
                <a:latin typeface="Lydian BT" pitchFamily="-128" charset="0"/>
              </a:rPr>
              <a:t>	</a:t>
            </a:r>
            <a:r>
              <a:rPr lang="en-US" sz="2800" dirty="0">
                <a:solidFill>
                  <a:schemeClr val="accent1"/>
                </a:solidFill>
                <a:latin typeface="Times"/>
                <a:cs typeface="Times"/>
              </a:rPr>
              <a:t>“According to the number of days in which you spied out the land, forty days, for every day a year, you shall bear your iniquity, forty years, and you shall know my displeasure.”</a:t>
            </a:r>
          </a:p>
          <a:p>
            <a:pPr>
              <a:lnSpc>
                <a:spcPct val="90000"/>
              </a:lnSpc>
              <a:buFontTx/>
              <a:buNone/>
            </a:pPr>
            <a:r>
              <a:rPr lang="en-US" sz="2000" dirty="0">
                <a:solidFill>
                  <a:schemeClr val="accent1"/>
                </a:solidFill>
              </a:rPr>
              <a:t>							Exodus 14:34</a:t>
            </a:r>
          </a:p>
          <a:p>
            <a:pPr>
              <a:lnSpc>
                <a:spcPct val="90000"/>
              </a:lnSpc>
            </a:pPr>
            <a:r>
              <a:rPr lang="en-US" sz="2800" dirty="0">
                <a:solidFill>
                  <a:schemeClr val="accent1"/>
                </a:solidFill>
              </a:rPr>
              <a:t>All those over 20 years old to die in the wilderness</a:t>
            </a:r>
          </a:p>
          <a:p>
            <a:pPr>
              <a:lnSpc>
                <a:spcPct val="90000"/>
              </a:lnSpc>
            </a:pPr>
            <a:r>
              <a:rPr lang="en-US" sz="2800" dirty="0">
                <a:solidFill>
                  <a:schemeClr val="accent1"/>
                </a:solidFill>
              </a:rPr>
              <a:t>Some decide to enter Canaan immediately</a:t>
            </a:r>
          </a:p>
          <a:p>
            <a:pPr lvl="1">
              <a:lnSpc>
                <a:spcPct val="90000"/>
              </a:lnSpc>
            </a:pPr>
            <a:r>
              <a:rPr lang="en-US" sz="2400" dirty="0">
                <a:solidFill>
                  <a:schemeClr val="accent1"/>
                </a:solidFill>
              </a:rPr>
              <a:t>Defeated </a:t>
            </a:r>
          </a:p>
          <a:p>
            <a:pPr>
              <a:lnSpc>
                <a:spcPct val="90000"/>
              </a:lnSpc>
            </a:pPr>
            <a:r>
              <a:rPr lang="en-US" sz="2800" dirty="0" err="1">
                <a:solidFill>
                  <a:schemeClr val="accent1"/>
                </a:solidFill>
              </a:rPr>
              <a:t>Korah’s</a:t>
            </a:r>
            <a:r>
              <a:rPr lang="en-US" sz="2800" dirty="0">
                <a:solidFill>
                  <a:schemeClr val="accent1"/>
                </a:solidFill>
              </a:rPr>
              <a:t> rebellion -&gt; earth swallowed up</a:t>
            </a:r>
          </a:p>
          <a:p>
            <a:pPr>
              <a:lnSpc>
                <a:spcPct val="90000"/>
              </a:lnSpc>
            </a:pPr>
            <a:r>
              <a:rPr lang="en-US" sz="2800" dirty="0">
                <a:solidFill>
                  <a:schemeClr val="accent1"/>
                </a:solidFill>
              </a:rPr>
              <a:t>Rebellion against this -&gt; 14,700 died in plague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5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509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50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50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250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25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090" grpId="0"/>
      <p:bldP spid="162509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91" name="Rectangle 7"/>
          <p:cNvSpPr>
            <a:spLocks noChangeArrowheads="1"/>
          </p:cNvSpPr>
          <p:nvPr/>
        </p:nvSpPr>
        <p:spPr bwMode="auto">
          <a:xfrm>
            <a:off x="0" y="279400"/>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Third foundation</a:t>
            </a:r>
            <a:br>
              <a:rPr lang="en-US" altLang="zh-CN" sz="4000">
                <a:solidFill>
                  <a:srgbClr val="FFFF99"/>
                </a:solidFill>
                <a:latin typeface="Arial Rounded MT Bold" pitchFamily="-128" charset="0"/>
                <a:ea typeface="宋体" pitchFamily="-128" charset="-122"/>
                <a:cs typeface="宋体" pitchFamily="-128" charset="-122"/>
              </a:rPr>
            </a:br>
            <a:r>
              <a:rPr lang="en-US" altLang="zh-CN" sz="4000">
                <a:solidFill>
                  <a:srgbClr val="FFFF99"/>
                </a:solidFill>
                <a:latin typeface="Arial Rounded MT Bold" pitchFamily="-128" charset="0"/>
                <a:ea typeface="宋体" pitchFamily="-128" charset="-122"/>
                <a:cs typeface="宋体" pitchFamily="-128" charset="-122"/>
              </a:rPr>
              <a:t>for the tabernacle</a:t>
            </a:r>
            <a:endParaRPr lang="sk-SK" sz="4000">
              <a:solidFill>
                <a:srgbClr val="FFFF99"/>
              </a:solidFill>
              <a:latin typeface="Arial Rounded MT Bold" pitchFamily="-128" charset="0"/>
              <a:ea typeface="宋体" pitchFamily="-128" charset="-122"/>
              <a:cs typeface="宋体" pitchFamily="-128" charset="-122"/>
            </a:endParaRPr>
          </a:p>
        </p:txBody>
      </p:sp>
      <p:sp>
        <p:nvSpPr>
          <p:cNvPr id="1424406" name="AutoShape 22"/>
          <p:cNvSpPr>
            <a:spLocks noChangeArrowheads="1"/>
          </p:cNvSpPr>
          <p:nvPr/>
        </p:nvSpPr>
        <p:spPr bwMode="auto">
          <a:xfrm>
            <a:off x="1871663" y="1673225"/>
            <a:ext cx="5395912" cy="1663700"/>
          </a:xfrm>
          <a:prstGeom prst="roundRect">
            <a:avLst>
              <a:gd name="adj" fmla="val 16667"/>
            </a:avLst>
          </a:prstGeom>
          <a:solidFill>
            <a:srgbClr val="808000"/>
          </a:solidFill>
          <a:ln w="88900">
            <a:solidFill>
              <a:schemeClr val="bg1"/>
            </a:solidFill>
            <a:round/>
            <a:headEnd/>
            <a:tailEnd/>
          </a:ln>
          <a:effectLst/>
        </p:spPr>
        <p:txBody>
          <a:bodyPr wrap="none" anchor="ctr">
            <a:prstTxWarp prst="textNoShape">
              <a:avLst/>
            </a:prstTxWarp>
          </a:bodyPr>
          <a:lstStyle/>
          <a:p>
            <a:pPr algn="ctr"/>
            <a:endParaRPr lang="en-GB" sz="2800">
              <a:effectLst>
                <a:outerShdw blurRad="38100" dist="38100" dir="2700000" algn="tl">
                  <a:srgbClr val="FFFFFF"/>
                </a:outerShdw>
              </a:effectLst>
            </a:endParaRPr>
          </a:p>
        </p:txBody>
      </p:sp>
      <p:sp>
        <p:nvSpPr>
          <p:cNvPr id="1424407" name="Text Box 23"/>
          <p:cNvSpPr txBox="1">
            <a:spLocks noChangeArrowheads="1"/>
          </p:cNvSpPr>
          <p:nvPr/>
        </p:nvSpPr>
        <p:spPr bwMode="auto">
          <a:xfrm>
            <a:off x="2141538" y="1628775"/>
            <a:ext cx="4910137" cy="17399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sz="3600">
                <a:solidFill>
                  <a:schemeClr val="accent1"/>
                </a:solidFill>
              </a:rPr>
              <a:t>Three failures to lay foundation for the tabernacle</a:t>
            </a:r>
          </a:p>
        </p:txBody>
      </p:sp>
      <p:sp>
        <p:nvSpPr>
          <p:cNvPr id="1424408" name="Line 24"/>
          <p:cNvSpPr>
            <a:spLocks noChangeShapeType="1"/>
          </p:cNvSpPr>
          <p:nvPr/>
        </p:nvSpPr>
        <p:spPr bwMode="auto">
          <a:xfrm rot="10800000" flipV="1">
            <a:off x="4572000" y="3429000"/>
            <a:ext cx="0" cy="762000"/>
          </a:xfrm>
          <a:prstGeom prst="line">
            <a:avLst/>
          </a:prstGeom>
          <a:noFill/>
          <a:ln w="254000">
            <a:solidFill>
              <a:schemeClr val="bg1"/>
            </a:solidFill>
            <a:round/>
            <a:headEnd/>
            <a:tailEnd type="triangle" w="med" len="sm"/>
          </a:ln>
          <a:effectLst/>
        </p:spPr>
        <p:txBody>
          <a:bodyPr>
            <a:prstTxWarp prst="textNoShape">
              <a:avLst/>
            </a:prstTxWarp>
          </a:bodyPr>
          <a:lstStyle/>
          <a:p>
            <a:endParaRPr lang="en-US"/>
          </a:p>
        </p:txBody>
      </p:sp>
      <p:sp>
        <p:nvSpPr>
          <p:cNvPr id="1424409" name="AutoShape 25"/>
          <p:cNvSpPr>
            <a:spLocks noChangeArrowheads="1"/>
          </p:cNvSpPr>
          <p:nvPr/>
        </p:nvSpPr>
        <p:spPr bwMode="auto">
          <a:xfrm>
            <a:off x="557213" y="4375150"/>
            <a:ext cx="8010525" cy="1663700"/>
          </a:xfrm>
          <a:prstGeom prst="roundRect">
            <a:avLst>
              <a:gd name="adj" fmla="val 16667"/>
            </a:avLst>
          </a:prstGeom>
          <a:solidFill>
            <a:srgbClr val="993366"/>
          </a:solidFill>
          <a:ln w="88900">
            <a:solidFill>
              <a:schemeClr val="bg1"/>
            </a:solidFill>
            <a:round/>
            <a:headEnd/>
            <a:tailEnd/>
          </a:ln>
          <a:effectLst/>
        </p:spPr>
        <p:txBody>
          <a:bodyPr wrap="none" anchor="ctr">
            <a:prstTxWarp prst="textNoShape">
              <a:avLst/>
            </a:prstTxWarp>
          </a:bodyPr>
          <a:lstStyle/>
          <a:p>
            <a:pPr algn="ctr"/>
            <a:r>
              <a:rPr lang="en-GB" sz="3200">
                <a:solidFill>
                  <a:srgbClr val="FFFF00"/>
                </a:solidFill>
              </a:rPr>
              <a:t>Satan invades the second national </a:t>
            </a:r>
          </a:p>
          <a:p>
            <a:pPr algn="ctr"/>
            <a:r>
              <a:rPr lang="en-GB" sz="3200">
                <a:solidFill>
                  <a:srgbClr val="FFFF00"/>
                </a:solidFill>
              </a:rPr>
              <a:t>course to restore Canaan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4408"/>
                                        </p:tgtEl>
                                        <p:attrNameLst>
                                          <p:attrName>style.visibility</p:attrName>
                                        </p:attrNameLst>
                                      </p:cBhvr>
                                      <p:to>
                                        <p:strVal val="visible"/>
                                      </p:to>
                                    </p:set>
                                    <p:animEffect transition="in" filter="wipe(up)">
                                      <p:cBhvr>
                                        <p:cTn id="7" dur="500"/>
                                        <p:tgtEl>
                                          <p:spTgt spid="142440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24409"/>
                                        </p:tgtEl>
                                        <p:attrNameLst>
                                          <p:attrName>style.visibility</p:attrName>
                                        </p:attrNameLst>
                                      </p:cBhvr>
                                      <p:to>
                                        <p:strVal val="visible"/>
                                      </p:to>
                                    </p:set>
                                    <p:animEffect transition="in" filter="fade">
                                      <p:cBhvr>
                                        <p:cTn id="11" dur="1000"/>
                                        <p:tgtEl>
                                          <p:spTgt spid="1424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408" grpId="0" animBg="1"/>
      <p:bldP spid="142440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ctrTitle"/>
          </p:nvPr>
        </p:nvSpPr>
        <p:spPr/>
        <p:txBody>
          <a:bodyPr/>
          <a:lstStyle/>
          <a:p>
            <a:r>
              <a:rPr lang="en-US" altLang="zh-CN" sz="4000">
                <a:solidFill>
                  <a:srgbClr val="FFFF00"/>
                </a:solidFill>
                <a:latin typeface="Arial Rounded MT Bold" pitchFamily="-128" charset="0"/>
                <a:ea typeface="宋体" pitchFamily="-128" charset="-122"/>
                <a:cs typeface="宋体" pitchFamily="-128" charset="-122"/>
              </a:rPr>
              <a:t>Third national course to restore Canaan</a:t>
            </a:r>
            <a:endParaRPr lang="en-US" sz="4000">
              <a:solidFill>
                <a:srgbClr val="FFFF99"/>
              </a:solidFill>
              <a:latin typeface="Arial Rounded MT Bold" pitchFamily="-128" charset="0"/>
              <a:ea typeface="宋体" pitchFamily="-128" charset="-122"/>
              <a:cs typeface="宋体" pitchFamily="-128" charset="-122"/>
            </a:endParaRPr>
          </a:p>
        </p:txBody>
      </p:sp>
      <p:sp>
        <p:nvSpPr>
          <p:cNvPr id="162713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p:txBody>
          <a:bodyPr/>
          <a:lstStyle/>
          <a:p>
            <a:r>
              <a:rPr lang="en-US" sz="4000">
                <a:solidFill>
                  <a:srgbClr val="FFFF00"/>
                </a:solidFill>
                <a:latin typeface="Arial Rounded MT Bold" pitchFamily="-128" charset="0"/>
              </a:rPr>
              <a:t>Foundation of faith and substance</a:t>
            </a:r>
            <a:endParaRPr lang="en-US"/>
          </a:p>
        </p:txBody>
      </p:sp>
      <p:sp>
        <p:nvSpPr>
          <p:cNvPr id="1636356" name="Oval 4"/>
          <p:cNvSpPr>
            <a:spLocks noChangeArrowheads="1"/>
          </p:cNvSpPr>
          <p:nvPr/>
        </p:nvSpPr>
        <p:spPr bwMode="auto">
          <a:xfrm>
            <a:off x="3924300" y="4675188"/>
            <a:ext cx="1439863"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636357" name="Oval 5"/>
          <p:cNvSpPr>
            <a:spLocks noChangeArrowheads="1"/>
          </p:cNvSpPr>
          <p:nvPr/>
        </p:nvSpPr>
        <p:spPr bwMode="auto">
          <a:xfrm>
            <a:off x="6983413" y="4656138"/>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636358" name="Freeform 6"/>
          <p:cNvSpPr>
            <a:spLocks/>
          </p:cNvSpPr>
          <p:nvPr/>
        </p:nvSpPr>
        <p:spPr bwMode="auto">
          <a:xfrm rot="5400000">
            <a:off x="7457281" y="3785394"/>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6359" name="Oval 7"/>
          <p:cNvSpPr>
            <a:spLocks noChangeArrowheads="1"/>
          </p:cNvSpPr>
          <p:nvPr/>
        </p:nvSpPr>
        <p:spPr bwMode="auto">
          <a:xfrm>
            <a:off x="7005638" y="1828800"/>
            <a:ext cx="1439862" cy="14398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b="1">
              <a:solidFill>
                <a:schemeClr val="bg1"/>
              </a:solidFill>
              <a:effectLst>
                <a:outerShdw blurRad="38100" dist="38100" dir="2700000" algn="tl">
                  <a:srgbClr val="000000"/>
                </a:outerShdw>
              </a:effectLst>
            </a:endParaRPr>
          </a:p>
        </p:txBody>
      </p:sp>
      <p:sp>
        <p:nvSpPr>
          <p:cNvPr id="1636360" name="Text Box 8"/>
          <p:cNvSpPr txBox="1">
            <a:spLocks noChangeAspect="1" noChangeArrowheads="1"/>
          </p:cNvSpPr>
          <p:nvPr/>
        </p:nvSpPr>
        <p:spPr bwMode="auto">
          <a:xfrm>
            <a:off x="6889750" y="2238375"/>
            <a:ext cx="1720850" cy="620713"/>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3600" b="1">
                <a:solidFill>
                  <a:schemeClr val="bg1"/>
                </a:solidFill>
                <a:effectLst>
                  <a:outerShdw blurRad="38100" dist="38100" dir="2700000" algn="tl">
                    <a:srgbClr val="000000"/>
                  </a:outerShdw>
                </a:effectLst>
              </a:rPr>
              <a:t>God</a:t>
            </a:r>
          </a:p>
        </p:txBody>
      </p:sp>
      <p:sp>
        <p:nvSpPr>
          <p:cNvPr id="1636361" name="Freeform 9"/>
          <p:cNvSpPr>
            <a:spLocks/>
          </p:cNvSpPr>
          <p:nvPr/>
        </p:nvSpPr>
        <p:spPr bwMode="auto">
          <a:xfrm rot="16200000">
            <a:off x="6584156" y="3782219"/>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6362" name="Text Box 10"/>
          <p:cNvSpPr txBox="1">
            <a:spLocks noChangeAspect="1" noChangeArrowheads="1"/>
          </p:cNvSpPr>
          <p:nvPr/>
        </p:nvSpPr>
        <p:spPr bwMode="auto">
          <a:xfrm>
            <a:off x="6843713" y="5127625"/>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sp>
        <p:nvSpPr>
          <p:cNvPr id="1636363" name="Freeform 11"/>
          <p:cNvSpPr>
            <a:spLocks noChangeAspect="1"/>
          </p:cNvSpPr>
          <p:nvPr/>
        </p:nvSpPr>
        <p:spPr bwMode="auto">
          <a:xfrm>
            <a:off x="5422900" y="4751388"/>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6364" name="Freeform 12"/>
          <p:cNvSpPr>
            <a:spLocks noChangeAspect="1"/>
          </p:cNvSpPr>
          <p:nvPr/>
        </p:nvSpPr>
        <p:spPr bwMode="auto">
          <a:xfrm rot="10800000">
            <a:off x="5414963" y="5554663"/>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6365" name="Text Box 13"/>
          <p:cNvSpPr txBox="1">
            <a:spLocks noChangeArrowheads="1"/>
          </p:cNvSpPr>
          <p:nvPr/>
        </p:nvSpPr>
        <p:spPr bwMode="auto">
          <a:xfrm>
            <a:off x="3070225" y="1676400"/>
            <a:ext cx="3559175" cy="1890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dirty="0">
                <a:solidFill>
                  <a:schemeClr val="accent1"/>
                </a:solidFill>
                <a:latin typeface="+mn-lt"/>
              </a:rPr>
              <a:t>Foundation of faith</a:t>
            </a:r>
          </a:p>
          <a:p>
            <a:pPr>
              <a:spcBef>
                <a:spcPct val="50000"/>
              </a:spcBef>
            </a:pPr>
            <a:r>
              <a:rPr lang="en-US" sz="2000" b="1" dirty="0">
                <a:solidFill>
                  <a:schemeClr val="accent1"/>
                </a:solidFill>
                <a:latin typeface="+mn-lt"/>
              </a:rPr>
              <a:t>Central person</a:t>
            </a:r>
            <a:r>
              <a:rPr lang="en-US" sz="2000" dirty="0">
                <a:solidFill>
                  <a:schemeClr val="accent1"/>
                </a:solidFill>
                <a:latin typeface="+mn-lt"/>
              </a:rPr>
              <a:t>: Moses</a:t>
            </a:r>
          </a:p>
          <a:p>
            <a:pPr>
              <a:spcBef>
                <a:spcPct val="50000"/>
              </a:spcBef>
            </a:pPr>
            <a:r>
              <a:rPr lang="en-US" sz="2000" b="1" dirty="0">
                <a:solidFill>
                  <a:schemeClr val="accent1"/>
                </a:solidFill>
                <a:latin typeface="+mn-lt"/>
              </a:rPr>
              <a:t>Object</a:t>
            </a:r>
            <a:r>
              <a:rPr lang="en-US" sz="2000" dirty="0">
                <a:solidFill>
                  <a:schemeClr val="accent1"/>
                </a:solidFill>
                <a:latin typeface="+mn-lt"/>
              </a:rPr>
              <a:t>: Word - tablets </a:t>
            </a:r>
          </a:p>
          <a:p>
            <a:pPr>
              <a:spcBef>
                <a:spcPct val="50000"/>
              </a:spcBef>
            </a:pPr>
            <a:r>
              <a:rPr lang="en-US" sz="2000" b="1" dirty="0">
                <a:solidFill>
                  <a:schemeClr val="accent1"/>
                </a:solidFill>
                <a:latin typeface="+mn-lt"/>
              </a:rPr>
              <a:t>Time period</a:t>
            </a:r>
            <a:r>
              <a:rPr lang="en-US" sz="2000" dirty="0">
                <a:solidFill>
                  <a:schemeClr val="accent1"/>
                </a:solidFill>
                <a:latin typeface="+mn-lt"/>
              </a:rPr>
              <a:t>: 40 years</a:t>
            </a:r>
          </a:p>
        </p:txBody>
      </p:sp>
      <p:sp>
        <p:nvSpPr>
          <p:cNvPr id="1636366" name="Text Box 14"/>
          <p:cNvSpPr txBox="1">
            <a:spLocks noChangeArrowheads="1"/>
          </p:cNvSpPr>
          <p:nvPr/>
        </p:nvSpPr>
        <p:spPr bwMode="auto">
          <a:xfrm>
            <a:off x="3930650" y="5181600"/>
            <a:ext cx="14541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accent1"/>
                </a:solidFill>
                <a:effectLst>
                  <a:outerShdw blurRad="38100" dist="38100" dir="2700000" algn="tl">
                    <a:srgbClr val="000000"/>
                  </a:outerShdw>
                </a:effectLst>
              </a:rPr>
              <a:t>Hebrews</a:t>
            </a:r>
            <a:endParaRPr lang="en-US"/>
          </a:p>
        </p:txBody>
      </p:sp>
      <p:sp>
        <p:nvSpPr>
          <p:cNvPr id="1636367" name="Text Box 15"/>
          <p:cNvSpPr txBox="1">
            <a:spLocks noChangeArrowheads="1"/>
          </p:cNvSpPr>
          <p:nvPr/>
        </p:nvSpPr>
        <p:spPr bwMode="auto">
          <a:xfrm>
            <a:off x="365125" y="4038600"/>
            <a:ext cx="4411663" cy="2424112"/>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accent1"/>
                </a:solidFill>
                <a:latin typeface="+mn-lt"/>
              </a:rPr>
              <a:t>Foundation of substance</a:t>
            </a:r>
          </a:p>
          <a:p>
            <a:pPr>
              <a:lnSpc>
                <a:spcPct val="125000"/>
              </a:lnSpc>
            </a:pPr>
            <a:r>
              <a:rPr lang="en-US" sz="2000" dirty="0">
                <a:solidFill>
                  <a:schemeClr val="accent1"/>
                </a:solidFill>
                <a:latin typeface="+mn-lt"/>
              </a:rPr>
              <a:t>Hebrews should </a:t>
            </a:r>
          </a:p>
          <a:p>
            <a:pPr>
              <a:lnSpc>
                <a:spcPct val="125000"/>
              </a:lnSpc>
            </a:pPr>
            <a:r>
              <a:rPr lang="en-US" sz="2000" dirty="0">
                <a:solidFill>
                  <a:schemeClr val="accent1"/>
                </a:solidFill>
                <a:latin typeface="+mn-lt"/>
              </a:rPr>
              <a:t>Love, </a:t>
            </a:r>
          </a:p>
          <a:p>
            <a:pPr>
              <a:lnSpc>
                <a:spcPct val="125000"/>
              </a:lnSpc>
            </a:pPr>
            <a:r>
              <a:rPr lang="en-US" sz="2000" dirty="0">
                <a:solidFill>
                  <a:schemeClr val="accent1"/>
                </a:solidFill>
                <a:latin typeface="+mn-lt"/>
              </a:rPr>
              <a:t>Respect,</a:t>
            </a:r>
          </a:p>
          <a:p>
            <a:pPr>
              <a:lnSpc>
                <a:spcPct val="125000"/>
              </a:lnSpc>
            </a:pPr>
            <a:r>
              <a:rPr lang="en-US" sz="2000" dirty="0">
                <a:solidFill>
                  <a:schemeClr val="accent1"/>
                </a:solidFill>
                <a:latin typeface="+mn-lt"/>
              </a:rPr>
              <a:t>Submit and </a:t>
            </a:r>
          </a:p>
          <a:p>
            <a:pPr>
              <a:lnSpc>
                <a:spcPct val="125000"/>
              </a:lnSpc>
            </a:pPr>
            <a:r>
              <a:rPr lang="en-US" sz="2000" dirty="0">
                <a:solidFill>
                  <a:schemeClr val="accent1"/>
                </a:solidFill>
                <a:latin typeface="+mn-lt"/>
              </a:rPr>
              <a:t>Multiply goodness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63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63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63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63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63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63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63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63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63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63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63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63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6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4" grpId="0"/>
      <p:bldP spid="1636356" grpId="0" animBg="1"/>
      <p:bldP spid="1636357" grpId="0" animBg="1"/>
      <p:bldP spid="1636358" grpId="0" animBg="1"/>
      <p:bldP spid="1636359" grpId="0" animBg="1"/>
      <p:bldP spid="1636360" grpId="0"/>
      <p:bldP spid="1636361" grpId="0" animBg="1"/>
      <p:bldP spid="1636362" grpId="0"/>
      <p:bldP spid="1636363" grpId="0" animBg="1"/>
      <p:bldP spid="1636364" grpId="0" animBg="1"/>
      <p:bldP spid="1636365" grpId="0"/>
      <p:bldP spid="1636366" grpId="0"/>
      <p:bldP spid="163636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5426" name="Group 2"/>
          <p:cNvGrpSpPr>
            <a:grpSpLocks/>
          </p:cNvGrpSpPr>
          <p:nvPr/>
        </p:nvGrpSpPr>
        <p:grpSpPr bwMode="auto">
          <a:xfrm>
            <a:off x="1435100" y="1192213"/>
            <a:ext cx="6554788" cy="5265737"/>
            <a:chOff x="815" y="743"/>
            <a:chExt cx="4129" cy="3317"/>
          </a:xfrm>
        </p:grpSpPr>
        <p:sp>
          <p:nvSpPr>
            <p:cNvPr id="1255427" name="Rectangle 3"/>
            <p:cNvSpPr>
              <a:spLocks noChangeArrowheads="1"/>
            </p:cNvSpPr>
            <p:nvPr/>
          </p:nvSpPr>
          <p:spPr bwMode="auto">
            <a:xfrm>
              <a:off x="815" y="743"/>
              <a:ext cx="4129" cy="3317"/>
            </a:xfrm>
            <a:prstGeom prst="rect">
              <a:avLst/>
            </a:prstGeom>
            <a:solidFill>
              <a:srgbClr val="FE8826"/>
            </a:solidFill>
            <a:ln w="9525">
              <a:noFill/>
              <a:miter lim="800000"/>
              <a:headEnd/>
              <a:tailEnd/>
            </a:ln>
            <a:effectLst/>
          </p:spPr>
          <p:txBody>
            <a:bodyPr wrap="none" anchor="ctr">
              <a:prstTxWarp prst="textNoShape">
                <a:avLst/>
              </a:prstTxWarp>
            </a:bodyPr>
            <a:lstStyle/>
            <a:p>
              <a:endParaRPr lang="en-US"/>
            </a:p>
          </p:txBody>
        </p:sp>
        <p:pic>
          <p:nvPicPr>
            <p:cNvPr id="1255428" name="Picture 4" descr="egypt to canan"/>
            <p:cNvPicPr>
              <a:picLocks noChangeAspect="1" noChangeArrowheads="1"/>
            </p:cNvPicPr>
            <p:nvPr/>
          </p:nvPicPr>
          <p:blipFill>
            <a:blip r:embed="rId3"/>
            <a:srcRect/>
            <a:stretch>
              <a:fillRect/>
            </a:stretch>
          </p:blipFill>
          <p:spPr bwMode="auto">
            <a:xfrm>
              <a:off x="815" y="743"/>
              <a:ext cx="4129" cy="3317"/>
            </a:xfrm>
            <a:prstGeom prst="rect">
              <a:avLst/>
            </a:prstGeom>
            <a:noFill/>
          </p:spPr>
        </p:pic>
      </p:grpSp>
      <p:sp>
        <p:nvSpPr>
          <p:cNvPr id="1255429" name="Rectangle 5"/>
          <p:cNvSpPr>
            <a:spLocks noChangeArrowheads="1"/>
          </p:cNvSpPr>
          <p:nvPr/>
        </p:nvSpPr>
        <p:spPr bwMode="auto">
          <a:xfrm>
            <a:off x="1314450" y="1624013"/>
            <a:ext cx="4533900" cy="457200"/>
          </a:xfrm>
          <a:prstGeom prst="rect">
            <a:avLst/>
          </a:prstGeom>
          <a:noFill/>
          <a:ln w="9525">
            <a:noFill/>
            <a:miter lim="800000"/>
            <a:headEnd/>
            <a:tailEnd/>
          </a:ln>
          <a:effectLst/>
        </p:spPr>
        <p:txBody>
          <a:bodyPr>
            <a:prstTxWarp prst="textNoShape">
              <a:avLst/>
            </a:prstTxWarp>
            <a:spAutoFit/>
          </a:bodyPr>
          <a:lstStyle/>
          <a:p>
            <a:pPr algn="ct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M</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e</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d</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i</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t</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e</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r</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r</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n</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e</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n  S</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e</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endParaRPr lang="sk-SK" sz="24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0" name="Rectangle 6"/>
          <p:cNvSpPr>
            <a:spLocks noChangeArrowheads="1"/>
          </p:cNvSpPr>
          <p:nvPr/>
        </p:nvSpPr>
        <p:spPr bwMode="auto">
          <a:xfrm>
            <a:off x="5921375" y="1358900"/>
            <a:ext cx="2000250" cy="457200"/>
          </a:xfrm>
          <a:prstGeom prst="rect">
            <a:avLst/>
          </a:prstGeom>
          <a:noFill/>
          <a:ln w="9525">
            <a:noFill/>
            <a:miter lim="800000"/>
            <a:headEnd/>
            <a:tailEnd/>
          </a:ln>
          <a:effectLst/>
        </p:spPr>
        <p:txBody>
          <a:bodyPr>
            <a:prstTxWarp prst="textNoShape">
              <a:avLst/>
            </a:prstTxWarp>
            <a:spAutoFit/>
          </a:bodyPr>
          <a:lstStyle/>
          <a:p>
            <a:pPr algn="ct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C</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N</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N</a:t>
            </a:r>
            <a:endParaRPr lang="sk-SK" sz="24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1" name="Rectangle 7"/>
          <p:cNvSpPr>
            <a:spLocks noChangeArrowheads="1"/>
          </p:cNvSpPr>
          <p:nvPr/>
        </p:nvSpPr>
        <p:spPr bwMode="auto">
          <a:xfrm>
            <a:off x="1265238" y="2730500"/>
            <a:ext cx="1619250" cy="427038"/>
          </a:xfrm>
          <a:prstGeom prst="rect">
            <a:avLst/>
          </a:prstGeom>
          <a:noFill/>
          <a:ln w="9525">
            <a:noFill/>
            <a:miter lim="800000"/>
            <a:headEnd/>
            <a:tailEnd/>
          </a:ln>
          <a:effectLst/>
        </p:spPr>
        <p:txBody>
          <a:bodyPr>
            <a:prstTxWarp prst="textNoShape">
              <a:avLst/>
            </a:prstTxWarp>
            <a:spAutoFit/>
          </a:bodyPr>
          <a:lstStyle/>
          <a:p>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Rameses</a:t>
            </a:r>
            <a:endParaRPr lang="sk-SK"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2" name="Rectangle 8"/>
          <p:cNvSpPr>
            <a:spLocks noChangeArrowheads="1"/>
          </p:cNvSpPr>
          <p:nvPr/>
        </p:nvSpPr>
        <p:spPr bwMode="auto">
          <a:xfrm>
            <a:off x="1435100" y="4460875"/>
            <a:ext cx="1774825" cy="457200"/>
          </a:xfrm>
          <a:prstGeom prst="rect">
            <a:avLst/>
          </a:prstGeom>
          <a:noFill/>
          <a:ln w="9525">
            <a:noFill/>
            <a:miter lim="800000"/>
            <a:headEnd/>
            <a:tailEnd/>
          </a:ln>
          <a:effectLst/>
        </p:spPr>
        <p:txBody>
          <a:bodyPr>
            <a:prstTxWarp prst="textNoShape">
              <a:avLst/>
            </a:prstTxWarp>
            <a:spAutoFit/>
          </a:bodyPr>
          <a:lstStyle/>
          <a:p>
            <a:pPr algn="ct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E</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G</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Y</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P</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T</a:t>
            </a:r>
            <a:endParaRPr lang="sk-SK" sz="24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3" name="Rectangle 9"/>
          <p:cNvSpPr>
            <a:spLocks noChangeArrowheads="1"/>
          </p:cNvSpPr>
          <p:nvPr/>
        </p:nvSpPr>
        <p:spPr bwMode="auto">
          <a:xfrm>
            <a:off x="4211638" y="5815013"/>
            <a:ext cx="1619250" cy="427037"/>
          </a:xfrm>
          <a:prstGeom prst="rect">
            <a:avLst/>
          </a:prstGeom>
          <a:noFill/>
          <a:ln w="9525">
            <a:noFill/>
            <a:miter lim="800000"/>
            <a:headEnd/>
            <a:tailEnd/>
          </a:ln>
          <a:effectLst/>
        </p:spPr>
        <p:txBody>
          <a:bodyPr>
            <a:prstTxWarp prst="textNoShape">
              <a:avLst/>
            </a:prstTxWarp>
            <a:spAutoFit/>
          </a:bodyPr>
          <a:lstStyle/>
          <a:p>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Mt. Sinai</a:t>
            </a:r>
            <a:endParaRPr lang="sk-SK"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4" name="AutoShape 10"/>
          <p:cNvSpPr>
            <a:spLocks noChangeArrowheads="1"/>
          </p:cNvSpPr>
          <p:nvPr/>
        </p:nvSpPr>
        <p:spPr bwMode="auto">
          <a:xfrm>
            <a:off x="4706938" y="5634038"/>
            <a:ext cx="323850" cy="215900"/>
          </a:xfrm>
          <a:prstGeom prst="triangle">
            <a:avLst>
              <a:gd name="adj" fmla="val 50000"/>
            </a:avLst>
          </a:prstGeom>
          <a:solidFill>
            <a:srgbClr val="9966FF"/>
          </a:solidFill>
          <a:ln w="9525">
            <a:noFill/>
            <a:miter lim="800000"/>
            <a:headEnd/>
            <a:tailEnd/>
          </a:ln>
          <a:effectLst/>
        </p:spPr>
        <p:txBody>
          <a:bodyPr wrap="none" anchor="ctr">
            <a:prstTxWarp prst="textNoShape">
              <a:avLst/>
            </a:prstTxWarp>
          </a:bodyPr>
          <a:lstStyle/>
          <a:p>
            <a:endParaRPr lang="en-US"/>
          </a:p>
        </p:txBody>
      </p:sp>
      <p:sp>
        <p:nvSpPr>
          <p:cNvPr id="1255435" name="Rectangle 11"/>
          <p:cNvSpPr>
            <a:spLocks noChangeArrowheads="1"/>
          </p:cNvSpPr>
          <p:nvPr/>
        </p:nvSpPr>
        <p:spPr bwMode="auto">
          <a:xfrm>
            <a:off x="5980113" y="5599113"/>
            <a:ext cx="1774825" cy="457200"/>
          </a:xfrm>
          <a:prstGeom prst="rect">
            <a:avLst/>
          </a:prstGeom>
          <a:noFill/>
          <a:ln w="9525">
            <a:noFill/>
            <a:miter lim="800000"/>
            <a:headEnd/>
            <a:tailEnd/>
          </a:ln>
          <a:effectLst/>
        </p:spPr>
        <p:txBody>
          <a:bodyPr>
            <a:prstTxWarp prst="textNoShape">
              <a:avLst/>
            </a:prstTxWarp>
            <a:spAutoFit/>
          </a:bodyPr>
          <a:lstStyle/>
          <a:p>
            <a:pPr algn="ct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M</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I</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D</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I</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A</a:t>
            </a:r>
            <a:r>
              <a:rPr lang="en-US" altLang="zh-CN" sz="1400" b="1">
                <a:solidFill>
                  <a:schemeClr val="bg1"/>
                </a:solidFill>
                <a:effectLst>
                  <a:outerShdw blurRad="38100" dist="38100" dir="2700000" algn="tl">
                    <a:srgbClr val="000000"/>
                  </a:outerShdw>
                </a:effectLst>
                <a:ea typeface="宋体" pitchFamily="-128" charset="-122"/>
                <a:cs typeface="宋体" pitchFamily="-128" charset="-122"/>
              </a:rPr>
              <a:t> </a:t>
            </a:r>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N</a:t>
            </a:r>
            <a:endParaRPr lang="sk-SK" sz="24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6" name="Rectangle 12"/>
          <p:cNvSpPr>
            <a:spLocks noChangeArrowheads="1"/>
          </p:cNvSpPr>
          <p:nvPr/>
        </p:nvSpPr>
        <p:spPr bwMode="auto">
          <a:xfrm>
            <a:off x="3806825" y="4430713"/>
            <a:ext cx="2068513" cy="701675"/>
          </a:xfrm>
          <a:prstGeom prst="rect">
            <a:avLst/>
          </a:prstGeom>
          <a:noFill/>
          <a:ln w="9525">
            <a:noFill/>
            <a:miter lim="800000"/>
            <a:headEnd/>
            <a:tailEnd/>
          </a:ln>
          <a:effectLst/>
        </p:spPr>
        <p:txBody>
          <a:bodyPr>
            <a:prstTxWarp prst="textNoShape">
              <a:avLst/>
            </a:prstTxWarp>
            <a:spAutoFit/>
          </a:bodyPr>
          <a:lstStyle/>
          <a:p>
            <a:pPr algn="ctr"/>
            <a:r>
              <a:rPr lang="en-US" altLang="zh-CN" sz="2000" b="1">
                <a:solidFill>
                  <a:schemeClr val="bg1"/>
                </a:solidFill>
                <a:effectLst>
                  <a:outerShdw blurRad="38100" dist="38100" dir="2700000" algn="tl">
                    <a:srgbClr val="000000"/>
                  </a:outerShdw>
                </a:effectLst>
                <a:ea typeface="宋体" pitchFamily="-128" charset="-122"/>
                <a:cs typeface="宋体" pitchFamily="-128" charset="-122"/>
              </a:rPr>
              <a:t>SINAI PENINSULA</a:t>
            </a:r>
            <a:endParaRPr lang="sk-SK" sz="20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37" name="Rectangle 13"/>
          <p:cNvSpPr>
            <a:spLocks noChangeArrowheads="1"/>
          </p:cNvSpPr>
          <p:nvPr/>
        </p:nvSpPr>
        <p:spPr bwMode="auto">
          <a:xfrm>
            <a:off x="0" y="41275"/>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Wandering in the wilderness</a:t>
            </a:r>
            <a:endParaRPr lang="sk-SK" sz="4000">
              <a:solidFill>
                <a:srgbClr val="FFFF99"/>
              </a:solidFill>
              <a:latin typeface="Arial Rounded MT Bold" pitchFamily="-128" charset="0"/>
              <a:ea typeface="宋体" pitchFamily="-128" charset="-122"/>
              <a:cs typeface="宋体" pitchFamily="-128" charset="-122"/>
            </a:endParaRPr>
          </a:p>
        </p:txBody>
      </p:sp>
      <p:sp>
        <p:nvSpPr>
          <p:cNvPr id="1255444" name="Oval 20"/>
          <p:cNvSpPr>
            <a:spLocks noChangeAspect="1" noChangeArrowheads="1"/>
          </p:cNvSpPr>
          <p:nvPr/>
        </p:nvSpPr>
        <p:spPr bwMode="auto">
          <a:xfrm>
            <a:off x="5575300" y="3681413"/>
            <a:ext cx="144463" cy="144462"/>
          </a:xfrm>
          <a:prstGeom prst="ellipse">
            <a:avLst/>
          </a:prstGeom>
          <a:solidFill>
            <a:srgbClr val="FF0000"/>
          </a:solidFill>
          <a:ln w="9525">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ndParaRPr>
          </a:p>
        </p:txBody>
      </p:sp>
      <p:sp>
        <p:nvSpPr>
          <p:cNvPr id="1255447" name="Oval 23"/>
          <p:cNvSpPr>
            <a:spLocks noChangeAspect="1" noChangeArrowheads="1"/>
          </p:cNvSpPr>
          <p:nvPr/>
        </p:nvSpPr>
        <p:spPr bwMode="auto">
          <a:xfrm>
            <a:off x="2681288" y="2889250"/>
            <a:ext cx="144462" cy="144463"/>
          </a:xfrm>
          <a:prstGeom prst="ellipse">
            <a:avLst/>
          </a:prstGeom>
          <a:solidFill>
            <a:srgbClr val="FF0000"/>
          </a:solidFill>
          <a:ln w="9525">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ndParaRPr>
          </a:p>
        </p:txBody>
      </p:sp>
      <p:sp>
        <p:nvSpPr>
          <p:cNvPr id="1255448" name="Freeform 24"/>
          <p:cNvSpPr>
            <a:spLocks/>
          </p:cNvSpPr>
          <p:nvPr/>
        </p:nvSpPr>
        <p:spPr bwMode="auto">
          <a:xfrm>
            <a:off x="2752725" y="1854200"/>
            <a:ext cx="4178300" cy="3735388"/>
          </a:xfrm>
          <a:custGeom>
            <a:avLst/>
            <a:gdLst/>
            <a:ahLst/>
            <a:cxnLst>
              <a:cxn ang="0">
                <a:pos x="0" y="772"/>
              </a:cxn>
              <a:cxn ang="0">
                <a:pos x="44" y="856"/>
              </a:cxn>
              <a:cxn ang="0">
                <a:pos x="90" y="903"/>
              </a:cxn>
              <a:cxn ang="0">
                <a:pos x="180" y="1079"/>
              </a:cxn>
              <a:cxn ang="0">
                <a:pos x="364" y="1169"/>
              </a:cxn>
              <a:cxn ang="0">
                <a:pos x="576" y="1391"/>
              </a:cxn>
              <a:cxn ang="0">
                <a:pos x="735" y="1931"/>
              </a:cxn>
              <a:cxn ang="0">
                <a:pos x="975" y="2235"/>
              </a:cxn>
              <a:cxn ang="0">
                <a:pos x="1356" y="2340"/>
              </a:cxn>
              <a:cxn ang="0">
                <a:pos x="1755" y="2155"/>
              </a:cxn>
              <a:cxn ang="0">
                <a:pos x="1876" y="1728"/>
              </a:cxn>
              <a:cxn ang="0">
                <a:pos x="1828" y="1420"/>
              </a:cxn>
              <a:cxn ang="0">
                <a:pos x="1752" y="1276"/>
              </a:cxn>
              <a:cxn ang="0">
                <a:pos x="1792" y="1188"/>
              </a:cxn>
              <a:cxn ang="0">
                <a:pos x="1876" y="1248"/>
              </a:cxn>
              <a:cxn ang="0">
                <a:pos x="1892" y="1388"/>
              </a:cxn>
              <a:cxn ang="0">
                <a:pos x="1728" y="1540"/>
              </a:cxn>
              <a:cxn ang="0">
                <a:pos x="1621" y="1387"/>
              </a:cxn>
              <a:cxn ang="0">
                <a:pos x="1581" y="1182"/>
              </a:cxn>
              <a:cxn ang="0">
                <a:pos x="1397" y="1088"/>
              </a:cxn>
              <a:cxn ang="0">
                <a:pos x="1105" y="1088"/>
              </a:cxn>
              <a:cxn ang="0">
                <a:pos x="997" y="1318"/>
              </a:cxn>
              <a:cxn ang="0">
                <a:pos x="973" y="1568"/>
              </a:cxn>
              <a:cxn ang="0">
                <a:pos x="829" y="1625"/>
              </a:cxn>
              <a:cxn ang="0">
                <a:pos x="817" y="1432"/>
              </a:cxn>
              <a:cxn ang="0">
                <a:pos x="937" y="1349"/>
              </a:cxn>
              <a:cxn ang="0">
                <a:pos x="1121" y="1387"/>
              </a:cxn>
              <a:cxn ang="0">
                <a:pos x="1301" y="1459"/>
              </a:cxn>
              <a:cxn ang="0">
                <a:pos x="1461" y="1493"/>
              </a:cxn>
              <a:cxn ang="0">
                <a:pos x="1501" y="1360"/>
              </a:cxn>
              <a:cxn ang="0">
                <a:pos x="1381" y="1265"/>
              </a:cxn>
              <a:cxn ang="0">
                <a:pos x="1249" y="1163"/>
              </a:cxn>
              <a:cxn ang="0">
                <a:pos x="1313" y="978"/>
              </a:cxn>
              <a:cxn ang="0">
                <a:pos x="1545" y="936"/>
              </a:cxn>
              <a:cxn ang="0">
                <a:pos x="1709" y="1031"/>
              </a:cxn>
              <a:cxn ang="0">
                <a:pos x="1881" y="936"/>
              </a:cxn>
              <a:cxn ang="0">
                <a:pos x="1989" y="841"/>
              </a:cxn>
              <a:cxn ang="0">
                <a:pos x="2109" y="944"/>
              </a:cxn>
              <a:cxn ang="0">
                <a:pos x="2101" y="1209"/>
              </a:cxn>
              <a:cxn ang="0">
                <a:pos x="2013" y="1690"/>
              </a:cxn>
              <a:cxn ang="0">
                <a:pos x="2209" y="1898"/>
              </a:cxn>
              <a:cxn ang="0">
                <a:pos x="2437" y="1690"/>
              </a:cxn>
              <a:cxn ang="0">
                <a:pos x="2549" y="1398"/>
              </a:cxn>
              <a:cxn ang="0">
                <a:pos x="2589" y="1141"/>
              </a:cxn>
              <a:cxn ang="0">
                <a:pos x="2577" y="838"/>
              </a:cxn>
              <a:cxn ang="0">
                <a:pos x="2557" y="535"/>
              </a:cxn>
              <a:cxn ang="0">
                <a:pos x="2629" y="186"/>
              </a:cxn>
              <a:cxn ang="0">
                <a:pos x="2573" y="31"/>
              </a:cxn>
              <a:cxn ang="0">
                <a:pos x="2373" y="1"/>
              </a:cxn>
            </a:cxnLst>
            <a:rect l="0" t="0" r="r" b="b"/>
            <a:pathLst>
              <a:path w="2632" h="2353">
                <a:moveTo>
                  <a:pt x="0" y="772"/>
                </a:moveTo>
                <a:cubicBezTo>
                  <a:pt x="8" y="786"/>
                  <a:pt x="29" y="834"/>
                  <a:pt x="44" y="856"/>
                </a:cubicBezTo>
                <a:cubicBezTo>
                  <a:pt x="63" y="874"/>
                  <a:pt x="60" y="866"/>
                  <a:pt x="90" y="903"/>
                </a:cubicBezTo>
                <a:cubicBezTo>
                  <a:pt x="120" y="940"/>
                  <a:pt x="126" y="1031"/>
                  <a:pt x="180" y="1079"/>
                </a:cubicBezTo>
                <a:cubicBezTo>
                  <a:pt x="234" y="1127"/>
                  <a:pt x="284" y="1134"/>
                  <a:pt x="364" y="1169"/>
                </a:cubicBezTo>
                <a:cubicBezTo>
                  <a:pt x="444" y="1204"/>
                  <a:pt x="537" y="1306"/>
                  <a:pt x="576" y="1391"/>
                </a:cubicBezTo>
                <a:cubicBezTo>
                  <a:pt x="615" y="1477"/>
                  <a:pt x="672" y="1803"/>
                  <a:pt x="735" y="1931"/>
                </a:cubicBezTo>
                <a:cubicBezTo>
                  <a:pt x="798" y="2059"/>
                  <a:pt x="872" y="2165"/>
                  <a:pt x="975" y="2235"/>
                </a:cubicBezTo>
                <a:cubicBezTo>
                  <a:pt x="1078" y="2303"/>
                  <a:pt x="1226" y="2353"/>
                  <a:pt x="1356" y="2340"/>
                </a:cubicBezTo>
                <a:cubicBezTo>
                  <a:pt x="1524" y="2343"/>
                  <a:pt x="1689" y="2243"/>
                  <a:pt x="1755" y="2155"/>
                </a:cubicBezTo>
                <a:cubicBezTo>
                  <a:pt x="1821" y="2067"/>
                  <a:pt x="1870" y="1886"/>
                  <a:pt x="1876" y="1728"/>
                </a:cubicBezTo>
                <a:cubicBezTo>
                  <a:pt x="1882" y="1603"/>
                  <a:pt x="1848" y="1472"/>
                  <a:pt x="1828" y="1420"/>
                </a:cubicBezTo>
                <a:cubicBezTo>
                  <a:pt x="1808" y="1368"/>
                  <a:pt x="1768" y="1332"/>
                  <a:pt x="1752" y="1276"/>
                </a:cubicBezTo>
                <a:cubicBezTo>
                  <a:pt x="1736" y="1220"/>
                  <a:pt x="1756" y="1204"/>
                  <a:pt x="1792" y="1188"/>
                </a:cubicBezTo>
                <a:cubicBezTo>
                  <a:pt x="1828" y="1172"/>
                  <a:pt x="1860" y="1216"/>
                  <a:pt x="1876" y="1248"/>
                </a:cubicBezTo>
                <a:cubicBezTo>
                  <a:pt x="1892" y="1280"/>
                  <a:pt x="1904" y="1328"/>
                  <a:pt x="1892" y="1388"/>
                </a:cubicBezTo>
                <a:cubicBezTo>
                  <a:pt x="1880" y="1448"/>
                  <a:pt x="1783" y="1571"/>
                  <a:pt x="1728" y="1540"/>
                </a:cubicBezTo>
                <a:cubicBezTo>
                  <a:pt x="1683" y="1534"/>
                  <a:pt x="1645" y="1466"/>
                  <a:pt x="1621" y="1387"/>
                </a:cubicBezTo>
                <a:cubicBezTo>
                  <a:pt x="1597" y="1307"/>
                  <a:pt x="1617" y="1235"/>
                  <a:pt x="1581" y="1182"/>
                </a:cubicBezTo>
                <a:cubicBezTo>
                  <a:pt x="1545" y="1129"/>
                  <a:pt x="1461" y="1103"/>
                  <a:pt x="1397" y="1088"/>
                </a:cubicBezTo>
                <a:cubicBezTo>
                  <a:pt x="1333" y="1072"/>
                  <a:pt x="1172" y="1049"/>
                  <a:pt x="1105" y="1088"/>
                </a:cubicBezTo>
                <a:cubicBezTo>
                  <a:pt x="1038" y="1126"/>
                  <a:pt x="1017" y="1231"/>
                  <a:pt x="997" y="1318"/>
                </a:cubicBezTo>
                <a:cubicBezTo>
                  <a:pt x="977" y="1406"/>
                  <a:pt x="989" y="1515"/>
                  <a:pt x="973" y="1568"/>
                </a:cubicBezTo>
                <a:cubicBezTo>
                  <a:pt x="957" y="1621"/>
                  <a:pt x="889" y="1667"/>
                  <a:pt x="829" y="1625"/>
                </a:cubicBezTo>
                <a:cubicBezTo>
                  <a:pt x="769" y="1583"/>
                  <a:pt x="773" y="1481"/>
                  <a:pt x="817" y="1432"/>
                </a:cubicBezTo>
                <a:cubicBezTo>
                  <a:pt x="861" y="1383"/>
                  <a:pt x="885" y="1357"/>
                  <a:pt x="937" y="1349"/>
                </a:cubicBezTo>
                <a:cubicBezTo>
                  <a:pt x="989" y="1340"/>
                  <a:pt x="1063" y="1367"/>
                  <a:pt x="1121" y="1387"/>
                </a:cubicBezTo>
                <a:cubicBezTo>
                  <a:pt x="1179" y="1406"/>
                  <a:pt x="1269" y="1432"/>
                  <a:pt x="1301" y="1459"/>
                </a:cubicBezTo>
                <a:cubicBezTo>
                  <a:pt x="1333" y="1485"/>
                  <a:pt x="1409" y="1527"/>
                  <a:pt x="1461" y="1493"/>
                </a:cubicBezTo>
                <a:cubicBezTo>
                  <a:pt x="1513" y="1459"/>
                  <a:pt x="1518" y="1393"/>
                  <a:pt x="1501" y="1360"/>
                </a:cubicBezTo>
                <a:cubicBezTo>
                  <a:pt x="1484" y="1327"/>
                  <a:pt x="1423" y="1298"/>
                  <a:pt x="1381" y="1265"/>
                </a:cubicBezTo>
                <a:cubicBezTo>
                  <a:pt x="1339" y="1233"/>
                  <a:pt x="1265" y="1212"/>
                  <a:pt x="1249" y="1163"/>
                </a:cubicBezTo>
                <a:cubicBezTo>
                  <a:pt x="1233" y="1114"/>
                  <a:pt x="1264" y="1016"/>
                  <a:pt x="1313" y="978"/>
                </a:cubicBezTo>
                <a:cubicBezTo>
                  <a:pt x="1362" y="940"/>
                  <a:pt x="1477" y="913"/>
                  <a:pt x="1545" y="936"/>
                </a:cubicBezTo>
                <a:cubicBezTo>
                  <a:pt x="1613" y="959"/>
                  <a:pt x="1613" y="1019"/>
                  <a:pt x="1709" y="1031"/>
                </a:cubicBezTo>
                <a:cubicBezTo>
                  <a:pt x="1805" y="1042"/>
                  <a:pt x="1853" y="974"/>
                  <a:pt x="1881" y="936"/>
                </a:cubicBezTo>
                <a:cubicBezTo>
                  <a:pt x="1909" y="898"/>
                  <a:pt x="1952" y="843"/>
                  <a:pt x="1989" y="841"/>
                </a:cubicBezTo>
                <a:cubicBezTo>
                  <a:pt x="2026" y="840"/>
                  <a:pt x="2088" y="882"/>
                  <a:pt x="2109" y="944"/>
                </a:cubicBezTo>
                <a:cubicBezTo>
                  <a:pt x="2130" y="1005"/>
                  <a:pt x="2133" y="1080"/>
                  <a:pt x="2101" y="1209"/>
                </a:cubicBezTo>
                <a:cubicBezTo>
                  <a:pt x="2069" y="1337"/>
                  <a:pt x="2002" y="1575"/>
                  <a:pt x="2013" y="1690"/>
                </a:cubicBezTo>
                <a:cubicBezTo>
                  <a:pt x="2024" y="1804"/>
                  <a:pt x="2121" y="1913"/>
                  <a:pt x="2209" y="1898"/>
                </a:cubicBezTo>
                <a:cubicBezTo>
                  <a:pt x="2297" y="1883"/>
                  <a:pt x="2385" y="1792"/>
                  <a:pt x="2437" y="1690"/>
                </a:cubicBezTo>
                <a:cubicBezTo>
                  <a:pt x="2489" y="1587"/>
                  <a:pt x="2524" y="1487"/>
                  <a:pt x="2549" y="1398"/>
                </a:cubicBezTo>
                <a:cubicBezTo>
                  <a:pt x="2574" y="1309"/>
                  <a:pt x="2584" y="1234"/>
                  <a:pt x="2589" y="1141"/>
                </a:cubicBezTo>
                <a:cubicBezTo>
                  <a:pt x="2594" y="1047"/>
                  <a:pt x="2582" y="939"/>
                  <a:pt x="2577" y="838"/>
                </a:cubicBezTo>
                <a:cubicBezTo>
                  <a:pt x="2572" y="736"/>
                  <a:pt x="2548" y="644"/>
                  <a:pt x="2557" y="535"/>
                </a:cubicBezTo>
                <a:cubicBezTo>
                  <a:pt x="2564" y="423"/>
                  <a:pt x="2626" y="271"/>
                  <a:pt x="2629" y="186"/>
                </a:cubicBezTo>
                <a:cubicBezTo>
                  <a:pt x="2632" y="102"/>
                  <a:pt x="2616" y="62"/>
                  <a:pt x="2573" y="31"/>
                </a:cubicBezTo>
                <a:cubicBezTo>
                  <a:pt x="2530" y="0"/>
                  <a:pt x="2415" y="8"/>
                  <a:pt x="2373" y="1"/>
                </a:cubicBezTo>
              </a:path>
            </a:pathLst>
          </a:custGeom>
          <a:noFill/>
          <a:ln w="50800" cap="flat" cmpd="sng">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1255449" name="Oval 25"/>
          <p:cNvSpPr>
            <a:spLocks noChangeAspect="1" noChangeArrowheads="1"/>
          </p:cNvSpPr>
          <p:nvPr/>
        </p:nvSpPr>
        <p:spPr bwMode="auto">
          <a:xfrm>
            <a:off x="6369050" y="1782763"/>
            <a:ext cx="144463" cy="144462"/>
          </a:xfrm>
          <a:prstGeom prst="ellipse">
            <a:avLst/>
          </a:prstGeom>
          <a:solidFill>
            <a:srgbClr val="FF0000"/>
          </a:solidFill>
          <a:ln w="9525">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ndParaRPr>
          </a:p>
        </p:txBody>
      </p:sp>
      <p:sp>
        <p:nvSpPr>
          <p:cNvPr id="1255443" name="Rectangle 19"/>
          <p:cNvSpPr>
            <a:spLocks noChangeArrowheads="1"/>
          </p:cNvSpPr>
          <p:nvPr/>
        </p:nvSpPr>
        <p:spPr bwMode="auto">
          <a:xfrm>
            <a:off x="5697538" y="3519488"/>
            <a:ext cx="2474912" cy="396875"/>
          </a:xfrm>
          <a:prstGeom prst="rect">
            <a:avLst/>
          </a:prstGeom>
          <a:noFill/>
          <a:ln w="9525">
            <a:noFill/>
            <a:miter lim="800000"/>
            <a:headEnd/>
            <a:tailEnd/>
          </a:ln>
          <a:effectLst/>
        </p:spPr>
        <p:txBody>
          <a:bodyPr>
            <a:prstTxWarp prst="textNoShape">
              <a:avLst/>
            </a:prstTxWarp>
            <a:spAutoFit/>
          </a:bodyPr>
          <a:lstStyle/>
          <a:p>
            <a:r>
              <a:rPr lang="en-US" altLang="zh-CN" sz="2000" b="1">
                <a:solidFill>
                  <a:schemeClr val="bg1"/>
                </a:solidFill>
                <a:effectLst>
                  <a:outerShdw blurRad="38100" dist="38100" dir="2700000" algn="tl">
                    <a:srgbClr val="000000"/>
                  </a:outerShdw>
                </a:effectLst>
                <a:ea typeface="宋体" pitchFamily="-128" charset="-122"/>
                <a:cs typeface="宋体" pitchFamily="-128" charset="-122"/>
              </a:rPr>
              <a:t>Kadesh-barnea</a:t>
            </a:r>
            <a:endParaRPr lang="sk-SK" sz="20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55445" name="Rectangle 21"/>
          <p:cNvSpPr>
            <a:spLocks noChangeArrowheads="1"/>
          </p:cNvSpPr>
          <p:nvPr/>
        </p:nvSpPr>
        <p:spPr bwMode="auto">
          <a:xfrm>
            <a:off x="4841875" y="2889250"/>
            <a:ext cx="2341563" cy="519113"/>
          </a:xfrm>
          <a:prstGeom prst="rect">
            <a:avLst/>
          </a:prstGeom>
          <a:noFill/>
          <a:ln w="9525">
            <a:noFill/>
            <a:miter lim="800000"/>
            <a:headEnd/>
            <a:tailEnd/>
          </a:ln>
          <a:effectLst/>
        </p:spPr>
        <p:txBody>
          <a:bodyPr>
            <a:prstTxWarp prst="textNoShape">
              <a:avLst/>
            </a:prstTxWarp>
            <a:spAutoFit/>
          </a:bodyPr>
          <a:lstStyle/>
          <a:p>
            <a:pPr algn="ctr"/>
            <a:r>
              <a:rPr lang="en-US" altLang="zh-CN" sz="2800" b="1">
                <a:solidFill>
                  <a:srgbClr val="FFFF00"/>
                </a:solidFill>
                <a:effectLst>
                  <a:outerShdw blurRad="38100" dist="38100" dir="2700000" algn="tl">
                    <a:srgbClr val="000000"/>
                  </a:outerShdw>
                </a:effectLst>
                <a:ea typeface="宋体" pitchFamily="-128" charset="-122"/>
                <a:cs typeface="宋体" pitchFamily="-128" charset="-122"/>
              </a:rPr>
              <a:t>40 years</a:t>
            </a:r>
            <a:endParaRPr lang="sk-SK" sz="28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55450" name="Rectangle 26"/>
          <p:cNvSpPr>
            <a:spLocks noChangeArrowheads="1"/>
          </p:cNvSpPr>
          <p:nvPr/>
        </p:nvSpPr>
        <p:spPr bwMode="auto">
          <a:xfrm>
            <a:off x="5802313" y="1882775"/>
            <a:ext cx="1260475" cy="427038"/>
          </a:xfrm>
          <a:prstGeom prst="rect">
            <a:avLst/>
          </a:prstGeom>
          <a:noFill/>
          <a:ln w="9525">
            <a:noFill/>
            <a:miter lim="800000"/>
            <a:headEnd/>
            <a:tailEnd/>
          </a:ln>
          <a:effectLst/>
        </p:spPr>
        <p:txBody>
          <a:bodyPr>
            <a:prstTxWarp prst="textNoShape">
              <a:avLst/>
            </a:prstTxWarp>
            <a:spAutoFit/>
          </a:bodyPr>
          <a:lstStyle/>
          <a:p>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Jericho</a:t>
            </a:r>
            <a:endParaRPr lang="sk-SK" sz="2200" b="1">
              <a:solidFill>
                <a:schemeClr val="bg1"/>
              </a:solidFill>
              <a:effectLst>
                <a:outerShdw blurRad="38100" dist="38100" dir="2700000" algn="tl">
                  <a:srgbClr val="000000"/>
                </a:outerShdw>
              </a:effectLst>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title"/>
          </p:nvPr>
        </p:nvSpPr>
        <p:spPr/>
        <p:txBody>
          <a:bodyPr/>
          <a:lstStyle/>
          <a:p>
            <a:r>
              <a:rPr lang="en-US" sz="4000">
                <a:solidFill>
                  <a:srgbClr val="FFFF00"/>
                </a:solidFill>
                <a:latin typeface="Arial Rounded MT Bold" pitchFamily="-128" charset="0"/>
              </a:rPr>
              <a:t>Moses in the wilderness</a:t>
            </a:r>
            <a:endParaRPr lang="en-US"/>
          </a:p>
        </p:txBody>
      </p:sp>
      <p:sp>
        <p:nvSpPr>
          <p:cNvPr id="1509379" name="Rectangle 3"/>
          <p:cNvSpPr>
            <a:spLocks noGrp="1" noChangeArrowheads="1"/>
          </p:cNvSpPr>
          <p:nvPr>
            <p:ph type="body" sz="half" idx="1"/>
          </p:nvPr>
        </p:nvSpPr>
        <p:spPr/>
        <p:txBody>
          <a:bodyPr/>
          <a:lstStyle/>
          <a:p>
            <a:r>
              <a:rPr lang="en-US" sz="2800">
                <a:solidFill>
                  <a:schemeClr val="accent1"/>
                </a:solidFill>
              </a:rPr>
              <a:t>Flees to wilderness of Midian</a:t>
            </a:r>
          </a:p>
          <a:p>
            <a:r>
              <a:rPr lang="en-US" sz="2800">
                <a:solidFill>
                  <a:schemeClr val="accent1"/>
                </a:solidFill>
              </a:rPr>
              <a:t>Meets Jethro, the priest of Midian</a:t>
            </a:r>
          </a:p>
          <a:p>
            <a:r>
              <a:rPr lang="en-US" sz="2800">
                <a:solidFill>
                  <a:schemeClr val="accent1"/>
                </a:solidFill>
              </a:rPr>
              <a:t>Marries Zipporah</a:t>
            </a:r>
          </a:p>
          <a:p>
            <a:r>
              <a:rPr lang="en-US" sz="2800">
                <a:solidFill>
                  <a:schemeClr val="accent1"/>
                </a:solidFill>
              </a:rPr>
              <a:t>2 sons</a:t>
            </a:r>
          </a:p>
          <a:p>
            <a:r>
              <a:rPr lang="en-US" sz="2800">
                <a:solidFill>
                  <a:schemeClr val="accent1"/>
                </a:solidFill>
              </a:rPr>
              <a:t>Becomes a shepherd</a:t>
            </a:r>
          </a:p>
        </p:txBody>
      </p:sp>
      <p:pic>
        <p:nvPicPr>
          <p:cNvPr id="1509381" name="Picture 5" descr="956"/>
          <p:cNvPicPr>
            <a:picLocks noGrp="1" noChangeAspect="1" noChangeArrowheads="1"/>
          </p:cNvPicPr>
          <p:nvPr>
            <p:ph sz="half" idx="2"/>
          </p:nvPr>
        </p:nvPicPr>
        <p:blipFill>
          <a:blip r:embed="rId3"/>
          <a:srcRect/>
          <a:stretch>
            <a:fillRect/>
          </a:stretch>
        </p:blipFill>
        <p:spPr>
          <a:xfrm>
            <a:off x="4648200" y="2262188"/>
            <a:ext cx="4038600" cy="3200400"/>
          </a:xfrm>
        </p:spPr>
      </p:pic>
      <p:sp>
        <p:nvSpPr>
          <p:cNvPr id="1509382" name="Text Box 6"/>
          <p:cNvSpPr txBox="1">
            <a:spLocks noChangeArrowheads="1"/>
          </p:cNvSpPr>
          <p:nvPr/>
        </p:nvSpPr>
        <p:spPr bwMode="auto">
          <a:xfrm>
            <a:off x="4648200" y="5529263"/>
            <a:ext cx="4340225"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protecting the daughters of Jethro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66" name="Rectangle 34"/>
          <p:cNvSpPr>
            <a:spLocks noGrp="1" noChangeArrowheads="1"/>
          </p:cNvSpPr>
          <p:nvPr>
            <p:ph type="title"/>
          </p:nvPr>
        </p:nvSpPr>
        <p:spPr/>
        <p:txBody>
          <a:bodyPr/>
          <a:lstStyle/>
          <a:p>
            <a:r>
              <a:rPr lang="en-US" sz="4000">
                <a:solidFill>
                  <a:srgbClr val="FFFF00"/>
                </a:solidFill>
                <a:latin typeface="Arial Rounded MT Bold" pitchFamily="-128" charset="0"/>
              </a:rPr>
              <a:t>Starting out from Kadesh</a:t>
            </a:r>
            <a:endParaRPr lang="en-US"/>
          </a:p>
        </p:txBody>
      </p:sp>
      <p:sp>
        <p:nvSpPr>
          <p:cNvPr id="1631267" name="Rectangle 35"/>
          <p:cNvSpPr>
            <a:spLocks noGrp="1" noChangeArrowheads="1"/>
          </p:cNvSpPr>
          <p:nvPr>
            <p:ph type="body" sz="half" idx="1"/>
          </p:nvPr>
        </p:nvSpPr>
        <p:spPr>
          <a:xfrm>
            <a:off x="76200" y="1600200"/>
            <a:ext cx="4343400" cy="4525963"/>
          </a:xfrm>
        </p:spPr>
        <p:txBody>
          <a:bodyPr/>
          <a:lstStyle/>
          <a:p>
            <a:pPr>
              <a:buFontTx/>
              <a:buNone/>
            </a:pPr>
            <a:r>
              <a:rPr lang="en-US" sz="2800" dirty="0">
                <a:solidFill>
                  <a:schemeClr val="accent1"/>
                </a:solidFill>
                <a:latin typeface="Lydian BT" pitchFamily="-128" charset="0"/>
              </a:rPr>
              <a:t>	</a:t>
            </a:r>
            <a:r>
              <a:rPr lang="en-US" sz="2800" dirty="0">
                <a:solidFill>
                  <a:schemeClr val="accent1"/>
                </a:solidFill>
                <a:latin typeface="Times"/>
                <a:cs typeface="Times"/>
              </a:rPr>
              <a:t>Now there was no water for the congregation; and they assembled </a:t>
            </a:r>
            <a:r>
              <a:rPr lang="en-US" sz="2800" dirty="0" smtClean="0">
                <a:solidFill>
                  <a:schemeClr val="accent1"/>
                </a:solidFill>
                <a:latin typeface="Times"/>
                <a:cs typeface="Times"/>
              </a:rPr>
              <a:t>them-selves </a:t>
            </a:r>
            <a:r>
              <a:rPr lang="en-US" sz="2800" dirty="0">
                <a:solidFill>
                  <a:schemeClr val="accent1"/>
                </a:solidFill>
                <a:latin typeface="Times"/>
                <a:cs typeface="Times"/>
              </a:rPr>
              <a:t>against Moses and Aaron.</a:t>
            </a:r>
          </a:p>
          <a:p>
            <a:pPr>
              <a:buFontTx/>
              <a:buNone/>
            </a:pPr>
            <a:r>
              <a:rPr lang="en-US" sz="2800" dirty="0">
                <a:solidFill>
                  <a:schemeClr val="accent1"/>
                </a:solidFill>
                <a:latin typeface="Times"/>
                <a:cs typeface="Times"/>
              </a:rPr>
              <a:t>	The Lord said to Moses, “Take the rod and tell the rock before their eyes to yield its water.”</a:t>
            </a:r>
          </a:p>
          <a:p>
            <a:pPr>
              <a:buFontTx/>
              <a:buNone/>
            </a:pPr>
            <a:r>
              <a:rPr lang="en-US" sz="2000" dirty="0">
                <a:solidFill>
                  <a:schemeClr val="accent1"/>
                </a:solidFill>
              </a:rPr>
              <a:t>			Exodus 20:2,8</a:t>
            </a:r>
          </a:p>
        </p:txBody>
      </p:sp>
      <p:pic>
        <p:nvPicPr>
          <p:cNvPr id="1631269" name="Picture 37" descr="moses_water_rock_strike"/>
          <p:cNvPicPr>
            <a:picLocks noGrp="1" noChangeAspect="1" noChangeArrowheads="1"/>
          </p:cNvPicPr>
          <p:nvPr>
            <p:ph sz="half" idx="2"/>
          </p:nvPr>
        </p:nvPicPr>
        <p:blipFill>
          <a:blip r:embed="rId3"/>
          <a:srcRect/>
          <a:stretch>
            <a:fillRect/>
          </a:stretch>
        </p:blipFill>
        <p:spPr>
          <a:xfrm>
            <a:off x="4648200" y="2347913"/>
            <a:ext cx="4038600" cy="3028950"/>
          </a:xfrm>
        </p:spPr>
      </p:pic>
      <p:sp>
        <p:nvSpPr>
          <p:cNvPr id="1631270" name="Text Box 38"/>
          <p:cNvSpPr txBox="1">
            <a:spLocks noChangeArrowheads="1"/>
          </p:cNvSpPr>
          <p:nvPr/>
        </p:nvSpPr>
        <p:spPr bwMode="auto">
          <a:xfrm>
            <a:off x="5391150" y="5562600"/>
            <a:ext cx="2457450" cy="366713"/>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strikes the rock</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p:txBody>
          <a:bodyPr/>
          <a:lstStyle/>
          <a:p>
            <a:r>
              <a:rPr lang="en-US" sz="4000">
                <a:solidFill>
                  <a:srgbClr val="FFFF00"/>
                </a:solidFill>
                <a:latin typeface="Arial Rounded MT Bold" pitchFamily="-128" charset="0"/>
              </a:rPr>
              <a:t>Moses makes a mistake</a:t>
            </a:r>
            <a:endParaRPr lang="en-US"/>
          </a:p>
        </p:txBody>
      </p:sp>
      <p:sp>
        <p:nvSpPr>
          <p:cNvPr id="1633283" name="Rectangle 3"/>
          <p:cNvSpPr>
            <a:spLocks noGrp="1" noChangeArrowheads="1"/>
          </p:cNvSpPr>
          <p:nvPr>
            <p:ph type="body" idx="1"/>
          </p:nvPr>
        </p:nvSpPr>
        <p:spPr/>
        <p:txBody>
          <a:bodyPr/>
          <a:lstStyle/>
          <a:p>
            <a:pPr>
              <a:buFontTx/>
              <a:buNone/>
            </a:pPr>
            <a:r>
              <a:rPr lang="en-US" dirty="0">
                <a:solidFill>
                  <a:schemeClr val="accent1"/>
                </a:solidFill>
                <a:latin typeface="Times"/>
                <a:cs typeface="Times"/>
              </a:rPr>
              <a:t>	“Hear now, you rebels; shall we bring forth water for you out of this rock?” And Moses lifted up his hand and struck the rock with his rod twice; and water came forth.</a:t>
            </a:r>
          </a:p>
          <a:p>
            <a:pPr>
              <a:buFontTx/>
              <a:buNone/>
            </a:pPr>
            <a:r>
              <a:rPr lang="en-US" dirty="0">
                <a:solidFill>
                  <a:schemeClr val="accent1"/>
                </a:solidFill>
                <a:latin typeface="Times"/>
                <a:cs typeface="Times"/>
              </a:rPr>
              <a:t>	And the Lord said, “Because you did not believe in me to sanctify me in the eyes of the people, you shall not bring this assembly into the land I have given them.”</a:t>
            </a:r>
          </a:p>
          <a:p>
            <a:pPr>
              <a:buFontTx/>
              <a:buNone/>
            </a:pPr>
            <a:r>
              <a:rPr lang="en-US" sz="2400" dirty="0">
                <a:solidFill>
                  <a:schemeClr val="accent1"/>
                </a:solidFill>
              </a:rPr>
              <a:t>						Exodus 20:10-12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32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328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3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282" grpId="0"/>
      <p:bldP spid="163328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ChangeArrowheads="1"/>
          </p:cNvSpPr>
          <p:nvPr/>
        </p:nvSpPr>
        <p:spPr bwMode="auto">
          <a:xfrm>
            <a:off x="0" y="23813"/>
            <a:ext cx="9144000" cy="1012825"/>
          </a:xfrm>
          <a:prstGeom prst="rect">
            <a:avLst/>
          </a:prstGeom>
          <a:noFill/>
          <a:ln w="9525">
            <a:noFill/>
            <a:miter lim="800000"/>
            <a:headEnd/>
            <a:tailEnd/>
          </a:ln>
          <a:effectLst/>
        </p:spPr>
        <p:txBody>
          <a:bodyPr anchor="ctr" anchorCtr="1">
            <a:prstTxWarp prst="textNoShape">
              <a:avLst/>
            </a:prstTxWarp>
          </a:bodyPr>
          <a:lstStyle/>
          <a:p>
            <a:r>
              <a:rPr lang="en-US" altLang="zh-CN" sz="4000">
                <a:solidFill>
                  <a:srgbClr val="FFFF00"/>
                </a:solidFill>
                <a:latin typeface="Arial Rounded MT Bold" pitchFamily="-128" charset="0"/>
                <a:ea typeface="宋体" pitchFamily="-128" charset="-122"/>
                <a:cs typeface="宋体" pitchFamily="-128" charset="-122"/>
              </a:rPr>
              <a:t>Why was this a problem?</a:t>
            </a:r>
            <a:endParaRPr lang="sk-SK" sz="4000">
              <a:solidFill>
                <a:srgbClr val="FFFF99"/>
              </a:solidFill>
              <a:latin typeface="Arial Rounded MT Bold" pitchFamily="-128" charset="0"/>
              <a:ea typeface="宋体" pitchFamily="-128" charset="-122"/>
              <a:cs typeface="宋体" pitchFamily="-128" charset="-122"/>
            </a:endParaRPr>
          </a:p>
        </p:txBody>
      </p:sp>
      <p:sp>
        <p:nvSpPr>
          <p:cNvPr id="1644547" name="Line 3"/>
          <p:cNvSpPr>
            <a:spLocks noChangeShapeType="1"/>
          </p:cNvSpPr>
          <p:nvPr/>
        </p:nvSpPr>
        <p:spPr bwMode="auto">
          <a:xfrm flipH="1">
            <a:off x="1916113" y="1898650"/>
            <a:ext cx="900112" cy="1216025"/>
          </a:xfrm>
          <a:prstGeom prst="line">
            <a:avLst/>
          </a:prstGeom>
          <a:noFill/>
          <a:ln w="127000">
            <a:solidFill>
              <a:schemeClr val="bg1"/>
            </a:solidFill>
            <a:round/>
            <a:headEnd/>
            <a:tailEnd type="triangle" w="med" len="sm"/>
          </a:ln>
          <a:effectLst/>
        </p:spPr>
        <p:txBody>
          <a:bodyPr>
            <a:prstTxWarp prst="textNoShape">
              <a:avLst/>
            </a:prstTxWarp>
          </a:bodyPr>
          <a:lstStyle/>
          <a:p>
            <a:endParaRPr lang="en-US"/>
          </a:p>
        </p:txBody>
      </p:sp>
      <p:sp>
        <p:nvSpPr>
          <p:cNvPr id="1644548" name="Line 4"/>
          <p:cNvSpPr>
            <a:spLocks noChangeShapeType="1"/>
          </p:cNvSpPr>
          <p:nvPr/>
        </p:nvSpPr>
        <p:spPr bwMode="auto">
          <a:xfrm>
            <a:off x="2592388" y="3744913"/>
            <a:ext cx="1035050" cy="0"/>
          </a:xfrm>
          <a:prstGeom prst="line">
            <a:avLst/>
          </a:prstGeom>
          <a:noFill/>
          <a:ln w="127000">
            <a:solidFill>
              <a:schemeClr val="bg1"/>
            </a:solidFill>
            <a:round/>
            <a:headEnd/>
            <a:tailEnd type="triangle" w="med" len="sm"/>
          </a:ln>
          <a:effectLst/>
        </p:spPr>
        <p:txBody>
          <a:bodyPr>
            <a:prstTxWarp prst="textNoShape">
              <a:avLst/>
            </a:prstTxWarp>
          </a:bodyPr>
          <a:lstStyle/>
          <a:p>
            <a:endParaRPr lang="en-US"/>
          </a:p>
        </p:txBody>
      </p:sp>
      <p:sp>
        <p:nvSpPr>
          <p:cNvPr id="1644549" name="Rectangle 5"/>
          <p:cNvSpPr>
            <a:spLocks noChangeArrowheads="1"/>
          </p:cNvSpPr>
          <p:nvPr/>
        </p:nvSpPr>
        <p:spPr bwMode="auto">
          <a:xfrm>
            <a:off x="2185988" y="1223963"/>
            <a:ext cx="1846262" cy="557212"/>
          </a:xfrm>
          <a:prstGeom prst="rect">
            <a:avLst/>
          </a:prstGeom>
          <a:noFill/>
          <a:ln w="9525">
            <a:noFill/>
            <a:miter lim="800000"/>
            <a:headEnd/>
            <a:tailEnd/>
          </a:ln>
          <a:effectLst/>
        </p:spPr>
        <p:txBody>
          <a:bodyPr>
            <a:prstTxWarp prst="textNoShape">
              <a:avLst/>
            </a:prstTxWarp>
            <a:spAutoFit/>
          </a:bodyPr>
          <a:lstStyle/>
          <a:p>
            <a:pPr algn="ctr">
              <a:lnSpc>
                <a:spcPct val="90000"/>
              </a:lnSpc>
            </a:pPr>
            <a:r>
              <a:rPr lang="en-US" altLang="zh-CN" sz="3400">
                <a:solidFill>
                  <a:srgbClr val="FFCC00"/>
                </a:solidFill>
                <a:ea typeface="宋体" pitchFamily="-128" charset="-122"/>
                <a:cs typeface="宋体" pitchFamily="-128" charset="-122"/>
              </a:rPr>
              <a:t>Moses</a:t>
            </a:r>
            <a:endParaRPr lang="sk-SK" sz="3400">
              <a:solidFill>
                <a:srgbClr val="FFCC00"/>
              </a:solidFill>
              <a:ea typeface="宋体" pitchFamily="-128" charset="-122"/>
              <a:cs typeface="宋体" pitchFamily="-128" charset="-122"/>
            </a:endParaRPr>
          </a:p>
        </p:txBody>
      </p:sp>
      <p:sp>
        <p:nvSpPr>
          <p:cNvPr id="1644550" name="Text Box 6"/>
          <p:cNvSpPr txBox="1">
            <a:spLocks noChangeArrowheads="1"/>
          </p:cNvSpPr>
          <p:nvPr/>
        </p:nvSpPr>
        <p:spPr bwMode="auto">
          <a:xfrm rot="5400000">
            <a:off x="4192587" y="5586413"/>
            <a:ext cx="720725" cy="558800"/>
          </a:xfrm>
          <a:prstGeom prst="rect">
            <a:avLst/>
          </a:prstGeom>
          <a:noFill/>
          <a:ln w="9525">
            <a:noFill/>
            <a:miter lim="800000"/>
            <a:headEnd/>
            <a:tailEnd/>
          </a:ln>
          <a:effectLst/>
        </p:spPr>
        <p:txBody>
          <a:bodyPr tIns="0" bIns="72000">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128" charset="-122"/>
                <a:cs typeface="宋体" pitchFamily="-128" charset="-122"/>
              </a:rPr>
              <a:t>=</a:t>
            </a:r>
            <a:endParaRPr lang="sk-SK" sz="3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644551" name="Rectangle 7"/>
          <p:cNvSpPr>
            <a:spLocks noChangeArrowheads="1"/>
          </p:cNvSpPr>
          <p:nvPr/>
        </p:nvSpPr>
        <p:spPr bwMode="auto">
          <a:xfrm>
            <a:off x="2997200" y="5994400"/>
            <a:ext cx="3127375"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Messiah</a:t>
            </a:r>
            <a:endParaRPr lang="sk-SK" sz="2600">
              <a:solidFill>
                <a:schemeClr val="bg1"/>
              </a:solidFill>
              <a:ea typeface="Arial" pitchFamily="-128" charset="0"/>
              <a:cs typeface="Arial" pitchFamily="-128" charset="0"/>
            </a:endParaRPr>
          </a:p>
        </p:txBody>
      </p:sp>
      <p:sp>
        <p:nvSpPr>
          <p:cNvPr id="1644552" name="Rectangle 8"/>
          <p:cNvSpPr>
            <a:spLocks noChangeArrowheads="1"/>
          </p:cNvSpPr>
          <p:nvPr/>
        </p:nvSpPr>
        <p:spPr bwMode="auto">
          <a:xfrm>
            <a:off x="2997200" y="5229225"/>
            <a:ext cx="3127375"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Restored Adam</a:t>
            </a:r>
            <a:endParaRPr lang="sk-SK" sz="2600">
              <a:solidFill>
                <a:schemeClr val="bg1"/>
              </a:solidFill>
              <a:ea typeface="Arial" pitchFamily="-128" charset="0"/>
              <a:cs typeface="Arial" pitchFamily="-128" charset="0"/>
            </a:endParaRPr>
          </a:p>
        </p:txBody>
      </p:sp>
      <p:grpSp>
        <p:nvGrpSpPr>
          <p:cNvPr id="1644553" name="Group 9"/>
          <p:cNvGrpSpPr>
            <a:grpSpLocks/>
          </p:cNvGrpSpPr>
          <p:nvPr/>
        </p:nvGrpSpPr>
        <p:grpSpPr bwMode="auto">
          <a:xfrm>
            <a:off x="3267075" y="3249613"/>
            <a:ext cx="2616200" cy="1847850"/>
            <a:chOff x="2030" y="1990"/>
            <a:chExt cx="1648" cy="1164"/>
          </a:xfrm>
        </p:grpSpPr>
        <p:pic>
          <p:nvPicPr>
            <p:cNvPr id="1644554" name="Picture 10" descr="rock"/>
            <p:cNvPicPr>
              <a:picLocks noChangeAspect="1" noChangeArrowheads="1"/>
            </p:cNvPicPr>
            <p:nvPr/>
          </p:nvPicPr>
          <p:blipFill>
            <a:blip r:embed="rId3"/>
            <a:srcRect/>
            <a:stretch>
              <a:fillRect/>
            </a:stretch>
          </p:blipFill>
          <p:spPr bwMode="auto">
            <a:xfrm>
              <a:off x="2030" y="1990"/>
              <a:ext cx="1648" cy="1059"/>
            </a:xfrm>
            <a:prstGeom prst="rect">
              <a:avLst/>
            </a:prstGeom>
            <a:noFill/>
            <a:ln w="9525">
              <a:noFill/>
              <a:miter lim="800000"/>
              <a:headEnd/>
              <a:tailEnd/>
            </a:ln>
          </p:spPr>
        </p:pic>
        <p:pic>
          <p:nvPicPr>
            <p:cNvPr id="1644555" name="Picture 11" descr="water"/>
            <p:cNvPicPr>
              <a:picLocks noChangeAspect="1" noChangeArrowheads="1"/>
            </p:cNvPicPr>
            <p:nvPr/>
          </p:nvPicPr>
          <p:blipFill>
            <a:blip r:embed="rId4">
              <a:clrChange>
                <a:clrFrom>
                  <a:srgbClr val="FF0000"/>
                </a:clrFrom>
                <a:clrTo>
                  <a:srgbClr val="FF0000">
                    <a:alpha val="0"/>
                  </a:srgbClr>
                </a:clrTo>
              </a:clrChange>
            </a:blip>
            <a:srcRect/>
            <a:stretch>
              <a:fillRect/>
            </a:stretch>
          </p:blipFill>
          <p:spPr bwMode="auto">
            <a:xfrm>
              <a:off x="3078" y="2699"/>
              <a:ext cx="549" cy="455"/>
            </a:xfrm>
            <a:prstGeom prst="rect">
              <a:avLst/>
            </a:prstGeom>
            <a:noFill/>
            <a:ln w="9525">
              <a:noFill/>
              <a:miter lim="800000"/>
              <a:headEnd/>
              <a:tailEnd/>
            </a:ln>
          </p:spPr>
        </p:pic>
      </p:grpSp>
      <p:grpSp>
        <p:nvGrpSpPr>
          <p:cNvPr id="1644556" name="Group 12"/>
          <p:cNvGrpSpPr>
            <a:grpSpLocks/>
          </p:cNvGrpSpPr>
          <p:nvPr/>
        </p:nvGrpSpPr>
        <p:grpSpPr bwMode="auto">
          <a:xfrm>
            <a:off x="6146800" y="3249613"/>
            <a:ext cx="2616200" cy="1847850"/>
            <a:chOff x="2030" y="1990"/>
            <a:chExt cx="1648" cy="1164"/>
          </a:xfrm>
        </p:grpSpPr>
        <p:pic>
          <p:nvPicPr>
            <p:cNvPr id="1644557" name="Picture 13" descr="rock"/>
            <p:cNvPicPr>
              <a:picLocks noChangeAspect="1" noChangeArrowheads="1"/>
            </p:cNvPicPr>
            <p:nvPr/>
          </p:nvPicPr>
          <p:blipFill>
            <a:blip r:embed="rId3"/>
            <a:srcRect/>
            <a:stretch>
              <a:fillRect/>
            </a:stretch>
          </p:blipFill>
          <p:spPr bwMode="auto">
            <a:xfrm>
              <a:off x="2030" y="1990"/>
              <a:ext cx="1648" cy="1059"/>
            </a:xfrm>
            <a:prstGeom prst="rect">
              <a:avLst/>
            </a:prstGeom>
            <a:noFill/>
            <a:ln w="9525">
              <a:noFill/>
              <a:miter lim="800000"/>
              <a:headEnd/>
              <a:tailEnd/>
            </a:ln>
          </p:spPr>
        </p:pic>
        <p:pic>
          <p:nvPicPr>
            <p:cNvPr id="1644558" name="Picture 14" descr="water"/>
            <p:cNvPicPr>
              <a:picLocks noChangeAspect="1" noChangeArrowheads="1"/>
            </p:cNvPicPr>
            <p:nvPr/>
          </p:nvPicPr>
          <p:blipFill>
            <a:blip r:embed="rId4">
              <a:clrChange>
                <a:clrFrom>
                  <a:srgbClr val="FF0000"/>
                </a:clrFrom>
                <a:clrTo>
                  <a:srgbClr val="FF0000">
                    <a:alpha val="0"/>
                  </a:srgbClr>
                </a:clrTo>
              </a:clrChange>
            </a:blip>
            <a:srcRect/>
            <a:stretch>
              <a:fillRect/>
            </a:stretch>
          </p:blipFill>
          <p:spPr bwMode="auto">
            <a:xfrm>
              <a:off x="3078" y="2699"/>
              <a:ext cx="549" cy="455"/>
            </a:xfrm>
            <a:prstGeom prst="rect">
              <a:avLst/>
            </a:prstGeom>
            <a:noFill/>
            <a:ln w="9525">
              <a:noFill/>
              <a:miter lim="800000"/>
              <a:headEnd/>
              <a:tailEnd/>
            </a:ln>
          </p:spPr>
        </p:pic>
      </p:grpSp>
      <p:pic>
        <p:nvPicPr>
          <p:cNvPr id="1644559" name="Picture 15" descr="rock"/>
          <p:cNvPicPr>
            <a:picLocks noChangeAspect="1" noChangeArrowheads="1"/>
          </p:cNvPicPr>
          <p:nvPr/>
        </p:nvPicPr>
        <p:blipFill>
          <a:blip r:embed="rId3"/>
          <a:srcRect/>
          <a:stretch>
            <a:fillRect/>
          </a:stretch>
        </p:blipFill>
        <p:spPr bwMode="auto">
          <a:xfrm>
            <a:off x="385763" y="3249613"/>
            <a:ext cx="2616200" cy="1681162"/>
          </a:xfrm>
          <a:prstGeom prst="rect">
            <a:avLst/>
          </a:prstGeom>
          <a:noFill/>
          <a:ln w="9525">
            <a:noFill/>
            <a:miter lim="800000"/>
            <a:headEnd/>
            <a:tailEnd/>
          </a:ln>
        </p:spPr>
      </p:pic>
      <p:sp>
        <p:nvSpPr>
          <p:cNvPr id="1644560" name="Rectangle 16"/>
          <p:cNvSpPr>
            <a:spLocks noChangeArrowheads="1"/>
          </p:cNvSpPr>
          <p:nvPr/>
        </p:nvSpPr>
        <p:spPr bwMode="auto">
          <a:xfrm>
            <a:off x="746125" y="3519488"/>
            <a:ext cx="1754188" cy="122555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b="1">
                <a:solidFill>
                  <a:schemeClr val="bg1"/>
                </a:solidFill>
                <a:effectLst>
                  <a:outerShdw blurRad="38100" dist="38100" dir="2700000" algn="tl">
                    <a:srgbClr val="000000"/>
                  </a:outerShdw>
                </a:effectLst>
                <a:ea typeface="宋体" pitchFamily="-128" charset="-122"/>
                <a:cs typeface="宋体" pitchFamily="-128" charset="-122"/>
              </a:rPr>
              <a:t>Rock without water</a:t>
            </a:r>
            <a:endParaRPr lang="sk-SK" sz="2600" b="1">
              <a:solidFill>
                <a:schemeClr val="bg1"/>
              </a:solidFill>
              <a:effectLst>
                <a:outerShdw blurRad="38100" dist="38100" dir="2700000" algn="tl">
                  <a:srgbClr val="000000"/>
                </a:outerShdw>
              </a:effectLst>
              <a:ea typeface="Arial" pitchFamily="-128" charset="0"/>
              <a:cs typeface="Arial" pitchFamily="-128" charset="0"/>
            </a:endParaRPr>
          </a:p>
        </p:txBody>
      </p:sp>
      <p:sp>
        <p:nvSpPr>
          <p:cNvPr id="1644561" name="Rectangle 17"/>
          <p:cNvSpPr>
            <a:spLocks noChangeArrowheads="1"/>
          </p:cNvSpPr>
          <p:nvPr/>
        </p:nvSpPr>
        <p:spPr bwMode="auto">
          <a:xfrm>
            <a:off x="3627438" y="3519488"/>
            <a:ext cx="1754187" cy="847725"/>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b="1">
                <a:solidFill>
                  <a:schemeClr val="bg1"/>
                </a:solidFill>
                <a:effectLst>
                  <a:outerShdw blurRad="38100" dist="38100" dir="2700000" algn="tl">
                    <a:srgbClr val="000000"/>
                  </a:outerShdw>
                </a:effectLst>
                <a:ea typeface="宋体" pitchFamily="-128" charset="-122"/>
                <a:cs typeface="宋体" pitchFamily="-128" charset="-122"/>
              </a:rPr>
              <a:t>Rock with water</a:t>
            </a:r>
            <a:endParaRPr lang="sk-SK" sz="2600" b="1">
              <a:solidFill>
                <a:schemeClr val="bg1"/>
              </a:solidFill>
              <a:effectLst>
                <a:outerShdw blurRad="38100" dist="38100" dir="2700000" algn="tl">
                  <a:srgbClr val="000000"/>
                </a:outerShdw>
              </a:effectLst>
              <a:ea typeface="Arial" pitchFamily="-128" charset="0"/>
              <a:cs typeface="Arial" pitchFamily="-128" charset="0"/>
            </a:endParaRPr>
          </a:p>
        </p:txBody>
      </p:sp>
      <p:sp>
        <p:nvSpPr>
          <p:cNvPr id="1644562" name="Rectangle 18"/>
          <p:cNvSpPr>
            <a:spLocks noChangeArrowheads="1"/>
          </p:cNvSpPr>
          <p:nvPr/>
        </p:nvSpPr>
        <p:spPr bwMode="auto">
          <a:xfrm>
            <a:off x="6507163" y="3519488"/>
            <a:ext cx="1754187" cy="847725"/>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b="1">
                <a:solidFill>
                  <a:schemeClr val="bg1"/>
                </a:solidFill>
                <a:effectLst>
                  <a:outerShdw blurRad="38100" dist="38100" dir="2700000" algn="tl">
                    <a:srgbClr val="000000"/>
                  </a:outerShdw>
                </a:effectLst>
                <a:ea typeface="宋体" pitchFamily="-128" charset="-122"/>
                <a:cs typeface="宋体" pitchFamily="-128" charset="-122"/>
              </a:rPr>
              <a:t>Rock with water</a:t>
            </a:r>
            <a:endParaRPr lang="sk-SK" sz="2600" b="1">
              <a:solidFill>
                <a:schemeClr val="bg1"/>
              </a:solidFill>
              <a:effectLst>
                <a:outerShdw blurRad="38100" dist="38100" dir="2700000" algn="tl">
                  <a:srgbClr val="000000"/>
                </a:outerShdw>
              </a:effectLst>
              <a:ea typeface="Arial" pitchFamily="-128" charset="0"/>
              <a:cs typeface="Arial" pitchFamily="-128" charset="0"/>
            </a:endParaRPr>
          </a:p>
        </p:txBody>
      </p:sp>
      <p:sp>
        <p:nvSpPr>
          <p:cNvPr id="1644563" name="Line 19"/>
          <p:cNvSpPr>
            <a:spLocks noChangeShapeType="1"/>
          </p:cNvSpPr>
          <p:nvPr/>
        </p:nvSpPr>
        <p:spPr bwMode="auto">
          <a:xfrm>
            <a:off x="3402013" y="1898650"/>
            <a:ext cx="944562" cy="1216025"/>
          </a:xfrm>
          <a:prstGeom prst="line">
            <a:avLst/>
          </a:prstGeom>
          <a:noFill/>
          <a:ln w="127000">
            <a:solidFill>
              <a:schemeClr val="bg1"/>
            </a:solidFill>
            <a:round/>
            <a:headEnd/>
            <a:tailEnd type="triangle" w="med" len="sm"/>
          </a:ln>
          <a:effectLst/>
        </p:spPr>
        <p:txBody>
          <a:bodyPr>
            <a:prstTxWarp prst="textNoShape">
              <a:avLst/>
            </a:prstTxWarp>
          </a:bodyPr>
          <a:lstStyle/>
          <a:p>
            <a:endParaRPr lang="en-US"/>
          </a:p>
        </p:txBody>
      </p:sp>
      <p:sp>
        <p:nvSpPr>
          <p:cNvPr id="1644564" name="Rectangle 20"/>
          <p:cNvSpPr>
            <a:spLocks noChangeArrowheads="1"/>
          </p:cNvSpPr>
          <p:nvPr/>
        </p:nvSpPr>
        <p:spPr bwMode="auto">
          <a:xfrm>
            <a:off x="611188" y="1898650"/>
            <a:ext cx="1754187"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First strike</a:t>
            </a:r>
            <a:endParaRPr lang="sk-SK" sz="2600">
              <a:solidFill>
                <a:schemeClr val="bg1"/>
              </a:solidFill>
              <a:ea typeface="Arial" pitchFamily="-128" charset="0"/>
              <a:cs typeface="Arial" pitchFamily="-128" charset="0"/>
            </a:endParaRPr>
          </a:p>
        </p:txBody>
      </p:sp>
      <p:sp>
        <p:nvSpPr>
          <p:cNvPr id="1644565" name="Rectangle 21"/>
          <p:cNvSpPr>
            <a:spLocks noChangeArrowheads="1"/>
          </p:cNvSpPr>
          <p:nvPr/>
        </p:nvSpPr>
        <p:spPr bwMode="auto">
          <a:xfrm>
            <a:off x="3851275" y="1898650"/>
            <a:ext cx="1754188" cy="847725"/>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Second strike</a:t>
            </a:r>
            <a:endParaRPr lang="sk-SK" sz="2600">
              <a:solidFill>
                <a:schemeClr val="bg1"/>
              </a:solidFill>
              <a:ea typeface="Arial" pitchFamily="-128" charset="0"/>
              <a:cs typeface="Arial" pitchFamily="-128" charset="0"/>
            </a:endParaRPr>
          </a:p>
        </p:txBody>
      </p:sp>
      <p:sp>
        <p:nvSpPr>
          <p:cNvPr id="1644566" name="Text Box 22"/>
          <p:cNvSpPr txBox="1">
            <a:spLocks noChangeArrowheads="1"/>
          </p:cNvSpPr>
          <p:nvPr/>
        </p:nvSpPr>
        <p:spPr bwMode="auto">
          <a:xfrm rot="5400000">
            <a:off x="7072312" y="5586413"/>
            <a:ext cx="720725" cy="558800"/>
          </a:xfrm>
          <a:prstGeom prst="rect">
            <a:avLst/>
          </a:prstGeom>
          <a:noFill/>
          <a:ln w="9525">
            <a:noFill/>
            <a:miter lim="800000"/>
            <a:headEnd/>
            <a:tailEnd/>
          </a:ln>
          <a:effectLst/>
        </p:spPr>
        <p:txBody>
          <a:bodyPr tIns="0" bIns="72000">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128" charset="-122"/>
                <a:cs typeface="宋体" pitchFamily="-128" charset="-122"/>
              </a:rPr>
              <a:t>=</a:t>
            </a:r>
            <a:endParaRPr lang="sk-SK" sz="3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644567" name="Rectangle 23"/>
          <p:cNvSpPr>
            <a:spLocks noChangeArrowheads="1"/>
          </p:cNvSpPr>
          <p:nvPr/>
        </p:nvSpPr>
        <p:spPr bwMode="auto">
          <a:xfrm>
            <a:off x="5876925" y="5994400"/>
            <a:ext cx="3127375"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Messiah</a:t>
            </a:r>
            <a:endParaRPr lang="sk-SK" sz="2600">
              <a:solidFill>
                <a:schemeClr val="bg1"/>
              </a:solidFill>
              <a:ea typeface="Arial" pitchFamily="-128" charset="0"/>
              <a:cs typeface="Arial" pitchFamily="-128" charset="0"/>
            </a:endParaRPr>
          </a:p>
        </p:txBody>
      </p:sp>
      <p:sp>
        <p:nvSpPr>
          <p:cNvPr id="1644568" name="Rectangle 24"/>
          <p:cNvSpPr>
            <a:spLocks noChangeArrowheads="1"/>
          </p:cNvSpPr>
          <p:nvPr/>
        </p:nvSpPr>
        <p:spPr bwMode="auto">
          <a:xfrm>
            <a:off x="5876925" y="5229225"/>
            <a:ext cx="3127375"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Restored Adam</a:t>
            </a:r>
            <a:endParaRPr lang="sk-SK" sz="2600">
              <a:solidFill>
                <a:schemeClr val="bg1"/>
              </a:solidFill>
              <a:ea typeface="Arial" pitchFamily="-128" charset="0"/>
              <a:cs typeface="Arial" pitchFamily="-128" charset="0"/>
            </a:endParaRPr>
          </a:p>
        </p:txBody>
      </p:sp>
      <p:sp>
        <p:nvSpPr>
          <p:cNvPr id="1644569" name="Rectangle 25"/>
          <p:cNvSpPr>
            <a:spLocks noChangeArrowheads="1"/>
          </p:cNvSpPr>
          <p:nvPr/>
        </p:nvSpPr>
        <p:spPr bwMode="auto">
          <a:xfrm>
            <a:off x="115888" y="5229225"/>
            <a:ext cx="3127375" cy="469900"/>
          </a:xfrm>
          <a:prstGeom prst="rect">
            <a:avLst/>
          </a:prstGeom>
          <a:noFill/>
          <a:ln w="9525">
            <a:noFill/>
            <a:miter lim="800000"/>
            <a:headEnd/>
            <a:tailEnd/>
          </a:ln>
          <a:effectLst/>
        </p:spPr>
        <p:txBody>
          <a:bodyPr>
            <a:prstTxWarp prst="textNoShape">
              <a:avLst/>
            </a:prstTxWarp>
            <a:spAutoFit/>
          </a:bodyPr>
          <a:lstStyle/>
          <a:p>
            <a:pPr algn="ctr">
              <a:lnSpc>
                <a:spcPct val="95000"/>
              </a:lnSpc>
            </a:pPr>
            <a:r>
              <a:rPr lang="en-US" altLang="zh-CN" sz="2600">
                <a:solidFill>
                  <a:schemeClr val="bg1"/>
                </a:solidFill>
                <a:ea typeface="宋体" pitchFamily="-128" charset="-122"/>
                <a:cs typeface="宋体" pitchFamily="-128" charset="-122"/>
              </a:rPr>
              <a:t>Fallen Adam</a:t>
            </a:r>
            <a:endParaRPr lang="sk-SK" sz="2600">
              <a:solidFill>
                <a:schemeClr val="bg1"/>
              </a:solidFill>
              <a:ea typeface="Arial" pitchFamily="-128" charset="0"/>
              <a:cs typeface="Arial" pitchFamily="-128" charset="0"/>
            </a:endParaRPr>
          </a:p>
        </p:txBody>
      </p:sp>
      <p:grpSp>
        <p:nvGrpSpPr>
          <p:cNvPr id="1644570" name="Group 26"/>
          <p:cNvGrpSpPr>
            <a:grpSpLocks/>
          </p:cNvGrpSpPr>
          <p:nvPr/>
        </p:nvGrpSpPr>
        <p:grpSpPr bwMode="auto">
          <a:xfrm>
            <a:off x="6821488" y="1223963"/>
            <a:ext cx="1216025" cy="1800225"/>
            <a:chOff x="4326" y="714"/>
            <a:chExt cx="687" cy="1072"/>
          </a:xfrm>
        </p:grpSpPr>
        <p:sp>
          <p:nvSpPr>
            <p:cNvPr id="1644571" name="Rectangle 27"/>
            <p:cNvSpPr>
              <a:spLocks noChangeArrowheads="1"/>
            </p:cNvSpPr>
            <p:nvPr/>
          </p:nvSpPr>
          <p:spPr bwMode="auto">
            <a:xfrm>
              <a:off x="4623" y="714"/>
              <a:ext cx="106" cy="1072"/>
            </a:xfrm>
            <a:prstGeom prst="rect">
              <a:avLst/>
            </a:prstGeom>
            <a:solidFill>
              <a:srgbClr val="E469F1"/>
            </a:solidFill>
            <a:ln w="9525">
              <a:noFill/>
              <a:miter lim="800000"/>
              <a:headEnd/>
              <a:tailEnd/>
            </a:ln>
            <a:effectLst/>
          </p:spPr>
          <p:txBody>
            <a:bodyPr wrap="none" anchor="ctr">
              <a:prstTxWarp prst="textNoShape">
                <a:avLst/>
              </a:prstTxWarp>
            </a:bodyPr>
            <a:lstStyle/>
            <a:p>
              <a:endParaRPr lang="en-US"/>
            </a:p>
          </p:txBody>
        </p:sp>
        <p:sp>
          <p:nvSpPr>
            <p:cNvPr id="1644572" name="Rectangle 28"/>
            <p:cNvSpPr>
              <a:spLocks noChangeAspect="1" noChangeArrowheads="1"/>
            </p:cNvSpPr>
            <p:nvPr/>
          </p:nvSpPr>
          <p:spPr bwMode="auto">
            <a:xfrm>
              <a:off x="4326" y="978"/>
              <a:ext cx="687" cy="106"/>
            </a:xfrm>
            <a:prstGeom prst="rect">
              <a:avLst/>
            </a:prstGeom>
            <a:solidFill>
              <a:srgbClr val="E469F1"/>
            </a:solidFill>
            <a:ln w="9525">
              <a:noFill/>
              <a:miter lim="800000"/>
              <a:headEnd/>
              <a:tailEnd/>
            </a:ln>
            <a:effectLst/>
          </p:spPr>
          <p:txBody>
            <a:bodyPr wrap="none" anchor="ctr">
              <a:prstTxWarp prst="textNoShape">
                <a:avLst/>
              </a:prstTxWarp>
            </a:bodyPr>
            <a:lstStyle/>
            <a:p>
              <a:endParaRPr lang="en-US"/>
            </a:p>
          </p:txBody>
        </p:sp>
      </p:grpSp>
      <p:sp>
        <p:nvSpPr>
          <p:cNvPr id="1644573" name="Freeform 29"/>
          <p:cNvSpPr>
            <a:spLocks noChangeAspect="1"/>
          </p:cNvSpPr>
          <p:nvPr/>
        </p:nvSpPr>
        <p:spPr bwMode="auto">
          <a:xfrm>
            <a:off x="6237288" y="3295650"/>
            <a:ext cx="2474912" cy="1806575"/>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chemeClr val="tx2">
              <a:alpha val="88000"/>
            </a:schemeClr>
          </a:solidFill>
          <a:ln w="28575">
            <a:solidFill>
              <a:srgbClr val="E20267"/>
            </a:solidFill>
            <a:round/>
            <a:headEnd/>
            <a:tailEnd/>
          </a:ln>
          <a:effectLst/>
        </p:spPr>
        <p:txBody>
          <a:bodyPr>
            <a:prstTxWarp prst="textNoShape">
              <a:avLst/>
            </a:prstTxWarp>
          </a:bodyPr>
          <a:lstStyle/>
          <a:p>
            <a:endParaRPr lang="en-US"/>
          </a:p>
        </p:txBody>
      </p:sp>
      <p:sp>
        <p:nvSpPr>
          <p:cNvPr id="1644574" name="Line 30"/>
          <p:cNvSpPr>
            <a:spLocks noChangeShapeType="1"/>
          </p:cNvSpPr>
          <p:nvPr/>
        </p:nvSpPr>
        <p:spPr bwMode="auto">
          <a:xfrm>
            <a:off x="5472113" y="3744913"/>
            <a:ext cx="1035050" cy="0"/>
          </a:xfrm>
          <a:prstGeom prst="line">
            <a:avLst/>
          </a:prstGeom>
          <a:noFill/>
          <a:ln w="127000">
            <a:solidFill>
              <a:schemeClr val="bg1"/>
            </a:solidFill>
            <a:round/>
            <a:headEnd/>
            <a:tailEnd type="triangle" w="med" len="sm"/>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4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45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45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45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45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45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45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45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45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4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562" grpId="0"/>
      <p:bldP spid="1644563" grpId="0" animBg="1"/>
      <p:bldP spid="1644565" grpId="0"/>
      <p:bldP spid="1644566" grpId="0"/>
      <p:bldP spid="1644567" grpId="0"/>
      <p:bldP spid="1644568" grpId="0"/>
      <p:bldP spid="1644573" grpId="0" animBg="1"/>
      <p:bldP spid="164457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p:txBody>
          <a:bodyPr/>
          <a:lstStyle/>
          <a:p>
            <a:r>
              <a:rPr lang="en-US" sz="4000">
                <a:solidFill>
                  <a:srgbClr val="FFFF00"/>
                </a:solidFill>
                <a:latin typeface="Arial Rounded MT Bold" pitchFamily="-128" charset="0"/>
              </a:rPr>
              <a:t>Joshua inherits Moses position as Abel</a:t>
            </a:r>
            <a:endParaRPr lang="en-US"/>
          </a:p>
        </p:txBody>
      </p:sp>
      <p:sp>
        <p:nvSpPr>
          <p:cNvPr id="1646595" name="Rectangle 3"/>
          <p:cNvSpPr>
            <a:spLocks noGrp="1" noChangeArrowheads="1"/>
          </p:cNvSpPr>
          <p:nvPr>
            <p:ph type="body" idx="1"/>
          </p:nvPr>
        </p:nvSpPr>
        <p:spPr>
          <a:xfrm>
            <a:off x="457200" y="1951038"/>
            <a:ext cx="8229600" cy="4525962"/>
          </a:xfrm>
        </p:spPr>
        <p:txBody>
          <a:bodyPr/>
          <a:lstStyle/>
          <a:p>
            <a:pPr>
              <a:buFontTx/>
              <a:buNone/>
            </a:pPr>
            <a:r>
              <a:rPr lang="en-US" dirty="0">
                <a:solidFill>
                  <a:schemeClr val="accent1"/>
                </a:solidFill>
                <a:latin typeface="Lydian BT" pitchFamily="-128" charset="0"/>
              </a:rPr>
              <a:t>	</a:t>
            </a:r>
            <a:r>
              <a:rPr lang="en-US" dirty="0">
                <a:solidFill>
                  <a:schemeClr val="accent1"/>
                </a:solidFill>
                <a:latin typeface="Times"/>
                <a:cs typeface="Times"/>
              </a:rPr>
              <a:t>So the Lord said to Moses, “Take </a:t>
            </a:r>
            <a:r>
              <a:rPr lang="en-US" dirty="0" smtClean="0">
                <a:solidFill>
                  <a:schemeClr val="accent1"/>
                </a:solidFill>
                <a:latin typeface="Times"/>
                <a:cs typeface="Times"/>
              </a:rPr>
              <a:t>Joshua </a:t>
            </a:r>
            <a:r>
              <a:rPr lang="en-US" dirty="0">
                <a:solidFill>
                  <a:schemeClr val="accent1"/>
                </a:solidFill>
                <a:latin typeface="Times"/>
                <a:cs typeface="Times"/>
              </a:rPr>
              <a:t>son of Nun, a man in whom is the spirit, and lay your hand on him. Have him stand before </a:t>
            </a:r>
            <a:r>
              <a:rPr lang="en-US" dirty="0" err="1">
                <a:solidFill>
                  <a:schemeClr val="accent1"/>
                </a:solidFill>
                <a:latin typeface="Times"/>
                <a:cs typeface="Times"/>
              </a:rPr>
              <a:t>Eleazar</a:t>
            </a:r>
            <a:r>
              <a:rPr lang="en-US" dirty="0">
                <a:solidFill>
                  <a:schemeClr val="accent1"/>
                </a:solidFill>
                <a:latin typeface="Times"/>
                <a:cs typeface="Times"/>
              </a:rPr>
              <a:t> the priest and the entire assembly and commission him in their presence. Give him some of your authority so the whole Israelite community will</a:t>
            </a:r>
            <a:r>
              <a:rPr lang="en-US" dirty="0" smtClean="0">
                <a:solidFill>
                  <a:schemeClr val="accent1"/>
                </a:solidFill>
                <a:latin typeface="Times"/>
                <a:cs typeface="Times"/>
              </a:rPr>
              <a:t> listen to him</a:t>
            </a:r>
            <a:r>
              <a:rPr lang="en-US" dirty="0">
                <a:solidFill>
                  <a:schemeClr val="accent1"/>
                </a:solidFill>
                <a:latin typeface="Times"/>
                <a:cs typeface="Times"/>
              </a:rPr>
              <a:t>.” </a:t>
            </a:r>
          </a:p>
          <a:p>
            <a:pPr>
              <a:buFontTx/>
              <a:buNone/>
            </a:pPr>
            <a:r>
              <a:rPr lang="en-US" sz="2400" dirty="0">
                <a:solidFill>
                  <a:schemeClr val="accent1"/>
                </a:solidFill>
              </a:rPr>
              <a:t>							Exodus 27:18-20</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a:xfrm>
            <a:off x="304800" y="0"/>
            <a:ext cx="8686800" cy="1143000"/>
          </a:xfrm>
        </p:spPr>
        <p:txBody>
          <a:bodyPr/>
          <a:lstStyle/>
          <a:p>
            <a:r>
              <a:rPr lang="en-US" sz="4000">
                <a:solidFill>
                  <a:srgbClr val="FFFF00"/>
                </a:solidFill>
                <a:latin typeface="Arial Rounded MT Bold" pitchFamily="-128" charset="0"/>
              </a:rPr>
              <a:t>God commissions Joshua</a:t>
            </a:r>
            <a:endParaRPr lang="en-US"/>
          </a:p>
        </p:txBody>
      </p:sp>
      <p:sp>
        <p:nvSpPr>
          <p:cNvPr id="1648643" name="Rectangle 3"/>
          <p:cNvSpPr>
            <a:spLocks noGrp="1" noChangeArrowheads="1"/>
          </p:cNvSpPr>
          <p:nvPr>
            <p:ph type="body" idx="1"/>
          </p:nvPr>
        </p:nvSpPr>
        <p:spPr>
          <a:xfrm>
            <a:off x="381000" y="1295400"/>
            <a:ext cx="8382000" cy="4953000"/>
          </a:xfrm>
        </p:spPr>
        <p:txBody>
          <a:bodyPr/>
          <a:lstStyle/>
          <a:p>
            <a:pPr>
              <a:buFontTx/>
              <a:buNone/>
            </a:pPr>
            <a:r>
              <a:rPr lang="en-US" sz="2400" dirty="0">
                <a:solidFill>
                  <a:schemeClr val="accent1"/>
                </a:solidFill>
                <a:latin typeface="Lydian BT" pitchFamily="-128" charset="0"/>
              </a:rPr>
              <a:t>	</a:t>
            </a:r>
            <a:r>
              <a:rPr lang="en-US" sz="2400" dirty="0">
                <a:solidFill>
                  <a:schemeClr val="accent1"/>
                </a:solidFill>
                <a:latin typeface="Times"/>
                <a:cs typeface="Times"/>
              </a:rPr>
              <a:t>After the death of Moses the Lord said to Joshua:</a:t>
            </a:r>
            <a:r>
              <a:rPr lang="en-US" sz="2400" dirty="0" smtClean="0">
                <a:solidFill>
                  <a:schemeClr val="accent1"/>
                </a:solidFill>
                <a:latin typeface="Times"/>
                <a:cs typeface="Times"/>
              </a:rPr>
              <a:t> “Moses my servant is dead. Now then, you and all these people, get ready to cross the Jordan River into the land I am about to give to </a:t>
            </a:r>
            <a:r>
              <a:rPr lang="en-US" sz="2400" dirty="0">
                <a:solidFill>
                  <a:schemeClr val="accent1"/>
                </a:solidFill>
                <a:latin typeface="Times"/>
                <a:cs typeface="Times"/>
              </a:rPr>
              <a:t>the people of Israel. As I was with Moses, so I will be with you; I will never leave you nor forsake you. Be strong and courageous, because you will lead these people to inherit the land I swore to their forefathers to give them. Be careful to</a:t>
            </a:r>
            <a:r>
              <a:rPr lang="en-US" sz="2400" dirty="0" smtClean="0">
                <a:solidFill>
                  <a:schemeClr val="accent1"/>
                </a:solidFill>
                <a:latin typeface="Times"/>
                <a:cs typeface="Times"/>
              </a:rPr>
              <a:t> keep all </a:t>
            </a:r>
            <a:r>
              <a:rPr lang="en-US" sz="2400" dirty="0">
                <a:solidFill>
                  <a:schemeClr val="accent1"/>
                </a:solidFill>
                <a:latin typeface="Times"/>
                <a:cs typeface="Times"/>
              </a:rPr>
              <a:t>the</a:t>
            </a:r>
            <a:r>
              <a:rPr lang="en-US" sz="2400" dirty="0" smtClean="0">
                <a:solidFill>
                  <a:schemeClr val="accent1"/>
                </a:solidFill>
                <a:latin typeface="Times"/>
                <a:cs typeface="Times"/>
              </a:rPr>
              <a:t> laws my </a:t>
            </a:r>
            <a:r>
              <a:rPr lang="en-US" sz="2400" dirty="0">
                <a:solidFill>
                  <a:schemeClr val="accent1"/>
                </a:solidFill>
                <a:latin typeface="Times"/>
                <a:cs typeface="Times"/>
              </a:rPr>
              <a:t>servant Moses gave you; do not turn from it to the right or to the left, that you may be successful wherever you go. Do not let this Book of the</a:t>
            </a:r>
            <a:r>
              <a:rPr lang="en-US" sz="2400" dirty="0" smtClean="0">
                <a:solidFill>
                  <a:schemeClr val="accent1"/>
                </a:solidFill>
                <a:latin typeface="Times"/>
                <a:cs typeface="Times"/>
              </a:rPr>
              <a:t> Torah depart </a:t>
            </a:r>
            <a:r>
              <a:rPr lang="en-US" sz="2400" dirty="0">
                <a:solidFill>
                  <a:schemeClr val="accent1"/>
                </a:solidFill>
                <a:latin typeface="Times"/>
                <a:cs typeface="Times"/>
              </a:rPr>
              <a:t>from your mouth; meditate on it day and night, so that you may be careful to do everything written in it. Then you will be prosperous and successful</a:t>
            </a:r>
            <a:r>
              <a:rPr lang="en-US" sz="2400" dirty="0" smtClean="0">
                <a:solidFill>
                  <a:schemeClr val="accent1"/>
                </a:solidFill>
                <a:latin typeface="Times"/>
                <a:cs typeface="Times"/>
              </a:rPr>
              <a:t>.” </a:t>
            </a:r>
            <a:endParaRPr lang="en-US" sz="2400" dirty="0">
              <a:solidFill>
                <a:schemeClr val="accent1"/>
              </a:solidFill>
              <a:latin typeface="Times"/>
              <a:cs typeface="Times"/>
            </a:endParaRPr>
          </a:p>
          <a:p>
            <a:pPr>
              <a:buFontTx/>
              <a:buNone/>
            </a:pPr>
            <a:r>
              <a:rPr lang="en-US" sz="2000" dirty="0">
                <a:solidFill>
                  <a:schemeClr val="accent1"/>
                </a:solidFill>
              </a:rPr>
              <a:t>						Joshua 1:2, 5-6</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title"/>
          </p:nvPr>
        </p:nvSpPr>
        <p:spPr/>
        <p:txBody>
          <a:bodyPr/>
          <a:lstStyle/>
          <a:p>
            <a:r>
              <a:rPr lang="en-US" sz="4000">
                <a:solidFill>
                  <a:srgbClr val="FFFF00"/>
                </a:solidFill>
                <a:latin typeface="Arial Rounded MT Bold" pitchFamily="-128" charset="0"/>
              </a:rPr>
              <a:t>The people unite with Joshua</a:t>
            </a:r>
            <a:endParaRPr lang="en-US"/>
          </a:p>
        </p:txBody>
      </p:sp>
      <p:sp>
        <p:nvSpPr>
          <p:cNvPr id="1649667" name="Rectangle 3"/>
          <p:cNvSpPr>
            <a:spLocks noGrp="1" noChangeArrowheads="1"/>
          </p:cNvSpPr>
          <p:nvPr>
            <p:ph type="body" idx="1"/>
          </p:nvPr>
        </p:nvSpPr>
        <p:spPr/>
        <p:txBody>
          <a:bodyPr/>
          <a:lstStyle/>
          <a:p>
            <a:pPr>
              <a:lnSpc>
                <a:spcPct val="90000"/>
              </a:lnSpc>
              <a:buFontTx/>
              <a:buNone/>
            </a:pPr>
            <a:r>
              <a:rPr lang="en-US" dirty="0">
                <a:solidFill>
                  <a:schemeClr val="accent1"/>
                </a:solidFill>
                <a:latin typeface="Lydian BT" pitchFamily="-128" charset="0"/>
              </a:rPr>
              <a:t>	</a:t>
            </a:r>
            <a:r>
              <a:rPr lang="en-US" dirty="0">
                <a:solidFill>
                  <a:schemeClr val="accent1"/>
                </a:solidFill>
                <a:latin typeface="Times"/>
                <a:cs typeface="Times"/>
              </a:rPr>
              <a:t>Then they answered Joshua, “All that you have commanded us we will do, and wherever you send us we will go. Just as we</a:t>
            </a:r>
            <a:r>
              <a:rPr lang="en-US" dirty="0" smtClean="0">
                <a:solidFill>
                  <a:schemeClr val="accent1"/>
                </a:solidFill>
                <a:latin typeface="Times"/>
                <a:cs typeface="Times"/>
              </a:rPr>
              <a:t> listened to Moses </a:t>
            </a:r>
            <a:r>
              <a:rPr lang="en-US" dirty="0">
                <a:solidFill>
                  <a:schemeClr val="accent1"/>
                </a:solidFill>
                <a:latin typeface="Times"/>
                <a:cs typeface="Times"/>
              </a:rPr>
              <a:t>in all things, so we will</a:t>
            </a:r>
            <a:r>
              <a:rPr lang="en-US" dirty="0" smtClean="0">
                <a:solidFill>
                  <a:schemeClr val="accent1"/>
                </a:solidFill>
                <a:latin typeface="Times"/>
                <a:cs typeface="Times"/>
              </a:rPr>
              <a:t> listen to you</a:t>
            </a:r>
            <a:r>
              <a:rPr lang="en-US" dirty="0">
                <a:solidFill>
                  <a:schemeClr val="accent1"/>
                </a:solidFill>
                <a:latin typeface="Times"/>
                <a:cs typeface="Times"/>
              </a:rPr>
              <a:t>. Only may the Lord your God be with you as he was with Moses</a:t>
            </a:r>
            <a:r>
              <a:rPr lang="en-US" dirty="0" smtClean="0">
                <a:solidFill>
                  <a:schemeClr val="accent1"/>
                </a:solidFill>
                <a:latin typeface="Times"/>
                <a:cs typeface="Times"/>
              </a:rPr>
              <a:t>! </a:t>
            </a:r>
            <a:r>
              <a:rPr lang="en-US" dirty="0">
                <a:solidFill>
                  <a:schemeClr val="accent1"/>
                </a:solidFill>
                <a:latin typeface="Times"/>
                <a:cs typeface="Times"/>
              </a:rPr>
              <a:t>Only be strong and of good courage.”</a:t>
            </a:r>
          </a:p>
          <a:p>
            <a:pPr>
              <a:lnSpc>
                <a:spcPct val="90000"/>
              </a:lnSpc>
              <a:buFontTx/>
              <a:buNone/>
            </a:pPr>
            <a:r>
              <a:rPr lang="en-US" sz="2400" dirty="0">
                <a:solidFill>
                  <a:schemeClr val="accent1"/>
                </a:solidFill>
              </a:rPr>
              <a:t>							Joshua 1:16-18</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p:txBody>
          <a:bodyPr/>
          <a:lstStyle/>
          <a:p>
            <a:r>
              <a:rPr lang="en-US" sz="4000">
                <a:solidFill>
                  <a:srgbClr val="FFFF00"/>
                </a:solidFill>
                <a:latin typeface="Arial Rounded MT Bold" pitchFamily="-128" charset="0"/>
              </a:rPr>
              <a:t>Spying out Jericho</a:t>
            </a:r>
            <a:endParaRPr lang="en-US"/>
          </a:p>
        </p:txBody>
      </p:sp>
      <p:sp>
        <p:nvSpPr>
          <p:cNvPr id="1650691" name="Rectangle 3"/>
          <p:cNvSpPr>
            <a:spLocks noGrp="1" noChangeArrowheads="1"/>
          </p:cNvSpPr>
          <p:nvPr>
            <p:ph type="body" sz="half" idx="1"/>
          </p:nvPr>
        </p:nvSpPr>
        <p:spPr>
          <a:xfrm>
            <a:off x="457200" y="1600200"/>
            <a:ext cx="4038600" cy="4525962"/>
          </a:xfrm>
        </p:spPr>
        <p:txBody>
          <a:bodyPr/>
          <a:lstStyle/>
          <a:p>
            <a:r>
              <a:rPr lang="en-US" sz="2600" dirty="0">
                <a:solidFill>
                  <a:schemeClr val="accent1"/>
                </a:solidFill>
              </a:rPr>
              <a:t>Two spies go to Jericho</a:t>
            </a:r>
          </a:p>
          <a:p>
            <a:r>
              <a:rPr lang="en-US" sz="2600" dirty="0" err="1">
                <a:solidFill>
                  <a:schemeClr val="accent1"/>
                </a:solidFill>
              </a:rPr>
              <a:t>Rahab</a:t>
            </a:r>
            <a:r>
              <a:rPr lang="en-US" sz="2600" dirty="0">
                <a:solidFill>
                  <a:schemeClr val="accent1"/>
                </a:solidFill>
              </a:rPr>
              <a:t> the prostitute hides them</a:t>
            </a:r>
          </a:p>
          <a:p>
            <a:r>
              <a:rPr lang="en-US" sz="2600" dirty="0">
                <a:solidFill>
                  <a:schemeClr val="accent1"/>
                </a:solidFill>
              </a:rPr>
              <a:t>They report back</a:t>
            </a:r>
            <a:r>
              <a:rPr lang="en-US" sz="2600" dirty="0">
                <a:solidFill>
                  <a:schemeClr val="accent1"/>
                </a:solidFill>
                <a:latin typeface="Times"/>
                <a:cs typeface="Times"/>
              </a:rPr>
              <a:t>:</a:t>
            </a:r>
            <a:r>
              <a:rPr lang="en-US" sz="2600" dirty="0" smtClean="0">
                <a:solidFill>
                  <a:schemeClr val="accent1"/>
                </a:solidFill>
                <a:latin typeface="Times"/>
                <a:cs typeface="Times"/>
              </a:rPr>
              <a:t> </a:t>
            </a:r>
          </a:p>
          <a:p>
            <a:pPr>
              <a:buNone/>
            </a:pPr>
            <a:r>
              <a:rPr lang="en-US" sz="2600" dirty="0" smtClean="0">
                <a:solidFill>
                  <a:schemeClr val="accent1"/>
                </a:solidFill>
                <a:latin typeface="Times"/>
                <a:cs typeface="Times"/>
              </a:rPr>
              <a:t>	“</a:t>
            </a:r>
            <a:r>
              <a:rPr lang="en-US" sz="2600" dirty="0">
                <a:solidFill>
                  <a:schemeClr val="accent1"/>
                </a:solidFill>
                <a:latin typeface="Times"/>
                <a:cs typeface="Times"/>
              </a:rPr>
              <a:t>Truly the Lord has given all the land into our hands; and moreover the inhabitants of the land are fainthearted because of us.”</a:t>
            </a:r>
          </a:p>
          <a:p>
            <a:pPr>
              <a:buFontTx/>
              <a:buNone/>
            </a:pPr>
            <a:r>
              <a:rPr lang="en-US" sz="2600" dirty="0">
                <a:solidFill>
                  <a:schemeClr val="accent1"/>
                </a:solidFill>
              </a:rPr>
              <a:t>			Joshua 2:24</a:t>
            </a:r>
          </a:p>
        </p:txBody>
      </p:sp>
      <p:pic>
        <p:nvPicPr>
          <p:cNvPr id="1650693" name="Picture 5" descr="ChagallRahabandthespiesofJericho"/>
          <p:cNvPicPr>
            <a:picLocks noGrp="1" noChangeAspect="1" noChangeArrowheads="1"/>
          </p:cNvPicPr>
          <p:nvPr>
            <p:ph sz="half" idx="2"/>
          </p:nvPr>
        </p:nvPicPr>
        <p:blipFill>
          <a:blip r:embed="rId3"/>
          <a:srcRect/>
          <a:stretch>
            <a:fillRect/>
          </a:stretch>
        </p:blipFill>
        <p:spPr>
          <a:xfrm>
            <a:off x="5003800" y="1600200"/>
            <a:ext cx="3327400" cy="4525963"/>
          </a:xfrm>
        </p:spPr>
      </p:pic>
      <p:sp>
        <p:nvSpPr>
          <p:cNvPr id="1650694" name="Text Box 6"/>
          <p:cNvSpPr txBox="1">
            <a:spLocks noChangeArrowheads="1"/>
          </p:cNvSpPr>
          <p:nvPr/>
        </p:nvSpPr>
        <p:spPr bwMode="auto">
          <a:xfrm>
            <a:off x="5638800" y="6324600"/>
            <a:ext cx="32543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accent1"/>
                </a:solidFill>
              </a:rPr>
              <a:t>Rahab and the spies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r>
              <a:rPr lang="en-US" sz="4000">
                <a:solidFill>
                  <a:srgbClr val="FFFF00"/>
                </a:solidFill>
                <a:latin typeface="Arial Rounded MT Bold" pitchFamily="-128" charset="0"/>
              </a:rPr>
              <a:t>Setting out for Canaan</a:t>
            </a:r>
            <a:endParaRPr lang="en-US"/>
          </a:p>
        </p:txBody>
      </p:sp>
      <p:sp>
        <p:nvSpPr>
          <p:cNvPr id="1653763" name="Rectangle 3"/>
          <p:cNvSpPr>
            <a:spLocks noGrp="1" noChangeArrowheads="1"/>
          </p:cNvSpPr>
          <p:nvPr>
            <p:ph type="body" sz="half" idx="1"/>
          </p:nvPr>
        </p:nvSpPr>
        <p:spPr>
          <a:xfrm>
            <a:off x="457200" y="2027238"/>
            <a:ext cx="4038600" cy="4525962"/>
          </a:xfrm>
        </p:spPr>
        <p:txBody>
          <a:bodyPr/>
          <a:lstStyle/>
          <a:p>
            <a:pPr>
              <a:lnSpc>
                <a:spcPct val="90000"/>
              </a:lnSpc>
            </a:pPr>
            <a:r>
              <a:rPr lang="en-US" sz="2800">
                <a:solidFill>
                  <a:schemeClr val="accent1"/>
                </a:solidFill>
              </a:rPr>
              <a:t>3 days before Jordan</a:t>
            </a:r>
          </a:p>
          <a:p>
            <a:pPr>
              <a:lnSpc>
                <a:spcPct val="90000"/>
              </a:lnSpc>
            </a:pPr>
            <a:r>
              <a:rPr lang="en-US" sz="2800">
                <a:solidFill>
                  <a:schemeClr val="accent1"/>
                </a:solidFill>
              </a:rPr>
              <a:t>Ark crossed the river</a:t>
            </a:r>
          </a:p>
          <a:p>
            <a:pPr>
              <a:lnSpc>
                <a:spcPct val="90000"/>
              </a:lnSpc>
            </a:pPr>
            <a:r>
              <a:rPr lang="en-US" sz="2800">
                <a:solidFill>
                  <a:schemeClr val="accent1"/>
                </a:solidFill>
              </a:rPr>
              <a:t>Took 12 stones</a:t>
            </a:r>
          </a:p>
          <a:p>
            <a:pPr>
              <a:lnSpc>
                <a:spcPct val="90000"/>
              </a:lnSpc>
            </a:pPr>
            <a:r>
              <a:rPr lang="en-US" sz="2800">
                <a:solidFill>
                  <a:schemeClr val="accent1"/>
                </a:solidFill>
              </a:rPr>
              <a:t>Built altar</a:t>
            </a:r>
          </a:p>
          <a:p>
            <a:pPr>
              <a:lnSpc>
                <a:spcPct val="90000"/>
              </a:lnSpc>
            </a:pPr>
            <a:r>
              <a:rPr lang="en-US" sz="2800">
                <a:solidFill>
                  <a:schemeClr val="accent1"/>
                </a:solidFill>
              </a:rPr>
              <a:t>Circumcised people</a:t>
            </a:r>
          </a:p>
          <a:p>
            <a:pPr>
              <a:lnSpc>
                <a:spcPct val="90000"/>
              </a:lnSpc>
            </a:pPr>
            <a:r>
              <a:rPr lang="en-US" sz="2800">
                <a:solidFill>
                  <a:schemeClr val="accent1"/>
                </a:solidFill>
              </a:rPr>
              <a:t>Celebrated Passover</a:t>
            </a:r>
          </a:p>
          <a:p>
            <a:pPr>
              <a:lnSpc>
                <a:spcPct val="90000"/>
              </a:lnSpc>
            </a:pPr>
            <a:r>
              <a:rPr lang="en-US" sz="2800">
                <a:solidFill>
                  <a:schemeClr val="accent1"/>
                </a:solidFill>
              </a:rPr>
              <a:t>Met commander of the army of the Lord</a:t>
            </a:r>
          </a:p>
          <a:p>
            <a:pPr>
              <a:lnSpc>
                <a:spcPct val="90000"/>
              </a:lnSpc>
            </a:pPr>
            <a:endParaRPr lang="en-US" sz="2800">
              <a:solidFill>
                <a:schemeClr val="accent1"/>
              </a:solidFill>
            </a:endParaRPr>
          </a:p>
        </p:txBody>
      </p:sp>
      <p:pic>
        <p:nvPicPr>
          <p:cNvPr id="1653765" name="Picture 5" descr="Kohath-02"/>
          <p:cNvPicPr>
            <a:picLocks noGrp="1" noChangeAspect="1" noChangeArrowheads="1"/>
          </p:cNvPicPr>
          <p:nvPr>
            <p:ph sz="half" idx="2"/>
          </p:nvPr>
        </p:nvPicPr>
        <p:blipFill>
          <a:blip r:embed="rId3"/>
          <a:srcRect/>
          <a:stretch>
            <a:fillRect/>
          </a:stretch>
        </p:blipFill>
        <p:spPr>
          <a:xfrm>
            <a:off x="4648200" y="2382838"/>
            <a:ext cx="4038600" cy="2960687"/>
          </a:xfrm>
        </p:spPr>
      </p:pic>
      <p:sp>
        <p:nvSpPr>
          <p:cNvPr id="1653766" name="Text Box 6"/>
          <p:cNvSpPr txBox="1">
            <a:spLocks noChangeArrowheads="1"/>
          </p:cNvSpPr>
          <p:nvPr/>
        </p:nvSpPr>
        <p:spPr bwMode="auto">
          <a:xfrm>
            <a:off x="5181600" y="5486400"/>
            <a:ext cx="3055938" cy="641350"/>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accent1"/>
                </a:solidFill>
              </a:rPr>
              <a:t>Crossing the River Jordan </a:t>
            </a:r>
          </a:p>
          <a:p>
            <a:pPr algn="ctr"/>
            <a:r>
              <a:rPr lang="en-US">
                <a:solidFill>
                  <a:schemeClr val="accent1"/>
                </a:solidFill>
              </a:rPr>
              <a:t>with the Ark of the Covenant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p:txBody>
          <a:bodyPr/>
          <a:lstStyle/>
          <a:p>
            <a:r>
              <a:rPr lang="en-US" sz="4000">
                <a:solidFill>
                  <a:srgbClr val="FFFF00"/>
                </a:solidFill>
                <a:latin typeface="Arial Rounded MT Bold" pitchFamily="-128" charset="0"/>
              </a:rPr>
              <a:t>Capture of Jericho</a:t>
            </a:r>
            <a:endParaRPr lang="en-US"/>
          </a:p>
        </p:txBody>
      </p:sp>
      <p:sp>
        <p:nvSpPr>
          <p:cNvPr id="1654787" name="Rectangle 3"/>
          <p:cNvSpPr>
            <a:spLocks noGrp="1" noChangeArrowheads="1"/>
          </p:cNvSpPr>
          <p:nvPr>
            <p:ph type="body" sz="half" idx="1"/>
          </p:nvPr>
        </p:nvSpPr>
        <p:spPr>
          <a:xfrm>
            <a:off x="457200" y="2027238"/>
            <a:ext cx="4038600" cy="4525962"/>
          </a:xfrm>
        </p:spPr>
        <p:txBody>
          <a:bodyPr/>
          <a:lstStyle/>
          <a:p>
            <a:r>
              <a:rPr lang="en-US" sz="2800">
                <a:solidFill>
                  <a:schemeClr val="accent1"/>
                </a:solidFill>
              </a:rPr>
              <a:t>40,000 soldiers</a:t>
            </a:r>
          </a:p>
          <a:p>
            <a:r>
              <a:rPr lang="en-US" sz="2800">
                <a:solidFill>
                  <a:schemeClr val="accent1"/>
                </a:solidFill>
              </a:rPr>
              <a:t>7 priests blowing trumpets</a:t>
            </a:r>
          </a:p>
          <a:p>
            <a:r>
              <a:rPr lang="en-US" sz="2800">
                <a:solidFill>
                  <a:schemeClr val="accent1"/>
                </a:solidFill>
              </a:rPr>
              <a:t>6 times circled city</a:t>
            </a:r>
          </a:p>
          <a:p>
            <a:r>
              <a:rPr lang="en-US" sz="2800">
                <a:solidFill>
                  <a:schemeClr val="accent1"/>
                </a:solidFill>
              </a:rPr>
              <a:t>7th day shouted</a:t>
            </a:r>
          </a:p>
          <a:p>
            <a:r>
              <a:rPr lang="en-US" sz="2800">
                <a:solidFill>
                  <a:schemeClr val="accent1"/>
                </a:solidFill>
              </a:rPr>
              <a:t>Walls came down</a:t>
            </a:r>
          </a:p>
          <a:p>
            <a:r>
              <a:rPr lang="en-US" sz="2800">
                <a:solidFill>
                  <a:schemeClr val="accent1"/>
                </a:solidFill>
              </a:rPr>
              <a:t>Defeated 31 kings</a:t>
            </a:r>
          </a:p>
        </p:txBody>
      </p:sp>
      <p:pic>
        <p:nvPicPr>
          <p:cNvPr id="1654789" name="Picture 5" descr="Jericho"/>
          <p:cNvPicPr>
            <a:picLocks noGrp="1" noChangeAspect="1" noChangeArrowheads="1"/>
          </p:cNvPicPr>
          <p:nvPr>
            <p:ph sz="half" idx="2"/>
          </p:nvPr>
        </p:nvPicPr>
        <p:blipFill>
          <a:blip r:embed="rId3"/>
          <a:srcRect/>
          <a:stretch>
            <a:fillRect/>
          </a:stretch>
        </p:blipFill>
        <p:spPr>
          <a:xfrm>
            <a:off x="4648200" y="2660650"/>
            <a:ext cx="4038600" cy="2403475"/>
          </a:xfrm>
        </p:spPr>
      </p:pic>
      <p:sp>
        <p:nvSpPr>
          <p:cNvPr id="1654790" name="Text Box 6"/>
          <p:cNvSpPr txBox="1">
            <a:spLocks noChangeArrowheads="1"/>
          </p:cNvSpPr>
          <p:nvPr/>
        </p:nvSpPr>
        <p:spPr bwMode="auto">
          <a:xfrm>
            <a:off x="4648200" y="5300663"/>
            <a:ext cx="4021138"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Circling Jericho with trumpets and Ark</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ChangeArrowheads="1"/>
          </p:cNvSpPr>
          <p:nvPr/>
        </p:nvSpPr>
        <p:spPr bwMode="auto">
          <a:xfrm>
            <a:off x="431800" y="2576512"/>
            <a:ext cx="8262938" cy="1538288"/>
          </a:xfrm>
          <a:prstGeom prst="rect">
            <a:avLst/>
          </a:prstGeom>
          <a:noFill/>
          <a:ln w="9525">
            <a:noFill/>
            <a:miter lim="800000"/>
            <a:headEnd/>
            <a:tailEnd/>
          </a:ln>
          <a:effectLst/>
        </p:spPr>
        <p:txBody>
          <a:bodyPr anchor="ctr" anchorCtr="1">
            <a:prstTxWarp prst="textNoShape">
              <a:avLst/>
            </a:prstTxWarp>
          </a:bodyPr>
          <a:lstStyle/>
          <a:p>
            <a:pPr algn="ctr"/>
            <a:r>
              <a:rPr lang="en-US" altLang="zh-CN" sz="3600" dirty="0">
                <a:solidFill>
                  <a:srgbClr val="FFFF99"/>
                </a:solidFill>
                <a:latin typeface="Arial Rounded MT Bold" pitchFamily="-128" charset="0"/>
                <a:ea typeface="宋体" pitchFamily="-128" charset="-122"/>
                <a:cs typeface="宋体" pitchFamily="-128" charset="-122"/>
              </a:rPr>
              <a:t>The national level foundation</a:t>
            </a:r>
            <a:br>
              <a:rPr lang="en-US" altLang="zh-CN" sz="3600" dirty="0">
                <a:solidFill>
                  <a:srgbClr val="FFFF99"/>
                </a:solidFill>
                <a:latin typeface="Arial Rounded MT Bold" pitchFamily="-128" charset="0"/>
                <a:ea typeface="宋体" pitchFamily="-128" charset="-122"/>
                <a:cs typeface="宋体" pitchFamily="-128" charset="-122"/>
              </a:rPr>
            </a:br>
            <a:r>
              <a:rPr lang="en-US" altLang="zh-CN" sz="3600" dirty="0">
                <a:solidFill>
                  <a:srgbClr val="FFFF99"/>
                </a:solidFill>
                <a:latin typeface="Arial Rounded MT Bold" pitchFamily="-128" charset="0"/>
                <a:ea typeface="宋体" pitchFamily="-128" charset="-122"/>
                <a:cs typeface="宋体" pitchFamily="-128" charset="-122"/>
              </a:rPr>
              <a:t>to receive the Messiah</a:t>
            </a:r>
            <a:br>
              <a:rPr lang="en-US" altLang="zh-CN" sz="3600" dirty="0">
                <a:solidFill>
                  <a:srgbClr val="FFFF99"/>
                </a:solidFill>
                <a:latin typeface="Arial Rounded MT Bold" pitchFamily="-128" charset="0"/>
                <a:ea typeface="宋体" pitchFamily="-128" charset="-122"/>
                <a:cs typeface="宋体" pitchFamily="-128" charset="-122"/>
              </a:rPr>
            </a:br>
            <a:r>
              <a:rPr lang="en-US" altLang="zh-CN" sz="3600" dirty="0">
                <a:solidFill>
                  <a:srgbClr val="FFFF99"/>
                </a:solidFill>
                <a:latin typeface="Arial Rounded MT Bold" pitchFamily="-128" charset="0"/>
                <a:ea typeface="宋体" pitchFamily="-128" charset="-122"/>
                <a:cs typeface="宋体" pitchFamily="-128" charset="-122"/>
              </a:rPr>
              <a:t>was established</a:t>
            </a:r>
            <a:endParaRPr lang="sk-SK" sz="3600" dirty="0">
              <a:solidFill>
                <a:srgbClr val="FFFF99"/>
              </a:solidFill>
              <a:latin typeface="Arial Rounded MT Bold" pitchFamily="-128" charset="0"/>
              <a:ea typeface="宋体" pitchFamily="-128" charset="-122"/>
              <a:cs typeface="宋体" pitchFamily="-12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5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58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2"/>
          <p:cNvSpPr>
            <a:spLocks noGrp="1" noChangeArrowheads="1"/>
          </p:cNvSpPr>
          <p:nvPr>
            <p:ph type="title"/>
          </p:nvPr>
        </p:nvSpPr>
        <p:spPr/>
        <p:txBody>
          <a:bodyPr/>
          <a:lstStyle/>
          <a:p>
            <a:r>
              <a:rPr lang="en-US">
                <a:solidFill>
                  <a:srgbClr val="FFFF00"/>
                </a:solidFill>
                <a:latin typeface="Arial Rounded MT Bold" pitchFamily="-128" charset="0"/>
              </a:rPr>
              <a:t>Where is all this happening?</a:t>
            </a:r>
            <a:endParaRPr lang="en-US"/>
          </a:p>
        </p:txBody>
      </p:sp>
      <p:pic>
        <p:nvPicPr>
          <p:cNvPr id="1698821" name="Picture 5" descr="mosesmap"/>
          <p:cNvPicPr>
            <a:picLocks noGrp="1" noChangeAspect="1" noChangeArrowheads="1"/>
          </p:cNvPicPr>
          <p:nvPr>
            <p:ph idx="1"/>
          </p:nvPr>
        </p:nvPicPr>
        <p:blipFill>
          <a:blip r:embed="rId2"/>
          <a:srcRect/>
          <a:stretch>
            <a:fillRect/>
          </a:stretch>
        </p:blipFill>
        <p:spPr>
          <a:xfrm>
            <a:off x="1535113" y="1600200"/>
            <a:ext cx="6073775" cy="4525963"/>
          </a:xfrm>
          <a:solidFill>
            <a:srgbClr val="333399"/>
          </a:solidFill>
          <a:ln>
            <a:solidFill>
              <a:schemeClr val="bg1">
                <a:lumMod val="50000"/>
              </a:schemeClr>
            </a:solidFill>
          </a:ln>
        </p:spPr>
      </p:pic>
      <p:sp>
        <p:nvSpPr>
          <p:cNvPr id="1698822" name="Text Box 6"/>
          <p:cNvSpPr txBox="1">
            <a:spLocks noChangeArrowheads="1"/>
          </p:cNvSpPr>
          <p:nvPr/>
        </p:nvSpPr>
        <p:spPr bwMode="auto">
          <a:xfrm>
            <a:off x="2057400" y="3048000"/>
            <a:ext cx="1524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Ramsees </a:t>
            </a:r>
            <a:r>
              <a:rPr lang="en-US" sz="2800" b="1"/>
              <a:t>•</a:t>
            </a:r>
            <a:endParaRPr lang="en-US" b="1"/>
          </a:p>
        </p:txBody>
      </p:sp>
      <p:sp>
        <p:nvSpPr>
          <p:cNvPr id="1698823" name="Freeform 7"/>
          <p:cNvSpPr>
            <a:spLocks/>
          </p:cNvSpPr>
          <p:nvPr/>
        </p:nvSpPr>
        <p:spPr bwMode="auto">
          <a:xfrm>
            <a:off x="3481388" y="2535238"/>
            <a:ext cx="2608262" cy="730250"/>
          </a:xfrm>
          <a:custGeom>
            <a:avLst/>
            <a:gdLst/>
            <a:ahLst/>
            <a:cxnLst>
              <a:cxn ang="0">
                <a:pos x="0" y="424"/>
              </a:cxn>
              <a:cxn ang="0">
                <a:pos x="112" y="433"/>
              </a:cxn>
              <a:cxn ang="0">
                <a:pos x="164" y="399"/>
              </a:cxn>
              <a:cxn ang="0">
                <a:pos x="396" y="373"/>
              </a:cxn>
              <a:cxn ang="0">
                <a:pos x="456" y="347"/>
              </a:cxn>
              <a:cxn ang="0">
                <a:pos x="499" y="321"/>
              </a:cxn>
              <a:cxn ang="0">
                <a:pos x="654" y="278"/>
              </a:cxn>
              <a:cxn ang="0">
                <a:pos x="964" y="287"/>
              </a:cxn>
              <a:cxn ang="0">
                <a:pos x="1575" y="218"/>
              </a:cxn>
              <a:cxn ang="0">
                <a:pos x="1626" y="106"/>
              </a:cxn>
              <a:cxn ang="0">
                <a:pos x="1643" y="3"/>
              </a:cxn>
            </a:cxnLst>
            <a:rect l="0" t="0" r="r" b="b"/>
            <a:pathLst>
              <a:path w="1643" h="460">
                <a:moveTo>
                  <a:pt x="0" y="424"/>
                </a:moveTo>
                <a:cubicBezTo>
                  <a:pt x="36" y="460"/>
                  <a:pt x="25" y="458"/>
                  <a:pt x="112" y="433"/>
                </a:cubicBezTo>
                <a:cubicBezTo>
                  <a:pt x="131" y="427"/>
                  <a:pt x="143" y="402"/>
                  <a:pt x="164" y="399"/>
                </a:cubicBezTo>
                <a:cubicBezTo>
                  <a:pt x="241" y="385"/>
                  <a:pt x="317" y="378"/>
                  <a:pt x="396" y="373"/>
                </a:cubicBezTo>
                <a:cubicBezTo>
                  <a:pt x="464" y="325"/>
                  <a:pt x="375" y="382"/>
                  <a:pt x="456" y="347"/>
                </a:cubicBezTo>
                <a:cubicBezTo>
                  <a:pt x="471" y="340"/>
                  <a:pt x="483" y="327"/>
                  <a:pt x="499" y="321"/>
                </a:cubicBezTo>
                <a:cubicBezTo>
                  <a:pt x="546" y="302"/>
                  <a:pt x="604" y="291"/>
                  <a:pt x="654" y="278"/>
                </a:cubicBezTo>
                <a:cubicBezTo>
                  <a:pt x="757" y="281"/>
                  <a:pt x="860" y="287"/>
                  <a:pt x="964" y="287"/>
                </a:cubicBezTo>
                <a:cubicBezTo>
                  <a:pt x="1455" y="287"/>
                  <a:pt x="1458" y="437"/>
                  <a:pt x="1575" y="218"/>
                </a:cubicBezTo>
                <a:cubicBezTo>
                  <a:pt x="1584" y="178"/>
                  <a:pt x="1603" y="140"/>
                  <a:pt x="1626" y="106"/>
                </a:cubicBezTo>
                <a:cubicBezTo>
                  <a:pt x="1635" y="0"/>
                  <a:pt x="1600" y="3"/>
                  <a:pt x="1643" y="3"/>
                </a:cubicBezTo>
              </a:path>
            </a:pathLst>
          </a:custGeom>
          <a:noFill/>
          <a:ln w="41275">
            <a:solidFill>
              <a:schemeClr val="accent1"/>
            </a:solidFill>
            <a:round/>
            <a:headEnd/>
            <a:tailEnd type="triangle" w="med" len="med"/>
          </a:ln>
          <a:effectLst/>
        </p:spPr>
        <p:txBody>
          <a:bodyPr wrap="none" anchor="ctr">
            <a:prstTxWarp prst="textNoShape">
              <a:avLst/>
            </a:prstTxWarp>
          </a:bodyPr>
          <a:lstStyle/>
          <a:p>
            <a:endParaRPr lang="en-US"/>
          </a:p>
        </p:txBody>
      </p:sp>
      <p:sp>
        <p:nvSpPr>
          <p:cNvPr id="1698824" name="Text Box 8"/>
          <p:cNvSpPr txBox="1">
            <a:spLocks noChangeArrowheads="1"/>
          </p:cNvSpPr>
          <p:nvPr/>
        </p:nvSpPr>
        <p:spPr bwMode="auto">
          <a:xfrm>
            <a:off x="3992563" y="2590800"/>
            <a:ext cx="1570037" cy="366713"/>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21 days route</a:t>
            </a:r>
          </a:p>
        </p:txBody>
      </p:sp>
      <p:sp>
        <p:nvSpPr>
          <p:cNvPr id="1698825" name="Freeform 9"/>
          <p:cNvSpPr>
            <a:spLocks/>
          </p:cNvSpPr>
          <p:nvPr/>
        </p:nvSpPr>
        <p:spPr bwMode="auto">
          <a:xfrm>
            <a:off x="3441700" y="3509963"/>
            <a:ext cx="3536950" cy="1617662"/>
          </a:xfrm>
          <a:custGeom>
            <a:avLst/>
            <a:gdLst/>
            <a:ahLst/>
            <a:cxnLst>
              <a:cxn ang="0">
                <a:pos x="0" y="0"/>
              </a:cxn>
              <a:cxn ang="0">
                <a:pos x="241" y="68"/>
              </a:cxn>
              <a:cxn ang="0">
                <a:pos x="318" y="111"/>
              </a:cxn>
              <a:cxn ang="0">
                <a:pos x="456" y="129"/>
              </a:cxn>
              <a:cxn ang="0">
                <a:pos x="645" y="206"/>
              </a:cxn>
              <a:cxn ang="0">
                <a:pos x="782" y="266"/>
              </a:cxn>
              <a:cxn ang="0">
                <a:pos x="972" y="361"/>
              </a:cxn>
              <a:cxn ang="0">
                <a:pos x="1118" y="464"/>
              </a:cxn>
              <a:cxn ang="0">
                <a:pos x="1195" y="481"/>
              </a:cxn>
              <a:cxn ang="0">
                <a:pos x="1367" y="584"/>
              </a:cxn>
              <a:cxn ang="0">
                <a:pos x="1428" y="627"/>
              </a:cxn>
              <a:cxn ang="0">
                <a:pos x="1505" y="679"/>
              </a:cxn>
              <a:cxn ang="0">
                <a:pos x="1686" y="748"/>
              </a:cxn>
              <a:cxn ang="0">
                <a:pos x="1978" y="808"/>
              </a:cxn>
              <a:cxn ang="0">
                <a:pos x="2004" y="825"/>
              </a:cxn>
              <a:cxn ang="0">
                <a:pos x="2047" y="885"/>
              </a:cxn>
              <a:cxn ang="0">
                <a:pos x="2159" y="937"/>
              </a:cxn>
              <a:cxn ang="0">
                <a:pos x="2193" y="1014"/>
              </a:cxn>
              <a:cxn ang="0">
                <a:pos x="2228" y="1014"/>
              </a:cxn>
            </a:cxnLst>
            <a:rect l="0" t="0" r="r" b="b"/>
            <a:pathLst>
              <a:path w="2228" h="1019">
                <a:moveTo>
                  <a:pt x="0" y="0"/>
                </a:moveTo>
                <a:cubicBezTo>
                  <a:pt x="79" y="14"/>
                  <a:pt x="168" y="27"/>
                  <a:pt x="241" y="68"/>
                </a:cubicBezTo>
                <a:cubicBezTo>
                  <a:pt x="266" y="82"/>
                  <a:pt x="288" y="106"/>
                  <a:pt x="318" y="111"/>
                </a:cubicBezTo>
                <a:cubicBezTo>
                  <a:pt x="403" y="123"/>
                  <a:pt x="357" y="117"/>
                  <a:pt x="456" y="129"/>
                </a:cubicBezTo>
                <a:cubicBezTo>
                  <a:pt x="519" y="154"/>
                  <a:pt x="583" y="175"/>
                  <a:pt x="645" y="206"/>
                </a:cubicBezTo>
                <a:cubicBezTo>
                  <a:pt x="693" y="229"/>
                  <a:pt x="728" y="256"/>
                  <a:pt x="782" y="266"/>
                </a:cubicBezTo>
                <a:cubicBezTo>
                  <a:pt x="843" y="302"/>
                  <a:pt x="910" y="324"/>
                  <a:pt x="972" y="361"/>
                </a:cubicBezTo>
                <a:cubicBezTo>
                  <a:pt x="1022" y="390"/>
                  <a:pt x="1059" y="444"/>
                  <a:pt x="1118" y="464"/>
                </a:cubicBezTo>
                <a:cubicBezTo>
                  <a:pt x="1142" y="472"/>
                  <a:pt x="1169" y="475"/>
                  <a:pt x="1195" y="481"/>
                </a:cubicBezTo>
                <a:cubicBezTo>
                  <a:pt x="1250" y="508"/>
                  <a:pt x="1322" y="539"/>
                  <a:pt x="1367" y="584"/>
                </a:cubicBezTo>
                <a:cubicBezTo>
                  <a:pt x="1402" y="619"/>
                  <a:pt x="1381" y="604"/>
                  <a:pt x="1428" y="627"/>
                </a:cubicBezTo>
                <a:cubicBezTo>
                  <a:pt x="1450" y="650"/>
                  <a:pt x="1477" y="661"/>
                  <a:pt x="1505" y="679"/>
                </a:cubicBezTo>
                <a:cubicBezTo>
                  <a:pt x="1543" y="737"/>
                  <a:pt x="1621" y="740"/>
                  <a:pt x="1686" y="748"/>
                </a:cubicBezTo>
                <a:cubicBezTo>
                  <a:pt x="1786" y="760"/>
                  <a:pt x="1878" y="793"/>
                  <a:pt x="1978" y="808"/>
                </a:cubicBezTo>
                <a:cubicBezTo>
                  <a:pt x="1986" y="813"/>
                  <a:pt x="1997" y="817"/>
                  <a:pt x="2004" y="825"/>
                </a:cubicBezTo>
                <a:cubicBezTo>
                  <a:pt x="2020" y="843"/>
                  <a:pt x="2026" y="871"/>
                  <a:pt x="2047" y="885"/>
                </a:cubicBezTo>
                <a:cubicBezTo>
                  <a:pt x="2094" y="916"/>
                  <a:pt x="2108" y="919"/>
                  <a:pt x="2159" y="937"/>
                </a:cubicBezTo>
                <a:cubicBezTo>
                  <a:pt x="2164" y="955"/>
                  <a:pt x="2172" y="1004"/>
                  <a:pt x="2193" y="1014"/>
                </a:cubicBezTo>
                <a:cubicBezTo>
                  <a:pt x="2203" y="1019"/>
                  <a:pt x="2216" y="1014"/>
                  <a:pt x="2228" y="1014"/>
                </a:cubicBezTo>
              </a:path>
            </a:pathLst>
          </a:custGeom>
          <a:noFill/>
          <a:ln w="47625">
            <a:solidFill>
              <a:schemeClr val="accent1"/>
            </a:solidFill>
            <a:round/>
            <a:headEnd/>
            <a:tailEnd type="triangle" w="med" len="med"/>
          </a:ln>
          <a:effectLst/>
        </p:spPr>
        <p:txBody>
          <a:bodyPr wrap="none" anchor="ctr">
            <a:prstTxWarp prst="textNoShape">
              <a:avLst/>
            </a:prstTxWarp>
          </a:bodyPr>
          <a:lstStyle/>
          <a:p>
            <a:endParaRPr lang="en-US"/>
          </a:p>
        </p:txBody>
      </p:sp>
      <p:sp>
        <p:nvSpPr>
          <p:cNvPr id="1698826" name="Text Box 10"/>
          <p:cNvSpPr txBox="1">
            <a:spLocks noChangeArrowheads="1"/>
          </p:cNvSpPr>
          <p:nvPr/>
        </p:nvSpPr>
        <p:spPr bwMode="auto">
          <a:xfrm>
            <a:off x="4267200" y="3824288"/>
            <a:ext cx="1289050"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fled</a:t>
            </a:r>
          </a:p>
        </p:txBody>
      </p:sp>
      <p:sp>
        <p:nvSpPr>
          <p:cNvPr id="11" name="Parallelogram 10"/>
          <p:cNvSpPr/>
          <p:nvPr/>
        </p:nvSpPr>
        <p:spPr>
          <a:xfrm>
            <a:off x="4800600" y="5380037"/>
            <a:ext cx="990600" cy="639763"/>
          </a:xfrm>
          <a:prstGeom prst="parallelogram">
            <a:avLst>
              <a:gd name="adj" fmla="val 0"/>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7" name="Rectangle 3"/>
          <p:cNvSpPr>
            <a:spLocks noGrp="1" noChangeArrowheads="1"/>
          </p:cNvSpPr>
          <p:nvPr>
            <p:ph type="title"/>
          </p:nvPr>
        </p:nvSpPr>
        <p:spPr/>
        <p:txBody>
          <a:bodyPr/>
          <a:lstStyle/>
          <a:p>
            <a:r>
              <a:rPr lang="en-US" sz="4000">
                <a:solidFill>
                  <a:srgbClr val="FFFF00"/>
                </a:solidFill>
                <a:latin typeface="Arial Rounded MT Bold" pitchFamily="-128" charset="0"/>
              </a:rPr>
              <a:t>What lessons can we learn from Moses’ course?</a:t>
            </a:r>
            <a:endParaRPr lang="en-US"/>
          </a:p>
        </p:txBody>
      </p:sp>
      <p:sp>
        <p:nvSpPr>
          <p:cNvPr id="1695748" name="Rectangle 4"/>
          <p:cNvSpPr>
            <a:spLocks noGrp="1" noChangeArrowheads="1"/>
          </p:cNvSpPr>
          <p:nvPr>
            <p:ph type="body" idx="1"/>
          </p:nvPr>
        </p:nvSpPr>
        <p:spPr/>
        <p:txBody>
          <a:bodyPr/>
          <a:lstStyle/>
          <a:p>
            <a:r>
              <a:rPr lang="en-US" dirty="0">
                <a:solidFill>
                  <a:schemeClr val="accent1"/>
                </a:solidFill>
              </a:rPr>
              <a:t>The pattern for subjugating Satan on national level</a:t>
            </a:r>
          </a:p>
          <a:p>
            <a:r>
              <a:rPr lang="en-US" dirty="0">
                <a:solidFill>
                  <a:schemeClr val="accent1"/>
                </a:solidFill>
              </a:rPr>
              <a:t>Outcome depends on </a:t>
            </a:r>
            <a:r>
              <a:rPr lang="en-US" dirty="0" smtClean="0">
                <a:solidFill>
                  <a:schemeClr val="accent1"/>
                </a:solidFill>
              </a:rPr>
              <a:t>responsibility</a:t>
            </a:r>
          </a:p>
          <a:p>
            <a:pPr lvl="1"/>
            <a:r>
              <a:rPr lang="en-US" dirty="0" smtClean="0">
                <a:solidFill>
                  <a:schemeClr val="accent1"/>
                </a:solidFill>
              </a:rPr>
              <a:t>Responses that are made to situations</a:t>
            </a:r>
          </a:p>
          <a:p>
            <a:r>
              <a:rPr lang="en-US" dirty="0">
                <a:solidFill>
                  <a:schemeClr val="accent1"/>
                </a:solidFill>
              </a:rPr>
              <a:t>God acts on results</a:t>
            </a:r>
          </a:p>
          <a:p>
            <a:r>
              <a:rPr lang="en-US" dirty="0">
                <a:solidFill>
                  <a:schemeClr val="accent1"/>
                </a:solidFill>
              </a:rPr>
              <a:t>Mission is inherited</a:t>
            </a:r>
          </a:p>
          <a:p>
            <a:r>
              <a:rPr lang="en-US" dirty="0">
                <a:solidFill>
                  <a:schemeClr val="accent1"/>
                </a:solidFill>
              </a:rPr>
              <a:t>Greater the mission, the greater the test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p:cNvSpPr>
            <a:spLocks noGrp="1" noChangeArrowheads="1"/>
          </p:cNvSpPr>
          <p:nvPr>
            <p:ph/>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2"/>
          <p:cNvSpPr>
            <a:spLocks noGrp="1" noChangeArrowheads="1"/>
          </p:cNvSpPr>
          <p:nvPr>
            <p:ph type="ctrTitle"/>
          </p:nvPr>
        </p:nvSpPr>
        <p:spPr/>
        <p:txBody>
          <a:bodyPr/>
          <a:lstStyle/>
          <a:p>
            <a:r>
              <a:rPr lang="en-US" sz="4000">
                <a:solidFill>
                  <a:srgbClr val="FFFF00"/>
                </a:solidFill>
                <a:latin typeface="Arial Rounded MT Bold" pitchFamily="-128" charset="0"/>
              </a:rPr>
              <a:t>Second national course </a:t>
            </a:r>
            <a:br>
              <a:rPr lang="en-US" sz="4000">
                <a:solidFill>
                  <a:srgbClr val="FFFF00"/>
                </a:solidFill>
                <a:latin typeface="Arial Rounded MT Bold" pitchFamily="-128" charset="0"/>
              </a:rPr>
            </a:br>
            <a:r>
              <a:rPr lang="en-US" sz="4000">
                <a:solidFill>
                  <a:srgbClr val="FFFF00"/>
                </a:solidFill>
                <a:latin typeface="Arial Rounded MT Bold" pitchFamily="-128" charset="0"/>
              </a:rPr>
              <a:t>to restore Canaan</a:t>
            </a:r>
            <a:endParaRPr lang="en-US"/>
          </a:p>
        </p:txBody>
      </p:sp>
      <p:sp>
        <p:nvSpPr>
          <p:cNvPr id="146534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a:xfrm>
            <a:off x="365125" y="274638"/>
            <a:ext cx="8626475" cy="1143000"/>
          </a:xfrm>
        </p:spPr>
        <p:txBody>
          <a:bodyPr/>
          <a:lstStyle/>
          <a:p>
            <a:r>
              <a:rPr lang="en-US" sz="4000">
                <a:solidFill>
                  <a:srgbClr val="FFFF00"/>
                </a:solidFill>
                <a:latin typeface="Arial Rounded MT Bold" pitchFamily="-128" charset="0"/>
              </a:rPr>
              <a:t>What conditions should be established in the second course?</a:t>
            </a:r>
            <a:endParaRPr lang="en-US"/>
          </a:p>
        </p:txBody>
      </p:sp>
      <p:sp>
        <p:nvSpPr>
          <p:cNvPr id="1485828" name="Oval 4"/>
          <p:cNvSpPr>
            <a:spLocks noChangeArrowheads="1"/>
          </p:cNvSpPr>
          <p:nvPr/>
        </p:nvSpPr>
        <p:spPr bwMode="auto">
          <a:xfrm>
            <a:off x="3924300" y="4675188"/>
            <a:ext cx="1439863"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485829" name="Oval 5"/>
          <p:cNvSpPr>
            <a:spLocks noChangeArrowheads="1"/>
          </p:cNvSpPr>
          <p:nvPr/>
        </p:nvSpPr>
        <p:spPr bwMode="auto">
          <a:xfrm>
            <a:off x="6983413" y="4656138"/>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b="1">
              <a:solidFill>
                <a:schemeClr val="bg1"/>
              </a:solidFill>
              <a:effectLst>
                <a:outerShdw blurRad="38100" dist="38100" dir="2700000" algn="tl">
                  <a:srgbClr val="000000"/>
                </a:outerShdw>
              </a:effectLst>
            </a:endParaRPr>
          </a:p>
        </p:txBody>
      </p:sp>
      <p:sp>
        <p:nvSpPr>
          <p:cNvPr id="1485830" name="Freeform 6"/>
          <p:cNvSpPr>
            <a:spLocks/>
          </p:cNvSpPr>
          <p:nvPr/>
        </p:nvSpPr>
        <p:spPr bwMode="auto">
          <a:xfrm rot="5400000">
            <a:off x="7457281" y="3785394"/>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85831" name="Oval 7"/>
          <p:cNvSpPr>
            <a:spLocks noChangeArrowheads="1"/>
          </p:cNvSpPr>
          <p:nvPr/>
        </p:nvSpPr>
        <p:spPr bwMode="auto">
          <a:xfrm>
            <a:off x="7005638" y="1828800"/>
            <a:ext cx="1439862" cy="14398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b="1">
              <a:solidFill>
                <a:schemeClr val="bg1"/>
              </a:solidFill>
              <a:effectLst>
                <a:outerShdw blurRad="38100" dist="38100" dir="2700000" algn="tl">
                  <a:srgbClr val="000000"/>
                </a:outerShdw>
              </a:effectLst>
            </a:endParaRPr>
          </a:p>
        </p:txBody>
      </p:sp>
      <p:sp>
        <p:nvSpPr>
          <p:cNvPr id="1485832" name="Text Box 8"/>
          <p:cNvSpPr txBox="1">
            <a:spLocks noChangeAspect="1" noChangeArrowheads="1"/>
          </p:cNvSpPr>
          <p:nvPr/>
        </p:nvSpPr>
        <p:spPr bwMode="auto">
          <a:xfrm>
            <a:off x="6889750" y="2238375"/>
            <a:ext cx="1720850" cy="620713"/>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3600" b="1">
                <a:solidFill>
                  <a:schemeClr val="bg1"/>
                </a:solidFill>
                <a:effectLst>
                  <a:outerShdw blurRad="38100" dist="38100" dir="2700000" algn="tl">
                    <a:srgbClr val="000000"/>
                  </a:outerShdw>
                </a:effectLst>
              </a:rPr>
              <a:t>God</a:t>
            </a:r>
          </a:p>
        </p:txBody>
      </p:sp>
      <p:sp>
        <p:nvSpPr>
          <p:cNvPr id="1485833" name="Freeform 9"/>
          <p:cNvSpPr>
            <a:spLocks/>
          </p:cNvSpPr>
          <p:nvPr/>
        </p:nvSpPr>
        <p:spPr bwMode="auto">
          <a:xfrm rot="16200000">
            <a:off x="6584156" y="3782219"/>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85834" name="Text Box 10"/>
          <p:cNvSpPr txBox="1">
            <a:spLocks noChangeAspect="1" noChangeArrowheads="1"/>
          </p:cNvSpPr>
          <p:nvPr/>
        </p:nvSpPr>
        <p:spPr bwMode="auto">
          <a:xfrm>
            <a:off x="6843713" y="5127625"/>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sp>
        <p:nvSpPr>
          <p:cNvPr id="1485835" name="Freeform 11"/>
          <p:cNvSpPr>
            <a:spLocks noChangeAspect="1"/>
          </p:cNvSpPr>
          <p:nvPr/>
        </p:nvSpPr>
        <p:spPr bwMode="auto">
          <a:xfrm>
            <a:off x="5422900" y="4751388"/>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85836" name="Freeform 12"/>
          <p:cNvSpPr>
            <a:spLocks noChangeAspect="1"/>
          </p:cNvSpPr>
          <p:nvPr/>
        </p:nvSpPr>
        <p:spPr bwMode="auto">
          <a:xfrm rot="10800000">
            <a:off x="5414963" y="5554663"/>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485838" name="Text Box 14"/>
          <p:cNvSpPr txBox="1">
            <a:spLocks noChangeArrowheads="1"/>
          </p:cNvSpPr>
          <p:nvPr/>
        </p:nvSpPr>
        <p:spPr bwMode="auto">
          <a:xfrm>
            <a:off x="3035300" y="1913731"/>
            <a:ext cx="3482975" cy="1890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b="1" dirty="0">
                <a:solidFill>
                  <a:schemeClr val="accent1"/>
                </a:solidFill>
                <a:effectLst>
                  <a:outerShdw blurRad="38100" dist="38100" dir="2700000" algn="tl">
                    <a:srgbClr val="000000"/>
                  </a:outerShdw>
                </a:effectLst>
                <a:latin typeface="+mn-lt"/>
              </a:rPr>
              <a:t>Foundation of faith</a:t>
            </a:r>
          </a:p>
          <a:p>
            <a:pPr>
              <a:spcBef>
                <a:spcPct val="50000"/>
              </a:spcBef>
            </a:pPr>
            <a:r>
              <a:rPr lang="en-US" sz="2000" b="1" dirty="0">
                <a:solidFill>
                  <a:schemeClr val="accent1"/>
                </a:solidFill>
                <a:effectLst>
                  <a:outerShdw blurRad="38100" dist="38100" dir="2700000" algn="tl">
                    <a:srgbClr val="000000"/>
                  </a:outerShdw>
                </a:effectLst>
                <a:latin typeface="+mn-lt"/>
              </a:rPr>
              <a:t>Central person</a:t>
            </a:r>
            <a:r>
              <a:rPr lang="en-US" sz="2000" dirty="0">
                <a:solidFill>
                  <a:schemeClr val="accent1"/>
                </a:solidFill>
                <a:latin typeface="+mn-lt"/>
              </a:rPr>
              <a:t>: Moses</a:t>
            </a:r>
          </a:p>
          <a:p>
            <a:pPr>
              <a:spcBef>
                <a:spcPct val="50000"/>
              </a:spcBef>
            </a:pPr>
            <a:r>
              <a:rPr lang="en-US" sz="2000" b="1" dirty="0">
                <a:solidFill>
                  <a:schemeClr val="accent1"/>
                </a:solidFill>
                <a:effectLst>
                  <a:outerShdw blurRad="38100" dist="38100" dir="2700000" algn="tl">
                    <a:srgbClr val="000000"/>
                  </a:outerShdw>
                </a:effectLst>
                <a:latin typeface="+mn-lt"/>
              </a:rPr>
              <a:t>Object</a:t>
            </a:r>
            <a:r>
              <a:rPr lang="en-US" sz="2000" dirty="0">
                <a:solidFill>
                  <a:schemeClr val="accent1"/>
                </a:solidFill>
                <a:latin typeface="+mn-lt"/>
              </a:rPr>
              <a:t>: Word - tablets</a:t>
            </a:r>
          </a:p>
          <a:p>
            <a:pPr>
              <a:spcBef>
                <a:spcPct val="50000"/>
              </a:spcBef>
            </a:pPr>
            <a:r>
              <a:rPr lang="en-US" sz="2000" b="1" dirty="0">
                <a:solidFill>
                  <a:schemeClr val="accent1"/>
                </a:solidFill>
                <a:effectLst>
                  <a:outerShdw blurRad="38100" dist="38100" dir="2700000" algn="tl">
                    <a:srgbClr val="000000"/>
                  </a:outerShdw>
                </a:effectLst>
                <a:latin typeface="+mn-lt"/>
              </a:rPr>
              <a:t>Time period</a:t>
            </a:r>
            <a:r>
              <a:rPr lang="en-US" sz="2000" b="1" dirty="0">
                <a:solidFill>
                  <a:schemeClr val="accent1"/>
                </a:solidFill>
                <a:latin typeface="+mn-lt"/>
              </a:rPr>
              <a:t>:</a:t>
            </a:r>
            <a:r>
              <a:rPr lang="en-US" sz="2000" dirty="0">
                <a:solidFill>
                  <a:schemeClr val="accent1"/>
                </a:solidFill>
                <a:latin typeface="+mn-lt"/>
              </a:rPr>
              <a:t> 40 years</a:t>
            </a:r>
          </a:p>
        </p:txBody>
      </p:sp>
      <p:sp>
        <p:nvSpPr>
          <p:cNvPr id="1485839" name="Text Box 15"/>
          <p:cNvSpPr txBox="1">
            <a:spLocks noChangeArrowheads="1"/>
          </p:cNvSpPr>
          <p:nvPr/>
        </p:nvSpPr>
        <p:spPr bwMode="auto">
          <a:xfrm>
            <a:off x="3930650" y="5181600"/>
            <a:ext cx="14541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accent1"/>
                </a:solidFill>
                <a:effectLst>
                  <a:outerShdw blurRad="38100" dist="38100" dir="2700000" algn="tl">
                    <a:srgbClr val="000000"/>
                  </a:outerShdw>
                </a:effectLst>
              </a:rPr>
              <a:t>Hebrews</a:t>
            </a:r>
            <a:endParaRPr lang="en-US"/>
          </a:p>
        </p:txBody>
      </p:sp>
      <p:sp>
        <p:nvSpPr>
          <p:cNvPr id="1485840" name="Text Box 16"/>
          <p:cNvSpPr txBox="1">
            <a:spLocks noChangeArrowheads="1"/>
          </p:cNvSpPr>
          <p:nvPr/>
        </p:nvSpPr>
        <p:spPr bwMode="auto">
          <a:xfrm>
            <a:off x="365125" y="4141788"/>
            <a:ext cx="4411663" cy="2424112"/>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accent1"/>
                </a:solidFill>
                <a:effectLst>
                  <a:outerShdw blurRad="38100" dist="38100" dir="2700000" algn="tl">
                    <a:srgbClr val="000000"/>
                  </a:outerShdw>
                </a:effectLst>
                <a:latin typeface="+mn-lt"/>
              </a:rPr>
              <a:t>Foundation of substance</a:t>
            </a:r>
          </a:p>
          <a:p>
            <a:pPr>
              <a:lnSpc>
                <a:spcPct val="125000"/>
              </a:lnSpc>
            </a:pPr>
            <a:r>
              <a:rPr lang="en-US" sz="2000" dirty="0">
                <a:solidFill>
                  <a:schemeClr val="accent1"/>
                </a:solidFill>
                <a:latin typeface="+mn-lt"/>
              </a:rPr>
              <a:t>Hebrews should </a:t>
            </a:r>
          </a:p>
          <a:p>
            <a:pPr>
              <a:lnSpc>
                <a:spcPct val="125000"/>
              </a:lnSpc>
            </a:pPr>
            <a:r>
              <a:rPr lang="en-US" sz="2000" dirty="0">
                <a:solidFill>
                  <a:schemeClr val="accent1"/>
                </a:solidFill>
                <a:latin typeface="+mn-lt"/>
              </a:rPr>
              <a:t>Love, </a:t>
            </a:r>
          </a:p>
          <a:p>
            <a:pPr>
              <a:lnSpc>
                <a:spcPct val="125000"/>
              </a:lnSpc>
            </a:pPr>
            <a:r>
              <a:rPr lang="en-US" sz="2000" dirty="0">
                <a:solidFill>
                  <a:schemeClr val="accent1"/>
                </a:solidFill>
                <a:latin typeface="+mn-lt"/>
              </a:rPr>
              <a:t>Respect,</a:t>
            </a:r>
          </a:p>
          <a:p>
            <a:pPr>
              <a:lnSpc>
                <a:spcPct val="125000"/>
              </a:lnSpc>
            </a:pPr>
            <a:r>
              <a:rPr lang="en-US" sz="2000" dirty="0">
                <a:solidFill>
                  <a:schemeClr val="accent1"/>
                </a:solidFill>
                <a:latin typeface="+mn-lt"/>
              </a:rPr>
              <a:t>Submit and </a:t>
            </a:r>
          </a:p>
          <a:p>
            <a:pPr>
              <a:lnSpc>
                <a:spcPct val="125000"/>
              </a:lnSpc>
            </a:pPr>
            <a:r>
              <a:rPr lang="en-US" sz="2000" dirty="0">
                <a:solidFill>
                  <a:schemeClr val="accent1"/>
                </a:solidFill>
                <a:latin typeface="+mn-lt"/>
              </a:rPr>
              <a:t>Multiply goodness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58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58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58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858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58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5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58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58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58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58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85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826" grpId="0"/>
      <p:bldP spid="1485828" grpId="0" animBg="1"/>
      <p:bldP spid="1485829" grpId="0" animBg="1"/>
      <p:bldP spid="1485830" grpId="0" animBg="1"/>
      <p:bldP spid="1485831" grpId="0" animBg="1"/>
      <p:bldP spid="1485832" grpId="0"/>
      <p:bldP spid="1485833" grpId="0" animBg="1"/>
      <p:bldP spid="1485834" grpId="0"/>
      <p:bldP spid="1485838" grpId="0"/>
      <p:bldP spid="1485839" grpId="0"/>
      <p:bldP spid="14858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p:nvPr>
        </p:nvSpPr>
        <p:spPr/>
        <p:txBody>
          <a:bodyPr/>
          <a:lstStyle/>
          <a:p>
            <a:r>
              <a:rPr lang="en-US" sz="4000">
                <a:solidFill>
                  <a:srgbClr val="FFFF00"/>
                </a:solidFill>
                <a:latin typeface="Arial Rounded MT Bold" pitchFamily="-128" charset="0"/>
              </a:rPr>
              <a:t>How did Moses encounter God?</a:t>
            </a:r>
            <a:endParaRPr lang="en-US"/>
          </a:p>
        </p:txBody>
      </p:sp>
      <p:sp>
        <p:nvSpPr>
          <p:cNvPr id="1458179" name="Rectangle 3"/>
          <p:cNvSpPr>
            <a:spLocks noGrp="1" noChangeArrowheads="1"/>
          </p:cNvSpPr>
          <p:nvPr>
            <p:ph type="body" sz="half" idx="1"/>
          </p:nvPr>
        </p:nvSpPr>
        <p:spPr>
          <a:xfrm>
            <a:off x="457200" y="1600200"/>
            <a:ext cx="4038600" cy="4876800"/>
          </a:xfrm>
        </p:spPr>
        <p:txBody>
          <a:bodyPr/>
          <a:lstStyle/>
          <a:p>
            <a:pPr>
              <a:lnSpc>
                <a:spcPct val="90000"/>
              </a:lnSpc>
            </a:pPr>
            <a:r>
              <a:rPr lang="en-US" sz="2400" dirty="0">
                <a:solidFill>
                  <a:schemeClr val="accent1"/>
                </a:solidFill>
              </a:rPr>
              <a:t>Desert of </a:t>
            </a:r>
            <a:r>
              <a:rPr lang="en-US" sz="2400" dirty="0" err="1">
                <a:solidFill>
                  <a:schemeClr val="accent1"/>
                </a:solidFill>
              </a:rPr>
              <a:t>Midian</a:t>
            </a:r>
            <a:endParaRPr lang="en-US" sz="2400" dirty="0">
              <a:solidFill>
                <a:schemeClr val="accent1"/>
              </a:solidFill>
            </a:endParaRPr>
          </a:p>
          <a:p>
            <a:pPr>
              <a:lnSpc>
                <a:spcPct val="90000"/>
              </a:lnSpc>
            </a:pPr>
            <a:r>
              <a:rPr lang="en-US" sz="2400" dirty="0">
                <a:solidFill>
                  <a:schemeClr val="accent1"/>
                </a:solidFill>
              </a:rPr>
              <a:t>40 years as shepherd</a:t>
            </a:r>
          </a:p>
          <a:p>
            <a:pPr>
              <a:lnSpc>
                <a:spcPct val="90000"/>
              </a:lnSpc>
            </a:pPr>
            <a:r>
              <a:rPr lang="en-US" sz="2400" dirty="0">
                <a:solidFill>
                  <a:schemeClr val="accent1"/>
                </a:solidFill>
              </a:rPr>
              <a:t>Burning bush</a:t>
            </a:r>
          </a:p>
          <a:p>
            <a:pPr>
              <a:lnSpc>
                <a:spcPct val="90000"/>
              </a:lnSpc>
              <a:buFontTx/>
              <a:buNone/>
            </a:pPr>
            <a:r>
              <a:rPr lang="en-US" sz="2400" dirty="0">
                <a:solidFill>
                  <a:schemeClr val="accent1"/>
                </a:solidFill>
                <a:latin typeface="Lydian BT" pitchFamily="-128" charset="0"/>
              </a:rPr>
              <a:t>	</a:t>
            </a:r>
            <a:r>
              <a:rPr lang="en-US" sz="2400" dirty="0">
                <a:solidFill>
                  <a:schemeClr val="accent1"/>
                </a:solidFill>
                <a:latin typeface="Times"/>
                <a:cs typeface="Times"/>
              </a:rPr>
              <a:t>“I am the God of Abraham, the God of Isaac, and the God of Jacob. I have seen the misery of my people in Egypt. I have heard them crying out because of their slave drivers, and I am concerned about their suffering.”</a:t>
            </a:r>
          </a:p>
          <a:p>
            <a:pPr>
              <a:lnSpc>
                <a:spcPct val="90000"/>
              </a:lnSpc>
              <a:buFontTx/>
              <a:buNone/>
            </a:pPr>
            <a:r>
              <a:rPr lang="en-US" sz="2400" dirty="0">
                <a:solidFill>
                  <a:schemeClr val="accent1"/>
                </a:solidFill>
                <a:latin typeface="Lydian BT" pitchFamily="-128" charset="0"/>
              </a:rPr>
              <a:t>		</a:t>
            </a:r>
            <a:r>
              <a:rPr lang="en-US" sz="2000" dirty="0">
                <a:solidFill>
                  <a:schemeClr val="accent1"/>
                </a:solidFill>
              </a:rPr>
              <a:t>Exodus 3:6-7</a:t>
            </a:r>
            <a:r>
              <a:rPr lang="en-US" sz="2400" dirty="0">
                <a:solidFill>
                  <a:schemeClr val="accent1"/>
                </a:solidFill>
                <a:latin typeface="Lydian BT" pitchFamily="-128" charset="0"/>
              </a:rPr>
              <a:t> </a:t>
            </a:r>
            <a:endParaRPr lang="en-US" sz="1800" dirty="0">
              <a:solidFill>
                <a:schemeClr val="accent1"/>
              </a:solidFill>
              <a:latin typeface="Lydian BT" pitchFamily="-128" charset="0"/>
            </a:endParaRPr>
          </a:p>
          <a:p>
            <a:pPr lvl="1">
              <a:lnSpc>
                <a:spcPct val="90000"/>
              </a:lnSpc>
              <a:buFontTx/>
              <a:buNone/>
            </a:pPr>
            <a:endParaRPr lang="en-US" sz="2000" dirty="0">
              <a:solidFill>
                <a:schemeClr val="accent1"/>
              </a:solidFill>
              <a:latin typeface="Lydian BT" pitchFamily="-128" charset="0"/>
            </a:endParaRPr>
          </a:p>
          <a:p>
            <a:pPr>
              <a:lnSpc>
                <a:spcPct val="90000"/>
              </a:lnSpc>
            </a:pPr>
            <a:endParaRPr lang="en-US" sz="2400" dirty="0">
              <a:solidFill>
                <a:schemeClr val="accent1"/>
              </a:solidFill>
            </a:endParaRPr>
          </a:p>
        </p:txBody>
      </p:sp>
      <p:pic>
        <p:nvPicPr>
          <p:cNvPr id="1458181" name="Picture 5" descr="Moses_Pluchart"/>
          <p:cNvPicPr>
            <a:picLocks noGrp="1" noChangeAspect="1" noChangeArrowheads="1"/>
          </p:cNvPicPr>
          <p:nvPr>
            <p:ph sz="half" idx="2"/>
          </p:nvPr>
        </p:nvPicPr>
        <p:blipFill>
          <a:blip r:embed="rId3"/>
          <a:srcRect/>
          <a:stretch>
            <a:fillRect/>
          </a:stretch>
        </p:blipFill>
        <p:spPr>
          <a:xfrm>
            <a:off x="4648200" y="2251075"/>
            <a:ext cx="4038600" cy="3224213"/>
          </a:xfrm>
        </p:spPr>
      </p:pic>
      <p:sp>
        <p:nvSpPr>
          <p:cNvPr id="1458182" name="Text Box 6"/>
          <p:cNvSpPr txBox="1">
            <a:spLocks noChangeArrowheads="1"/>
          </p:cNvSpPr>
          <p:nvPr/>
        </p:nvSpPr>
        <p:spPr bwMode="auto">
          <a:xfrm>
            <a:off x="4648200" y="5638800"/>
            <a:ext cx="4038600" cy="92333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smtClean="0">
                <a:solidFill>
                  <a:schemeClr val="accent1"/>
                </a:solidFill>
              </a:rPr>
              <a:t>There the angel of the LORD appeared to him in flames of fire from within a bush</a:t>
            </a:r>
            <a:endParaRPr lang="en-US" dirty="0">
              <a:solidFill>
                <a:schemeClr val="accent1"/>
              </a:solidFill>
              <a:latin typeface="Arial" pitchFamily="-12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p:nvPr>
        </p:nvSpPr>
        <p:spPr/>
        <p:txBody>
          <a:bodyPr/>
          <a:lstStyle/>
          <a:p>
            <a:r>
              <a:rPr lang="en-US" sz="4000">
                <a:solidFill>
                  <a:srgbClr val="FFFF00"/>
                </a:solidFill>
                <a:latin typeface="Arial Rounded MT Bold" pitchFamily="-128" charset="0"/>
              </a:rPr>
              <a:t>Moses’ discussion with God</a:t>
            </a:r>
            <a:endParaRPr lang="en-US"/>
          </a:p>
        </p:txBody>
      </p:sp>
      <p:sp>
        <p:nvSpPr>
          <p:cNvPr id="1466371" name="Rectangle 3"/>
          <p:cNvSpPr>
            <a:spLocks noGrp="1" noChangeArrowheads="1"/>
          </p:cNvSpPr>
          <p:nvPr>
            <p:ph type="body" idx="1"/>
          </p:nvPr>
        </p:nvSpPr>
        <p:spPr>
          <a:xfrm>
            <a:off x="457200" y="1600200"/>
            <a:ext cx="8534400" cy="4525963"/>
          </a:xfrm>
        </p:spPr>
        <p:txBody>
          <a:bodyPr/>
          <a:lstStyle/>
          <a:p>
            <a:r>
              <a:rPr lang="en-US" dirty="0">
                <a:solidFill>
                  <a:schemeClr val="accent1"/>
                </a:solidFill>
              </a:rPr>
              <a:t>God: </a:t>
            </a:r>
            <a:r>
              <a:rPr lang="en-US" i="1" dirty="0">
                <a:solidFill>
                  <a:schemeClr val="accent1"/>
                </a:solidFill>
              </a:rPr>
              <a:t>“I will send you to Pharaoh . . .”</a:t>
            </a:r>
            <a:endParaRPr lang="en-US" dirty="0">
              <a:solidFill>
                <a:schemeClr val="accent1"/>
              </a:solidFill>
            </a:endParaRPr>
          </a:p>
          <a:p>
            <a:r>
              <a:rPr lang="en-US" dirty="0">
                <a:solidFill>
                  <a:schemeClr val="accent1"/>
                </a:solidFill>
              </a:rPr>
              <a:t>Moses: </a:t>
            </a:r>
            <a:r>
              <a:rPr lang="en-US" i="1" dirty="0">
                <a:solidFill>
                  <a:schemeClr val="accent1"/>
                </a:solidFill>
              </a:rPr>
              <a:t>“Who am I . . .?”</a:t>
            </a:r>
          </a:p>
          <a:p>
            <a:r>
              <a:rPr lang="en-US" dirty="0">
                <a:solidFill>
                  <a:schemeClr val="accent1"/>
                </a:solidFill>
              </a:rPr>
              <a:t>God: </a:t>
            </a:r>
            <a:r>
              <a:rPr lang="en-US" i="1" dirty="0">
                <a:solidFill>
                  <a:schemeClr val="accent1"/>
                </a:solidFill>
              </a:rPr>
              <a:t>“But I will be with you . .”</a:t>
            </a:r>
          </a:p>
          <a:p>
            <a:r>
              <a:rPr lang="en-US" dirty="0">
                <a:solidFill>
                  <a:schemeClr val="accent1"/>
                </a:solidFill>
              </a:rPr>
              <a:t>Moses: </a:t>
            </a:r>
            <a:r>
              <a:rPr lang="en-US" i="1" dirty="0">
                <a:solidFill>
                  <a:schemeClr val="accent1"/>
                </a:solidFill>
              </a:rPr>
              <a:t>“They will ask, what is your name?”</a:t>
            </a:r>
          </a:p>
          <a:p>
            <a:r>
              <a:rPr lang="en-US" dirty="0">
                <a:solidFill>
                  <a:schemeClr val="accent1"/>
                </a:solidFill>
              </a:rPr>
              <a:t>God: </a:t>
            </a:r>
            <a:r>
              <a:rPr lang="en-US" i="1" dirty="0">
                <a:solidFill>
                  <a:schemeClr val="accent1"/>
                </a:solidFill>
              </a:rPr>
              <a:t>“I am who I am”</a:t>
            </a:r>
            <a:endParaRPr lang="en-US" dirty="0">
              <a:solidFill>
                <a:schemeClr val="accent1"/>
              </a:solidFill>
            </a:endParaRPr>
          </a:p>
          <a:p>
            <a:r>
              <a:rPr lang="en-US" dirty="0">
                <a:solidFill>
                  <a:schemeClr val="accent1"/>
                </a:solidFill>
              </a:rPr>
              <a:t>Moses: </a:t>
            </a:r>
            <a:r>
              <a:rPr lang="en-US" i="1" dirty="0">
                <a:solidFill>
                  <a:schemeClr val="accent1"/>
                </a:solidFill>
              </a:rPr>
              <a:t>“They will not believe me.”</a:t>
            </a:r>
            <a:endParaRPr lang="en-US" dirty="0">
              <a:solidFill>
                <a:schemeClr val="accent1"/>
              </a:solidFill>
            </a:endParaRPr>
          </a:p>
          <a:p>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6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63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63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63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63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63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6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0" grpId="0"/>
      <p:bldP spid="14663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p:txBody>
          <a:bodyPr/>
          <a:lstStyle/>
          <a:p>
            <a:r>
              <a:rPr lang="en-US" sz="4000">
                <a:solidFill>
                  <a:srgbClr val="FFFF00"/>
                </a:solidFill>
                <a:latin typeface="Arial Rounded MT Bold" pitchFamily="-128" charset="0"/>
              </a:rPr>
              <a:t>So God gave Moses three miracles</a:t>
            </a:r>
            <a:endParaRPr lang="en-US"/>
          </a:p>
        </p:txBody>
      </p:sp>
      <p:sp>
        <p:nvSpPr>
          <p:cNvPr id="1468419" name="Rectangle 3"/>
          <p:cNvSpPr>
            <a:spLocks noGrp="1" noChangeArrowheads="1"/>
          </p:cNvSpPr>
          <p:nvPr>
            <p:ph type="body" idx="1"/>
          </p:nvPr>
        </p:nvSpPr>
        <p:spPr>
          <a:xfrm>
            <a:off x="1143000" y="1951038"/>
            <a:ext cx="7239000" cy="4525962"/>
          </a:xfrm>
        </p:spPr>
        <p:txBody>
          <a:bodyPr/>
          <a:lstStyle/>
          <a:p>
            <a:pPr>
              <a:lnSpc>
                <a:spcPct val="90000"/>
              </a:lnSpc>
            </a:pPr>
            <a:r>
              <a:rPr lang="en-US">
                <a:solidFill>
                  <a:schemeClr val="accent1"/>
                </a:solidFill>
              </a:rPr>
              <a:t>Rod becomes a snake then a rod</a:t>
            </a:r>
          </a:p>
          <a:p>
            <a:pPr lvl="1">
              <a:lnSpc>
                <a:spcPct val="90000"/>
              </a:lnSpc>
            </a:pPr>
            <a:r>
              <a:rPr lang="en-US">
                <a:solidFill>
                  <a:schemeClr val="accent1"/>
                </a:solidFill>
              </a:rPr>
              <a:t>Restoration of Adam/messiah</a:t>
            </a:r>
          </a:p>
          <a:p>
            <a:pPr>
              <a:lnSpc>
                <a:spcPct val="90000"/>
              </a:lnSpc>
            </a:pPr>
            <a:r>
              <a:rPr lang="en-US">
                <a:solidFill>
                  <a:schemeClr val="accent1"/>
                </a:solidFill>
              </a:rPr>
              <a:t>Hand in bosom becomes leprous then wholesome</a:t>
            </a:r>
          </a:p>
          <a:p>
            <a:pPr lvl="1">
              <a:lnSpc>
                <a:spcPct val="90000"/>
              </a:lnSpc>
            </a:pPr>
            <a:r>
              <a:rPr lang="en-US">
                <a:solidFill>
                  <a:schemeClr val="accent1"/>
                </a:solidFill>
              </a:rPr>
              <a:t>Corruption and restoration of Eve/messiah’s bride</a:t>
            </a:r>
          </a:p>
          <a:p>
            <a:pPr>
              <a:lnSpc>
                <a:spcPct val="90000"/>
              </a:lnSpc>
            </a:pPr>
            <a:r>
              <a:rPr lang="en-US">
                <a:solidFill>
                  <a:schemeClr val="accent1"/>
                </a:solidFill>
              </a:rPr>
              <a:t>Water from the Nile becomes blood</a:t>
            </a:r>
          </a:p>
          <a:p>
            <a:pPr lvl="1">
              <a:lnSpc>
                <a:spcPct val="90000"/>
              </a:lnSpc>
            </a:pPr>
            <a:r>
              <a:rPr lang="en-US">
                <a:solidFill>
                  <a:schemeClr val="accent1"/>
                </a:solidFill>
              </a:rPr>
              <a:t>Restoration of fallen children through True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8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841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84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841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8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841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8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18" grpId="0"/>
      <p:bldP spid="14684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p:nvPr>
        </p:nvSpPr>
        <p:spPr>
          <a:xfrm>
            <a:off x="457200" y="-76200"/>
            <a:ext cx="8229600" cy="1143000"/>
          </a:xfrm>
        </p:spPr>
        <p:txBody>
          <a:bodyPr/>
          <a:lstStyle/>
          <a:p>
            <a:r>
              <a:rPr lang="en-US">
                <a:solidFill>
                  <a:srgbClr val="FFFF00"/>
                </a:solidFill>
                <a:latin typeface="Arial Rounded MT Bold" pitchFamily="-128" charset="0"/>
              </a:rPr>
              <a:t>Moses turns down the offer</a:t>
            </a:r>
            <a:endParaRPr lang="en-US"/>
          </a:p>
        </p:txBody>
      </p:sp>
      <p:sp>
        <p:nvSpPr>
          <p:cNvPr id="1469443" name="Rectangle 3"/>
          <p:cNvSpPr>
            <a:spLocks noGrp="1" noChangeArrowheads="1"/>
          </p:cNvSpPr>
          <p:nvPr>
            <p:ph type="body" idx="1"/>
          </p:nvPr>
        </p:nvSpPr>
        <p:spPr>
          <a:xfrm>
            <a:off x="457200" y="1249362"/>
            <a:ext cx="8229600" cy="4525963"/>
          </a:xfrm>
        </p:spPr>
        <p:txBody>
          <a:bodyPr/>
          <a:lstStyle/>
          <a:p>
            <a:r>
              <a:rPr lang="en-US" dirty="0">
                <a:solidFill>
                  <a:schemeClr val="accent1"/>
                </a:solidFill>
              </a:rPr>
              <a:t>Moses: </a:t>
            </a:r>
            <a:r>
              <a:rPr lang="en-US" i="1" dirty="0">
                <a:solidFill>
                  <a:schemeClr val="accent1"/>
                </a:solidFill>
              </a:rPr>
              <a:t>“Oh, my Lord, I am not eloquent. I am slow of speech and of tongue.”</a:t>
            </a:r>
            <a:endParaRPr lang="en-US" dirty="0">
              <a:solidFill>
                <a:schemeClr val="accent1"/>
              </a:solidFill>
            </a:endParaRPr>
          </a:p>
          <a:p>
            <a:r>
              <a:rPr lang="en-US" dirty="0">
                <a:solidFill>
                  <a:schemeClr val="accent1"/>
                </a:solidFill>
              </a:rPr>
              <a:t>God: </a:t>
            </a:r>
            <a:r>
              <a:rPr lang="en-US" i="1" dirty="0">
                <a:solidFill>
                  <a:schemeClr val="accent1"/>
                </a:solidFill>
              </a:rPr>
              <a:t>“I will be your mouth and teach you what you shall speak.”</a:t>
            </a:r>
            <a:endParaRPr lang="en-US" i="1" dirty="0" smtClean="0">
              <a:solidFill>
                <a:schemeClr val="accent1"/>
              </a:solidFill>
            </a:endParaRPr>
          </a:p>
          <a:p>
            <a:r>
              <a:rPr lang="en-US" dirty="0" smtClean="0">
                <a:solidFill>
                  <a:schemeClr val="accent1"/>
                </a:solidFill>
              </a:rPr>
              <a:t>Moses</a:t>
            </a:r>
            <a:r>
              <a:rPr lang="en-US" dirty="0">
                <a:solidFill>
                  <a:schemeClr val="accent1"/>
                </a:solidFill>
              </a:rPr>
              <a:t>: </a:t>
            </a:r>
            <a:r>
              <a:rPr lang="en-US" i="1" dirty="0">
                <a:solidFill>
                  <a:schemeClr val="accent1"/>
                </a:solidFill>
              </a:rPr>
              <a:t>“Oh, my Lord, send, I pray, some other person.</a:t>
            </a:r>
            <a:r>
              <a:rPr lang="en-US" i="1" dirty="0" smtClean="0">
                <a:solidFill>
                  <a:schemeClr val="accent1"/>
                </a:solidFill>
              </a:rPr>
              <a:t>”</a:t>
            </a:r>
          </a:p>
          <a:p>
            <a:r>
              <a:rPr lang="en-US" dirty="0" smtClean="0">
                <a:solidFill>
                  <a:schemeClr val="accent1"/>
                </a:solidFill>
              </a:rPr>
              <a:t>Then the Lord’s anger burned against Moses and he said, </a:t>
            </a:r>
            <a:r>
              <a:rPr lang="en-US" i="1" dirty="0" smtClean="0">
                <a:solidFill>
                  <a:schemeClr val="accent1"/>
                </a:solidFill>
              </a:rPr>
              <a:t>“What about your brother, Aaron the Levite? I know he can speak well.”</a:t>
            </a:r>
            <a:endParaRPr lang="en-US"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9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9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94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9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9442" grpId="0"/>
      <p:bldP spid="1469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p:cNvSpPr>
            <a:spLocks noGrp="1" noChangeArrowheads="1"/>
          </p:cNvSpPr>
          <p:nvPr>
            <p:ph type="title"/>
          </p:nvPr>
        </p:nvSpPr>
        <p:spPr/>
        <p:txBody>
          <a:bodyPr/>
          <a:lstStyle/>
          <a:p>
            <a:r>
              <a:rPr lang="en-US">
                <a:solidFill>
                  <a:srgbClr val="FFFF00"/>
                </a:solidFill>
                <a:latin typeface="Arial Rounded MT Bold" pitchFamily="-128" charset="0"/>
              </a:rPr>
              <a:t>Working together as a trinity</a:t>
            </a:r>
            <a:endParaRPr lang="en-US"/>
          </a:p>
        </p:txBody>
      </p:sp>
      <p:sp>
        <p:nvSpPr>
          <p:cNvPr id="1476612" name="Oval 4"/>
          <p:cNvSpPr>
            <a:spLocks noChangeArrowheads="1"/>
          </p:cNvSpPr>
          <p:nvPr/>
        </p:nvSpPr>
        <p:spPr bwMode="auto">
          <a:xfrm>
            <a:off x="3276600" y="1417638"/>
            <a:ext cx="1600200" cy="94456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800"/>
              <a:t>Moses</a:t>
            </a:r>
            <a:endParaRPr lang="en-US"/>
          </a:p>
        </p:txBody>
      </p:sp>
      <p:sp>
        <p:nvSpPr>
          <p:cNvPr id="1476614" name="Oval 6"/>
          <p:cNvSpPr>
            <a:spLocks noChangeArrowheads="1"/>
          </p:cNvSpPr>
          <p:nvPr/>
        </p:nvSpPr>
        <p:spPr bwMode="auto">
          <a:xfrm>
            <a:off x="1676400" y="3551238"/>
            <a:ext cx="1600200" cy="94456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800"/>
              <a:t>Aaron</a:t>
            </a:r>
            <a:endParaRPr lang="en-US"/>
          </a:p>
        </p:txBody>
      </p:sp>
      <p:sp>
        <p:nvSpPr>
          <p:cNvPr id="1476615" name="Oval 7"/>
          <p:cNvSpPr>
            <a:spLocks noChangeArrowheads="1"/>
          </p:cNvSpPr>
          <p:nvPr/>
        </p:nvSpPr>
        <p:spPr bwMode="auto">
          <a:xfrm>
            <a:off x="5181600" y="3475038"/>
            <a:ext cx="1600200" cy="94456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800"/>
              <a:t>Miriam</a:t>
            </a:r>
            <a:endParaRPr lang="en-US"/>
          </a:p>
        </p:txBody>
      </p:sp>
      <p:sp>
        <p:nvSpPr>
          <p:cNvPr id="1476616" name="Text Box 8"/>
          <p:cNvSpPr txBox="1">
            <a:spLocks noChangeArrowheads="1"/>
          </p:cNvSpPr>
          <p:nvPr/>
        </p:nvSpPr>
        <p:spPr bwMode="auto">
          <a:xfrm>
            <a:off x="3733800" y="2486025"/>
            <a:ext cx="798491" cy="523220"/>
          </a:xfrm>
          <a:prstGeom prst="rect">
            <a:avLst/>
          </a:prstGeom>
          <a:noFill/>
          <a:ln w="9525">
            <a:noFill/>
            <a:miter lim="800000"/>
            <a:headEnd/>
            <a:tailEnd/>
          </a:ln>
          <a:effectLst/>
        </p:spPr>
        <p:txBody>
          <a:bodyPr wrap="none">
            <a:prstTxWarp prst="textNoShape">
              <a:avLst/>
            </a:prstTxWarp>
            <a:spAutoFit/>
          </a:bodyPr>
          <a:lstStyle/>
          <a:p>
            <a:r>
              <a:rPr lang="en-US" sz="2800" dirty="0">
                <a:solidFill>
                  <a:schemeClr val="accent1"/>
                </a:solidFill>
              </a:rPr>
              <a:t>God</a:t>
            </a:r>
            <a:endParaRPr lang="en-US" sz="2000" dirty="0"/>
          </a:p>
        </p:txBody>
      </p:sp>
      <p:sp>
        <p:nvSpPr>
          <p:cNvPr id="1476617" name="Text Box 9"/>
          <p:cNvSpPr txBox="1">
            <a:spLocks noChangeArrowheads="1"/>
          </p:cNvSpPr>
          <p:nvPr/>
        </p:nvSpPr>
        <p:spPr bwMode="auto">
          <a:xfrm>
            <a:off x="1828800" y="4667250"/>
            <a:ext cx="1112178" cy="523220"/>
          </a:xfrm>
          <a:prstGeom prst="rect">
            <a:avLst/>
          </a:prstGeom>
          <a:noFill/>
          <a:ln w="9525">
            <a:noFill/>
            <a:miter lim="800000"/>
            <a:headEnd/>
            <a:tailEnd/>
          </a:ln>
          <a:effectLst/>
        </p:spPr>
        <p:txBody>
          <a:bodyPr wrap="none">
            <a:prstTxWarp prst="textNoShape">
              <a:avLst/>
            </a:prstTxWarp>
            <a:spAutoFit/>
          </a:bodyPr>
          <a:lstStyle/>
          <a:p>
            <a:r>
              <a:rPr lang="en-US" sz="2800" dirty="0">
                <a:solidFill>
                  <a:schemeClr val="accent1"/>
                </a:solidFill>
              </a:rPr>
              <a:t>Adam</a:t>
            </a:r>
          </a:p>
        </p:txBody>
      </p:sp>
      <p:sp>
        <p:nvSpPr>
          <p:cNvPr id="1476618" name="Text Box 10"/>
          <p:cNvSpPr txBox="1">
            <a:spLocks noChangeArrowheads="1"/>
          </p:cNvSpPr>
          <p:nvPr/>
        </p:nvSpPr>
        <p:spPr bwMode="auto">
          <a:xfrm>
            <a:off x="5661025" y="4572000"/>
            <a:ext cx="739775" cy="52322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chemeClr val="accent1"/>
                </a:solidFill>
              </a:rPr>
              <a:t>Eve</a:t>
            </a:r>
            <a:endParaRPr lang="en-US" sz="2400" dirty="0"/>
          </a:p>
        </p:txBody>
      </p:sp>
      <p:sp>
        <p:nvSpPr>
          <p:cNvPr id="1476619" name="Line 11"/>
          <p:cNvSpPr>
            <a:spLocks noChangeShapeType="1"/>
          </p:cNvSpPr>
          <p:nvPr/>
        </p:nvSpPr>
        <p:spPr bwMode="auto">
          <a:xfrm flipV="1">
            <a:off x="2667000" y="2286000"/>
            <a:ext cx="1066800" cy="1265238"/>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1476620" name="Line 12"/>
          <p:cNvSpPr>
            <a:spLocks noChangeShapeType="1"/>
          </p:cNvSpPr>
          <p:nvPr/>
        </p:nvSpPr>
        <p:spPr bwMode="auto">
          <a:xfrm>
            <a:off x="4494213" y="2286000"/>
            <a:ext cx="915987" cy="1265238"/>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1476621" name="Line 13"/>
          <p:cNvSpPr>
            <a:spLocks noChangeShapeType="1"/>
          </p:cNvSpPr>
          <p:nvPr/>
        </p:nvSpPr>
        <p:spPr bwMode="auto">
          <a:xfrm>
            <a:off x="3276600" y="4038600"/>
            <a:ext cx="1905000" cy="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Text Box 2"/>
          <p:cNvSpPr txBox="1">
            <a:spLocks noChangeArrowheads="1"/>
          </p:cNvSpPr>
          <p:nvPr/>
        </p:nvSpPr>
        <p:spPr bwMode="auto">
          <a:xfrm>
            <a:off x="1106488" y="1673225"/>
            <a:ext cx="2778125" cy="3330575"/>
          </a:xfrm>
          <a:prstGeom prst="rect">
            <a:avLst/>
          </a:prstGeom>
          <a:solidFill>
            <a:schemeClr val="tx2"/>
          </a:solidFill>
          <a:ln w="9525">
            <a:noFill/>
            <a:miter lim="800000"/>
            <a:headEnd/>
            <a:tailEnd/>
          </a:ln>
        </p:spPr>
        <p:txBody>
          <a:bodyPr>
            <a:prstTxWarp prst="textNoShape">
              <a:avLst/>
            </a:prstTxWarp>
            <a:spAutoFit/>
          </a:bodyPr>
          <a:lstStyle/>
          <a:p>
            <a:pPr algn="ctr">
              <a:lnSpc>
                <a:spcPct val="125000"/>
              </a:lnSpc>
              <a:buClr>
                <a:srgbClr val="3399FF"/>
              </a:buClr>
              <a:buFont typeface="Courier New" pitchFamily="-128" charset="0"/>
              <a:buNone/>
            </a:pPr>
            <a:r>
              <a:rPr lang="en-US" altLang="zh-CN" sz="3400">
                <a:solidFill>
                  <a:schemeClr val="bg1"/>
                </a:solidFill>
                <a:ea typeface="宋体" pitchFamily="-128" charset="-122"/>
                <a:cs typeface="宋体" pitchFamily="-128" charset="-122"/>
              </a:rPr>
              <a:t>Nation</a:t>
            </a:r>
            <a:br>
              <a:rPr lang="en-US" altLang="zh-CN" sz="3400">
                <a:solidFill>
                  <a:schemeClr val="bg1"/>
                </a:solidFill>
                <a:ea typeface="宋体" pitchFamily="-128" charset="-122"/>
                <a:cs typeface="宋体" pitchFamily="-128" charset="-122"/>
              </a:rPr>
            </a:br>
            <a:r>
              <a:rPr lang="en-US" altLang="zh-CN" sz="3400">
                <a:solidFill>
                  <a:schemeClr val="bg1"/>
                </a:solidFill>
                <a:ea typeface="宋体" pitchFamily="-128" charset="-122"/>
                <a:cs typeface="宋体" pitchFamily="-128" charset="-122"/>
              </a:rPr>
              <a:t>Society</a:t>
            </a:r>
            <a:br>
              <a:rPr lang="en-US" altLang="zh-CN" sz="3400">
                <a:solidFill>
                  <a:schemeClr val="bg1"/>
                </a:solidFill>
                <a:ea typeface="宋体" pitchFamily="-128" charset="-122"/>
                <a:cs typeface="宋体" pitchFamily="-128" charset="-122"/>
              </a:rPr>
            </a:br>
            <a:r>
              <a:rPr lang="en-US" altLang="zh-CN" sz="3400">
                <a:solidFill>
                  <a:schemeClr val="bg1"/>
                </a:solidFill>
                <a:ea typeface="宋体" pitchFamily="-128" charset="-122"/>
                <a:cs typeface="宋体" pitchFamily="-128" charset="-122"/>
              </a:rPr>
              <a:t>Tribe</a:t>
            </a:r>
          </a:p>
          <a:p>
            <a:pPr algn="ctr">
              <a:lnSpc>
                <a:spcPct val="125000"/>
              </a:lnSpc>
              <a:buClr>
                <a:srgbClr val="3399FF"/>
              </a:buClr>
              <a:buFont typeface="Courier New" pitchFamily="-128" charset="0"/>
              <a:buNone/>
            </a:pPr>
            <a:r>
              <a:rPr lang="en-US" altLang="zh-CN" sz="3400">
                <a:solidFill>
                  <a:schemeClr val="bg1"/>
                </a:solidFill>
                <a:ea typeface="宋体" pitchFamily="-128" charset="-122"/>
                <a:cs typeface="宋体" pitchFamily="-128" charset="-122"/>
              </a:rPr>
              <a:t>Family</a:t>
            </a:r>
          </a:p>
          <a:p>
            <a:pPr algn="ctr">
              <a:lnSpc>
                <a:spcPct val="125000"/>
              </a:lnSpc>
              <a:buClr>
                <a:srgbClr val="3399FF"/>
              </a:buClr>
              <a:buFont typeface="Courier New" pitchFamily="-128" charset="0"/>
              <a:buNone/>
            </a:pPr>
            <a:r>
              <a:rPr lang="en-US" altLang="zh-CN" sz="3400">
                <a:solidFill>
                  <a:schemeClr val="bg1"/>
                </a:solidFill>
                <a:ea typeface="宋体" pitchFamily="-128" charset="-122"/>
                <a:cs typeface="宋体" pitchFamily="-128" charset="-122"/>
              </a:rPr>
              <a:t>Individual</a:t>
            </a:r>
          </a:p>
        </p:txBody>
      </p:sp>
      <p:sp>
        <p:nvSpPr>
          <p:cNvPr id="1443843" name="Rectangle 3"/>
          <p:cNvSpPr>
            <a:spLocks noChangeArrowheads="1"/>
          </p:cNvSpPr>
          <p:nvPr/>
        </p:nvSpPr>
        <p:spPr bwMode="auto">
          <a:xfrm>
            <a:off x="431800" y="0"/>
            <a:ext cx="8262938" cy="1538288"/>
          </a:xfrm>
          <a:prstGeom prst="rect">
            <a:avLst/>
          </a:prstGeom>
          <a:noFill/>
          <a:ln w="9525">
            <a:noFill/>
            <a:miter lim="800000"/>
            <a:headEnd/>
            <a:tailEnd/>
          </a:ln>
        </p:spPr>
        <p:txBody>
          <a:bodyPr anchor="ctr" anchorCtr="1">
            <a:prstTxWarp prst="textNoShape">
              <a:avLst/>
            </a:prstTxWarp>
          </a:bodyPr>
          <a:lstStyle/>
          <a:p>
            <a:pPr algn="ctr"/>
            <a:r>
              <a:rPr lang="en-US" altLang="zh-CN" sz="4000">
                <a:solidFill>
                  <a:srgbClr val="FFFF00"/>
                </a:solidFill>
                <a:latin typeface="Arial Rounded MT Bold" pitchFamily="-128" charset="0"/>
                <a:ea typeface="宋体" pitchFamily="-128" charset="-122"/>
                <a:cs typeface="宋体" pitchFamily="-128" charset="-122"/>
              </a:rPr>
              <a:t>National foundation for the Messiah is necessary</a:t>
            </a:r>
            <a:endParaRPr lang="sk-SK" sz="4000">
              <a:solidFill>
                <a:srgbClr val="FFFF00"/>
              </a:solidFill>
              <a:latin typeface="Arial Rounded MT Bold" pitchFamily="-128" charset="0"/>
              <a:ea typeface="宋体" pitchFamily="-128" charset="-122"/>
              <a:cs typeface="宋体" pitchFamily="-128" charset="-122"/>
            </a:endParaRPr>
          </a:p>
        </p:txBody>
      </p:sp>
      <p:sp>
        <p:nvSpPr>
          <p:cNvPr id="1326084" name="Text Box 4"/>
          <p:cNvSpPr txBox="1">
            <a:spLocks noChangeArrowheads="1"/>
          </p:cNvSpPr>
          <p:nvPr/>
        </p:nvSpPr>
        <p:spPr bwMode="auto">
          <a:xfrm>
            <a:off x="4164013" y="3571875"/>
            <a:ext cx="2789237" cy="1387475"/>
          </a:xfrm>
          <a:prstGeom prst="rect">
            <a:avLst/>
          </a:prstGeom>
          <a:solidFill>
            <a:schemeClr val="accent2"/>
          </a:solidFill>
          <a:ln w="9525">
            <a:noFill/>
            <a:miter lim="800000"/>
            <a:headEnd/>
            <a:tailEnd/>
          </a:ln>
        </p:spPr>
        <p:txBody>
          <a:bodyPr>
            <a:prstTxWarp prst="textNoShape">
              <a:avLst/>
            </a:prstTxWarp>
            <a:spAutoFit/>
          </a:bodyPr>
          <a:lstStyle/>
          <a:p>
            <a:pPr algn="ctr">
              <a:lnSpc>
                <a:spcPct val="125000"/>
              </a:lnSpc>
              <a:buClr>
                <a:srgbClr val="3399FF"/>
              </a:buClr>
              <a:buFont typeface="Courier New" pitchFamily="-128" charset="0"/>
              <a:buNone/>
            </a:pPr>
            <a:r>
              <a:rPr lang="en-US" altLang="zh-CN" sz="3400">
                <a:solidFill>
                  <a:srgbClr val="660066"/>
                </a:solidFill>
                <a:ea typeface="宋体" pitchFamily="-128" charset="-122"/>
                <a:cs typeface="宋体" pitchFamily="-128" charset="-122"/>
              </a:rPr>
              <a:t>Family</a:t>
            </a:r>
          </a:p>
          <a:p>
            <a:pPr algn="ctr">
              <a:lnSpc>
                <a:spcPct val="125000"/>
              </a:lnSpc>
              <a:buClr>
                <a:srgbClr val="3399FF"/>
              </a:buClr>
              <a:buFont typeface="Courier New" pitchFamily="-128" charset="0"/>
              <a:buNone/>
            </a:pPr>
            <a:r>
              <a:rPr lang="en-US" altLang="zh-CN" sz="3400">
                <a:solidFill>
                  <a:srgbClr val="660066"/>
                </a:solidFill>
                <a:ea typeface="宋体" pitchFamily="-128" charset="-122"/>
                <a:cs typeface="宋体" pitchFamily="-128" charset="-122"/>
              </a:rPr>
              <a:t>Individual</a:t>
            </a:r>
          </a:p>
        </p:txBody>
      </p:sp>
      <p:sp>
        <p:nvSpPr>
          <p:cNvPr id="1326085" name="Rectangle 5"/>
          <p:cNvSpPr>
            <a:spLocks noChangeArrowheads="1"/>
          </p:cNvSpPr>
          <p:nvPr/>
        </p:nvSpPr>
        <p:spPr bwMode="auto">
          <a:xfrm>
            <a:off x="7362825" y="3810000"/>
            <a:ext cx="1774825" cy="962025"/>
          </a:xfrm>
          <a:prstGeom prst="rect">
            <a:avLst/>
          </a:prstGeom>
          <a:noFill/>
          <a:ln w="9525">
            <a:noFill/>
            <a:miter lim="800000"/>
            <a:headEnd/>
            <a:tailEnd/>
          </a:ln>
        </p:spPr>
        <p:txBody>
          <a:bodyPr>
            <a:prstTxWarp prst="textNoShape">
              <a:avLst/>
            </a:prstTxWarp>
            <a:spAutoFit/>
          </a:bodyPr>
          <a:lstStyle/>
          <a:p>
            <a:pPr>
              <a:lnSpc>
                <a:spcPct val="95000"/>
              </a:lnSpc>
            </a:pPr>
            <a:r>
              <a:rPr lang="en-US" altLang="zh-CN" sz="3000">
                <a:solidFill>
                  <a:schemeClr val="accent1"/>
                </a:solidFill>
                <a:ea typeface="宋体" pitchFamily="-128" charset="-122"/>
                <a:cs typeface="宋体" pitchFamily="-128" charset="-122"/>
              </a:rPr>
              <a:t>Jacob’s Victory</a:t>
            </a:r>
            <a:endParaRPr lang="sk-SK" sz="3000">
              <a:solidFill>
                <a:schemeClr val="accent1"/>
              </a:solidFill>
              <a:ea typeface="Arial" pitchFamily="-128" charset="0"/>
              <a:cs typeface="Arial" pitchFamily="-128" charset="0"/>
            </a:endParaRPr>
          </a:p>
        </p:txBody>
      </p:sp>
      <p:sp>
        <p:nvSpPr>
          <p:cNvPr id="1326086" name="AutoShape 6"/>
          <p:cNvSpPr>
            <a:spLocks/>
          </p:cNvSpPr>
          <p:nvPr/>
        </p:nvSpPr>
        <p:spPr bwMode="auto">
          <a:xfrm>
            <a:off x="7027863" y="3589338"/>
            <a:ext cx="269875" cy="1370012"/>
          </a:xfrm>
          <a:prstGeom prst="rightBrace">
            <a:avLst>
              <a:gd name="adj1" fmla="val 28955"/>
              <a:gd name="adj2" fmla="val 50046"/>
            </a:avLst>
          </a:prstGeom>
          <a:noFill/>
          <a:ln w="63500">
            <a:solidFill>
              <a:schemeClr val="bg1"/>
            </a:solidFill>
            <a:round/>
            <a:headEnd/>
            <a:tailEnd/>
          </a:ln>
        </p:spPr>
        <p:txBody>
          <a:bodyPr wrap="none" anchor="ctr">
            <a:prstTxWarp prst="textNoShape">
              <a:avLst/>
            </a:prstTxWarp>
          </a:bodyPr>
          <a:lstStyle/>
          <a:p>
            <a:endParaRPr lang="en-US">
              <a:ea typeface="Arial" pitchFamily="-128" charset="0"/>
              <a:cs typeface="Arial" pitchFamily="-128" charset="0"/>
            </a:endParaRPr>
          </a:p>
        </p:txBody>
      </p:sp>
      <p:sp>
        <p:nvSpPr>
          <p:cNvPr id="1443847" name="Rectangle 7"/>
          <p:cNvSpPr>
            <a:spLocks noChangeArrowheads="1"/>
          </p:cNvSpPr>
          <p:nvPr/>
        </p:nvSpPr>
        <p:spPr bwMode="auto">
          <a:xfrm>
            <a:off x="1106488" y="5106988"/>
            <a:ext cx="2789237" cy="1022350"/>
          </a:xfrm>
          <a:prstGeom prst="rect">
            <a:avLst/>
          </a:prstGeom>
          <a:solidFill>
            <a:schemeClr val="bg2"/>
          </a:solidFill>
          <a:ln w="9525">
            <a:noFill/>
            <a:miter lim="800000"/>
            <a:headEnd/>
            <a:tailEnd/>
          </a:ln>
        </p:spPr>
        <p:txBody>
          <a:bodyPr>
            <a:prstTxWarp prst="textNoShape">
              <a:avLst/>
            </a:prstTxWarp>
            <a:spAutoFit/>
          </a:bodyPr>
          <a:lstStyle/>
          <a:p>
            <a:pPr algn="ctr">
              <a:lnSpc>
                <a:spcPct val="90000"/>
              </a:lnSpc>
            </a:pPr>
            <a:r>
              <a:rPr lang="en-US" altLang="zh-CN" sz="3400">
                <a:ea typeface="宋体" pitchFamily="-128" charset="-122"/>
                <a:cs typeface="宋体" pitchFamily="-128" charset="-122"/>
              </a:rPr>
              <a:t>Satan’s foundation</a:t>
            </a:r>
            <a:endParaRPr lang="sk-SK" sz="3400">
              <a:ea typeface="宋体" pitchFamily="-128" charset="-122"/>
              <a:cs typeface="宋体" pitchFamily="-128" charset="-122"/>
            </a:endParaRPr>
          </a:p>
        </p:txBody>
      </p:sp>
      <p:sp>
        <p:nvSpPr>
          <p:cNvPr id="1443848" name="Rectangle 8"/>
          <p:cNvSpPr>
            <a:spLocks noChangeArrowheads="1"/>
          </p:cNvSpPr>
          <p:nvPr/>
        </p:nvSpPr>
        <p:spPr bwMode="auto">
          <a:xfrm>
            <a:off x="4164013" y="5106988"/>
            <a:ext cx="2789237" cy="1022350"/>
          </a:xfrm>
          <a:prstGeom prst="rect">
            <a:avLst/>
          </a:prstGeom>
          <a:solidFill>
            <a:srgbClr val="CCFFCC"/>
          </a:solidFill>
          <a:ln w="9525">
            <a:noFill/>
            <a:miter lim="800000"/>
            <a:headEnd/>
            <a:tailEnd/>
          </a:ln>
        </p:spPr>
        <p:txBody>
          <a:bodyPr>
            <a:prstTxWarp prst="textNoShape">
              <a:avLst/>
            </a:prstTxWarp>
            <a:spAutoFit/>
          </a:bodyPr>
          <a:lstStyle/>
          <a:p>
            <a:pPr algn="ctr">
              <a:lnSpc>
                <a:spcPct val="90000"/>
              </a:lnSpc>
            </a:pPr>
            <a:r>
              <a:rPr lang="en-US" altLang="zh-CN" sz="3400">
                <a:solidFill>
                  <a:srgbClr val="660066"/>
                </a:solidFill>
                <a:ea typeface="宋体" pitchFamily="-128" charset="-122"/>
                <a:cs typeface="宋体" pitchFamily="-128" charset="-122"/>
              </a:rPr>
              <a:t>God’s foundation</a:t>
            </a:r>
            <a:endParaRPr lang="sk-SK" sz="3400">
              <a:solidFill>
                <a:srgbClr val="660066"/>
              </a:solidFill>
              <a:ea typeface="宋体" pitchFamily="-128" charset="-122"/>
              <a:cs typeface="宋体" pitchFamily="-128" charset="-122"/>
            </a:endParaRPr>
          </a:p>
        </p:txBody>
      </p:sp>
      <p:sp>
        <p:nvSpPr>
          <p:cNvPr id="1326089" name="Freeform 9"/>
          <p:cNvSpPr>
            <a:spLocks/>
          </p:cNvSpPr>
          <p:nvPr/>
        </p:nvSpPr>
        <p:spPr bwMode="auto">
          <a:xfrm rot="10254246" flipV="1">
            <a:off x="3806825" y="2270125"/>
            <a:ext cx="1620838" cy="134938"/>
          </a:xfrm>
          <a:custGeom>
            <a:avLst/>
            <a:gdLst>
              <a:gd name="T0" fmla="*/ 0 w 2722"/>
              <a:gd name="T1" fmla="*/ 53085323 h 343"/>
              <a:gd name="T2" fmla="*/ 480443274 w 2722"/>
              <a:gd name="T3" fmla="*/ 928436 h 343"/>
              <a:gd name="T4" fmla="*/ 965141098 w 2722"/>
              <a:gd name="T5" fmla="*/ 53085323 h 343"/>
              <a:gd name="T6" fmla="*/ 0 60000 65536"/>
              <a:gd name="T7" fmla="*/ 0 60000 65536"/>
              <a:gd name="T8" fmla="*/ 0 60000 65536"/>
              <a:gd name="T9" fmla="*/ 0 w 2722"/>
              <a:gd name="T10" fmla="*/ 0 h 343"/>
              <a:gd name="T11" fmla="*/ 2722 w 2722"/>
              <a:gd name="T12" fmla="*/ 343 h 343"/>
            </a:gdLst>
            <a:ahLst/>
            <a:cxnLst>
              <a:cxn ang="T6">
                <a:pos x="T0" y="T1"/>
              </a:cxn>
              <a:cxn ang="T7">
                <a:pos x="T2" y="T3"/>
              </a:cxn>
              <a:cxn ang="T8">
                <a:pos x="T4" y="T5"/>
              </a:cxn>
            </a:cxnLst>
            <a:rect l="T9" t="T10" r="T11" b="T12"/>
            <a:pathLst>
              <a:path w="2722" h="343">
                <a:moveTo>
                  <a:pt x="0" y="343"/>
                </a:moveTo>
                <a:cubicBezTo>
                  <a:pt x="59" y="306"/>
                  <a:pt x="647" y="12"/>
                  <a:pt x="1355" y="6"/>
                </a:cubicBezTo>
                <a:cubicBezTo>
                  <a:pt x="2063" y="0"/>
                  <a:pt x="2597" y="282"/>
                  <a:pt x="2722" y="343"/>
                </a:cubicBezTo>
              </a:path>
            </a:pathLst>
          </a:custGeom>
          <a:noFill/>
          <a:ln w="152400">
            <a:solidFill>
              <a:srgbClr val="CCFFCC"/>
            </a:solidFill>
            <a:round/>
            <a:headEnd/>
            <a:tailEnd type="triangle" w="med" len="med"/>
          </a:ln>
        </p:spPr>
        <p:txBody>
          <a:bodyPr wrap="none" anchor="ctr">
            <a:prstTxWarp prst="textNoShape">
              <a:avLst/>
            </a:prstTxWarp>
          </a:bodyPr>
          <a:lstStyle/>
          <a:p>
            <a:endParaRPr lang="en-US"/>
          </a:p>
        </p:txBody>
      </p:sp>
      <p:sp>
        <p:nvSpPr>
          <p:cNvPr id="1326090" name="Oval 10"/>
          <p:cNvSpPr>
            <a:spLocks noChangeArrowheads="1"/>
          </p:cNvSpPr>
          <p:nvPr/>
        </p:nvSpPr>
        <p:spPr bwMode="auto">
          <a:xfrm>
            <a:off x="5472113" y="1536700"/>
            <a:ext cx="2519362" cy="1511300"/>
          </a:xfrm>
          <a:prstGeom prst="ellipse">
            <a:avLst/>
          </a:prstGeom>
          <a:noFill/>
          <a:ln w="88900">
            <a:solidFill>
              <a:srgbClr val="CCFFCC"/>
            </a:solidFill>
            <a:round/>
            <a:headEnd/>
            <a:tailEnd/>
          </a:ln>
        </p:spPr>
        <p:txBody>
          <a:bodyPr wrap="none" anchor="ctr">
            <a:prstTxWarp prst="textNoShape">
              <a:avLst/>
            </a:prstTxWarp>
          </a:bodyPr>
          <a:lstStyle/>
          <a:p>
            <a:pPr algn="ctr"/>
            <a:r>
              <a:rPr lang="en-GB" sz="2800">
                <a:solidFill>
                  <a:schemeClr val="accent1"/>
                </a:solidFill>
                <a:ea typeface="Arial" pitchFamily="-128" charset="0"/>
                <a:cs typeface="Arial" pitchFamily="-128" charset="0"/>
              </a:rPr>
              <a:t>Egyptian,</a:t>
            </a:r>
            <a:br>
              <a:rPr lang="en-GB" sz="2800">
                <a:solidFill>
                  <a:schemeClr val="accent1"/>
                </a:solidFill>
                <a:ea typeface="Arial" pitchFamily="-128" charset="0"/>
                <a:cs typeface="Arial" pitchFamily="-128" charset="0"/>
              </a:rPr>
            </a:br>
            <a:r>
              <a:rPr lang="en-GB" sz="2800">
                <a:solidFill>
                  <a:schemeClr val="accent1"/>
                </a:solidFill>
                <a:ea typeface="Arial" pitchFamily="-128" charset="0"/>
                <a:cs typeface="Arial" pitchFamily="-128" charset="0"/>
              </a:rPr>
              <a:t>Assyrian</a:t>
            </a:r>
            <a:br>
              <a:rPr lang="en-GB" sz="2800">
                <a:solidFill>
                  <a:schemeClr val="accent1"/>
                </a:solidFill>
                <a:ea typeface="Arial" pitchFamily="-128" charset="0"/>
                <a:cs typeface="Arial" pitchFamily="-128" charset="0"/>
              </a:rPr>
            </a:br>
            <a:r>
              <a:rPr lang="en-GB" sz="2800">
                <a:solidFill>
                  <a:schemeClr val="accent1"/>
                </a:solidFill>
                <a:ea typeface="Arial" pitchFamily="-128" charset="0"/>
                <a:cs typeface="Arial" pitchFamily="-128" charset="0"/>
              </a:rPr>
              <a:t>Empires</a:t>
            </a:r>
          </a:p>
        </p:txBody>
      </p:sp>
      <p:sp>
        <p:nvSpPr>
          <p:cNvPr id="2" name="AutoShape 6"/>
          <p:cNvSpPr>
            <a:spLocks/>
          </p:cNvSpPr>
          <p:nvPr/>
        </p:nvSpPr>
        <p:spPr bwMode="auto">
          <a:xfrm>
            <a:off x="7034213" y="3581400"/>
            <a:ext cx="269875" cy="1370013"/>
          </a:xfrm>
          <a:prstGeom prst="rightBrace">
            <a:avLst>
              <a:gd name="adj1" fmla="val 28955"/>
              <a:gd name="adj2" fmla="val 50046"/>
            </a:avLst>
          </a:prstGeom>
          <a:noFill/>
          <a:ln w="63500">
            <a:solidFill>
              <a:schemeClr val="accent1"/>
            </a:solidFill>
            <a:round/>
            <a:headEnd/>
            <a:tailEnd/>
          </a:ln>
        </p:spPr>
        <p:txBody>
          <a:bodyPr wrap="none" anchor="ctr">
            <a:prstTxWarp prst="textNoShape">
              <a:avLst/>
            </a:prstTxWarp>
          </a:bodyPr>
          <a:lstStyle/>
          <a:p>
            <a:endParaRPr lang="en-US">
              <a:ea typeface="Arial" pitchFamily="-128" charset="0"/>
              <a:cs typeface="Arial" pitchFamily="-12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6084"/>
                                        </p:tgtEl>
                                        <p:attrNameLst>
                                          <p:attrName>style.visibility</p:attrName>
                                        </p:attrNameLst>
                                      </p:cBhvr>
                                      <p:to>
                                        <p:strVal val="visible"/>
                                      </p:to>
                                    </p:set>
                                    <p:animEffect transition="in" filter="fade">
                                      <p:cBhvr>
                                        <p:cTn id="7" dur="500"/>
                                        <p:tgtEl>
                                          <p:spTgt spid="1326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26086"/>
                                        </p:tgtEl>
                                        <p:attrNameLst>
                                          <p:attrName>style.visibility</p:attrName>
                                        </p:attrNameLst>
                                      </p:cBhvr>
                                      <p:to>
                                        <p:strVal val="visible"/>
                                      </p:to>
                                    </p:set>
                                    <p:animEffect transition="in" filter="fade">
                                      <p:cBhvr>
                                        <p:cTn id="10" dur="500"/>
                                        <p:tgtEl>
                                          <p:spTgt spid="13260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26085"/>
                                        </p:tgtEl>
                                        <p:attrNameLst>
                                          <p:attrName>style.visibility</p:attrName>
                                        </p:attrNameLst>
                                      </p:cBhvr>
                                      <p:to>
                                        <p:strVal val="visible"/>
                                      </p:to>
                                    </p:set>
                                    <p:animEffect transition="in" filter="fade">
                                      <p:cBhvr>
                                        <p:cTn id="13" dur="500"/>
                                        <p:tgtEl>
                                          <p:spTgt spid="13260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26082"/>
                                        </p:tgtEl>
                                        <p:attrNameLst>
                                          <p:attrName>style.visibility</p:attrName>
                                        </p:attrNameLst>
                                      </p:cBhvr>
                                      <p:to>
                                        <p:strVal val="visible"/>
                                      </p:to>
                                    </p:set>
                                    <p:animEffect transition="in" filter="fade">
                                      <p:cBhvr>
                                        <p:cTn id="21" dur="500"/>
                                        <p:tgtEl>
                                          <p:spTgt spid="13260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26090"/>
                                        </p:tgtEl>
                                        <p:attrNameLst>
                                          <p:attrName>style.visibility</p:attrName>
                                        </p:attrNameLst>
                                      </p:cBhvr>
                                      <p:to>
                                        <p:strVal val="visible"/>
                                      </p:to>
                                    </p:set>
                                    <p:animEffect transition="in" filter="fade">
                                      <p:cBhvr>
                                        <p:cTn id="24" dur="2000"/>
                                        <p:tgtEl>
                                          <p:spTgt spid="13260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6089"/>
                                        </p:tgtEl>
                                        <p:attrNameLst>
                                          <p:attrName>style.visibility</p:attrName>
                                        </p:attrNameLst>
                                      </p:cBhvr>
                                      <p:to>
                                        <p:strVal val="visible"/>
                                      </p:to>
                                    </p:set>
                                    <p:animEffect transition="in" filter="fade">
                                      <p:cBhvr>
                                        <p:cTn id="27" dur="2000"/>
                                        <p:tgtEl>
                                          <p:spTgt spid="132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2" grpId="0" animBg="1"/>
      <p:bldP spid="1326084" grpId="0" animBg="1"/>
      <p:bldP spid="1326085" grpId="0"/>
      <p:bldP spid="1326086" grpId="0" animBg="1"/>
      <p:bldP spid="1326089" grpId="0" animBg="1"/>
      <p:bldP spid="1326090"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title"/>
          </p:nvPr>
        </p:nvSpPr>
        <p:spPr/>
        <p:txBody>
          <a:bodyPr/>
          <a:lstStyle/>
          <a:p>
            <a:r>
              <a:rPr lang="en-US">
                <a:solidFill>
                  <a:srgbClr val="FFFF00"/>
                </a:solidFill>
                <a:latin typeface="Arial Rounded MT Bold" pitchFamily="-128" charset="0"/>
              </a:rPr>
              <a:t>God tries to kill Moses</a:t>
            </a:r>
            <a:endParaRPr lang="en-US"/>
          </a:p>
        </p:txBody>
      </p:sp>
      <p:sp>
        <p:nvSpPr>
          <p:cNvPr id="1471491" name="Rectangle 3"/>
          <p:cNvSpPr>
            <a:spLocks noGrp="1" noChangeArrowheads="1"/>
          </p:cNvSpPr>
          <p:nvPr>
            <p:ph type="body" idx="1"/>
          </p:nvPr>
        </p:nvSpPr>
        <p:spPr>
          <a:xfrm>
            <a:off x="457200" y="1874838"/>
            <a:ext cx="8229600" cy="4525962"/>
          </a:xfrm>
        </p:spPr>
        <p:txBody>
          <a:bodyPr/>
          <a:lstStyle/>
          <a:p>
            <a:pPr>
              <a:buFontTx/>
              <a:buNone/>
            </a:pPr>
            <a:r>
              <a:rPr lang="en-US" dirty="0">
                <a:solidFill>
                  <a:schemeClr val="accent1"/>
                </a:solidFill>
                <a:latin typeface="Lydian BT" pitchFamily="-128" charset="0"/>
              </a:rPr>
              <a:t>	</a:t>
            </a:r>
            <a:r>
              <a:rPr lang="en-US" dirty="0">
                <a:solidFill>
                  <a:schemeClr val="accent1"/>
                </a:solidFill>
                <a:latin typeface="Times"/>
                <a:cs typeface="Times"/>
              </a:rPr>
              <a:t>On the way, at a place where they spent the night, the Lord met him and tried to kill him. But </a:t>
            </a:r>
            <a:r>
              <a:rPr lang="en-US" dirty="0" err="1">
                <a:solidFill>
                  <a:schemeClr val="accent1"/>
                </a:solidFill>
                <a:latin typeface="Times"/>
                <a:cs typeface="Times"/>
              </a:rPr>
              <a:t>Zipporah</a:t>
            </a:r>
            <a:r>
              <a:rPr lang="en-US" dirty="0">
                <a:solidFill>
                  <a:schemeClr val="accent1"/>
                </a:solidFill>
                <a:latin typeface="Times"/>
                <a:cs typeface="Times"/>
              </a:rPr>
              <a:t> took a flint and cut off her son’s foreskin, and touched Moses’ feet with it, and said, ‘Truly you are a bridegroom of blood to me!’ So he let him alone. It was then she said, ‘A bridegroom of blood by circumcision.’</a:t>
            </a:r>
          </a:p>
          <a:p>
            <a:pPr>
              <a:buFontTx/>
              <a:buNone/>
            </a:pPr>
            <a:r>
              <a:rPr lang="en-US" dirty="0">
                <a:solidFill>
                  <a:schemeClr val="accent1"/>
                </a:solidFill>
              </a:rPr>
              <a:t>							</a:t>
            </a:r>
            <a:r>
              <a:rPr lang="en-US" sz="2400" dirty="0">
                <a:solidFill>
                  <a:schemeClr val="accent1"/>
                </a:solidFill>
              </a:rPr>
              <a:t>Exodus 4:24-26</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
          <p:cNvSpPr>
            <a:spLocks noGrp="1" noChangeArrowheads="1"/>
          </p:cNvSpPr>
          <p:nvPr>
            <p:ph type="title"/>
          </p:nvPr>
        </p:nvSpPr>
        <p:spPr/>
        <p:txBody>
          <a:bodyPr/>
          <a:lstStyle/>
          <a:p>
            <a:r>
              <a:rPr lang="en-US" sz="4000">
                <a:solidFill>
                  <a:srgbClr val="FFFF00"/>
                </a:solidFill>
                <a:latin typeface="Arial Rounded MT Bold" pitchFamily="-128" charset="0"/>
              </a:rPr>
              <a:t>Why did God try to kill Moses?</a:t>
            </a:r>
            <a:endParaRPr lang="en-US"/>
          </a:p>
        </p:txBody>
      </p:sp>
      <p:sp>
        <p:nvSpPr>
          <p:cNvPr id="1697795" name="Rectangle 3"/>
          <p:cNvSpPr>
            <a:spLocks noGrp="1" noChangeArrowheads="1"/>
          </p:cNvSpPr>
          <p:nvPr>
            <p:ph type="body" idx="1"/>
          </p:nvPr>
        </p:nvSpPr>
        <p:spPr>
          <a:xfrm>
            <a:off x="457200" y="1951038"/>
            <a:ext cx="8229600" cy="4525962"/>
          </a:xfrm>
        </p:spPr>
        <p:txBody>
          <a:bodyPr/>
          <a:lstStyle/>
          <a:p>
            <a:pPr>
              <a:buFontTx/>
              <a:buNone/>
            </a:pPr>
            <a:r>
              <a:rPr lang="en-US" dirty="0">
                <a:solidFill>
                  <a:schemeClr val="accent1"/>
                </a:solidFill>
              </a:rPr>
              <a:t>	</a:t>
            </a:r>
            <a:r>
              <a:rPr lang="en-US" dirty="0">
                <a:solidFill>
                  <a:schemeClr val="accent1"/>
                </a:solidFill>
                <a:cs typeface="Times"/>
              </a:rPr>
              <a:t>God does not grant a grace to people without a necessary condition, for if he were to do so, Satan would make an accusation. Therefore when God is about to give grace, he puts the person through a test, either before or after the grace, to prevent Satan’s accusation.</a:t>
            </a:r>
          </a:p>
          <a:p>
            <a:pPr>
              <a:buFontTx/>
              <a:buNone/>
            </a:pPr>
            <a:r>
              <a:rPr lang="en-US" sz="2800" dirty="0">
                <a:solidFill>
                  <a:schemeClr val="accent1"/>
                </a:solidFill>
              </a:rPr>
              <a:t>					</a:t>
            </a:r>
            <a:r>
              <a:rPr lang="en-US" sz="2800" dirty="0" smtClean="0">
                <a:solidFill>
                  <a:schemeClr val="accent1"/>
                </a:solidFill>
              </a:rPr>
              <a:t>		EDP</a:t>
            </a:r>
            <a:r>
              <a:rPr lang="en-US" sz="2800" dirty="0">
                <a:solidFill>
                  <a:schemeClr val="accent1"/>
                </a:solidFill>
              </a:rPr>
              <a:t>, 266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a:xfrm>
            <a:off x="457200" y="274638"/>
            <a:ext cx="8534400" cy="1143000"/>
          </a:xfrm>
        </p:spPr>
        <p:txBody>
          <a:bodyPr/>
          <a:lstStyle/>
          <a:p>
            <a:r>
              <a:rPr lang="en-US" sz="4000">
                <a:solidFill>
                  <a:srgbClr val="FFFF00"/>
                </a:solidFill>
                <a:latin typeface="Arial Rounded MT Bold" pitchFamily="-128" charset="0"/>
              </a:rPr>
              <a:t>What is the meaning of circumcision?</a:t>
            </a:r>
            <a:endParaRPr lang="en-US"/>
          </a:p>
        </p:txBody>
      </p:sp>
      <p:sp>
        <p:nvSpPr>
          <p:cNvPr id="1473539" name="Rectangle 3"/>
          <p:cNvSpPr>
            <a:spLocks noGrp="1" noChangeArrowheads="1"/>
          </p:cNvSpPr>
          <p:nvPr>
            <p:ph type="body" idx="1"/>
          </p:nvPr>
        </p:nvSpPr>
        <p:spPr>
          <a:xfrm>
            <a:off x="457200" y="1524000"/>
            <a:ext cx="8229600" cy="5105400"/>
          </a:xfrm>
        </p:spPr>
        <p:txBody>
          <a:bodyPr/>
          <a:lstStyle/>
          <a:p>
            <a:pPr>
              <a:lnSpc>
                <a:spcPct val="90000"/>
              </a:lnSpc>
            </a:pPr>
            <a:r>
              <a:rPr lang="en-US">
                <a:solidFill>
                  <a:schemeClr val="accent1"/>
                </a:solidFill>
              </a:rPr>
              <a:t>Removing the blood of death</a:t>
            </a:r>
          </a:p>
          <a:p>
            <a:pPr lvl="1">
              <a:lnSpc>
                <a:spcPct val="90000"/>
              </a:lnSpc>
            </a:pPr>
            <a:r>
              <a:rPr lang="en-US">
                <a:solidFill>
                  <a:schemeClr val="accent1"/>
                </a:solidFill>
              </a:rPr>
              <a:t>Change of lineage at risk of life</a:t>
            </a:r>
          </a:p>
          <a:p>
            <a:pPr>
              <a:lnSpc>
                <a:spcPct val="90000"/>
              </a:lnSpc>
            </a:pPr>
            <a:r>
              <a:rPr lang="en-US">
                <a:solidFill>
                  <a:schemeClr val="accent1"/>
                </a:solidFill>
              </a:rPr>
              <a:t>Restoration of right of dominion</a:t>
            </a:r>
          </a:p>
          <a:p>
            <a:pPr lvl="1">
              <a:lnSpc>
                <a:spcPct val="90000"/>
              </a:lnSpc>
            </a:pPr>
            <a:r>
              <a:rPr lang="en-US">
                <a:solidFill>
                  <a:schemeClr val="accent1"/>
                </a:solidFill>
              </a:rPr>
              <a:t>Abram 	 Abraham</a:t>
            </a:r>
          </a:p>
          <a:p>
            <a:pPr lvl="1">
              <a:lnSpc>
                <a:spcPct val="90000"/>
              </a:lnSpc>
            </a:pPr>
            <a:r>
              <a:rPr lang="en-US">
                <a:solidFill>
                  <a:schemeClr val="accent1"/>
                </a:solidFill>
              </a:rPr>
              <a:t>Control over 243 limbs 	         248 limbs</a:t>
            </a:r>
          </a:p>
          <a:p>
            <a:pPr>
              <a:lnSpc>
                <a:spcPct val="90000"/>
              </a:lnSpc>
            </a:pPr>
            <a:r>
              <a:rPr lang="en-US">
                <a:solidFill>
                  <a:schemeClr val="accent1"/>
                </a:solidFill>
              </a:rPr>
              <a:t>Sign of the covenant that God restores people</a:t>
            </a:r>
          </a:p>
          <a:p>
            <a:pPr lvl="1">
              <a:lnSpc>
                <a:spcPct val="90000"/>
              </a:lnSpc>
            </a:pPr>
            <a:r>
              <a:rPr lang="en-US">
                <a:solidFill>
                  <a:schemeClr val="accent1"/>
                </a:solidFill>
              </a:rPr>
              <a:t>Change of identity</a:t>
            </a:r>
          </a:p>
          <a:p>
            <a:pPr>
              <a:lnSpc>
                <a:spcPct val="90000"/>
              </a:lnSpc>
            </a:pPr>
            <a:r>
              <a:rPr lang="en-US">
                <a:solidFill>
                  <a:schemeClr val="accent1"/>
                </a:solidFill>
              </a:rPr>
              <a:t>Three types of circumcision</a:t>
            </a:r>
          </a:p>
          <a:p>
            <a:pPr lvl="1">
              <a:lnSpc>
                <a:spcPct val="90000"/>
              </a:lnSpc>
            </a:pPr>
            <a:r>
              <a:rPr lang="en-US">
                <a:solidFill>
                  <a:schemeClr val="accent1"/>
                </a:solidFill>
              </a:rPr>
              <a:t>Mind, flesh and all things</a:t>
            </a:r>
          </a:p>
        </p:txBody>
      </p:sp>
      <p:sp>
        <p:nvSpPr>
          <p:cNvPr id="1473540" name="Line 4"/>
          <p:cNvSpPr>
            <a:spLocks noChangeShapeType="1"/>
          </p:cNvSpPr>
          <p:nvPr/>
        </p:nvSpPr>
        <p:spPr bwMode="auto">
          <a:xfrm>
            <a:off x="5029200" y="3733800"/>
            <a:ext cx="685800" cy="0"/>
          </a:xfrm>
          <a:prstGeom prst="line">
            <a:avLst/>
          </a:prstGeom>
          <a:noFill/>
          <a:ln w="57150">
            <a:solidFill>
              <a:schemeClr val="bg1"/>
            </a:solidFill>
            <a:round/>
            <a:headEnd/>
            <a:tailEnd type="arrow" w="med" len="med"/>
          </a:ln>
          <a:effectLst/>
        </p:spPr>
        <p:txBody>
          <a:bodyPr wrap="none" anchor="ctr">
            <a:prstTxWarp prst="textNoShape">
              <a:avLst/>
            </a:prstTxWarp>
          </a:bodyPr>
          <a:lstStyle/>
          <a:p>
            <a:endParaRPr lang="en-US"/>
          </a:p>
        </p:txBody>
      </p:sp>
      <p:sp>
        <p:nvSpPr>
          <p:cNvPr id="1473541" name="Line 5"/>
          <p:cNvSpPr>
            <a:spLocks noChangeShapeType="1"/>
          </p:cNvSpPr>
          <p:nvPr/>
        </p:nvSpPr>
        <p:spPr bwMode="auto">
          <a:xfrm>
            <a:off x="2590800" y="3276600"/>
            <a:ext cx="685800" cy="0"/>
          </a:xfrm>
          <a:prstGeom prst="line">
            <a:avLst/>
          </a:prstGeom>
          <a:noFill/>
          <a:ln w="57150">
            <a:solidFill>
              <a:schemeClr val="bg1"/>
            </a:solidFill>
            <a:round/>
            <a:headEnd/>
            <a:tailEnd type="arrow"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3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35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35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353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35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735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35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735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735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73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73539">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73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538" grpId="0"/>
      <p:bldP spid="1473539" grpId="0" build="p"/>
      <p:bldP spid="1473540" grpId="0" animBg="1"/>
      <p:bldP spid="14735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title"/>
          </p:nvPr>
        </p:nvSpPr>
        <p:spPr>
          <a:xfrm>
            <a:off x="381000" y="274638"/>
            <a:ext cx="8458200" cy="1143000"/>
          </a:xfrm>
        </p:spPr>
        <p:txBody>
          <a:bodyPr/>
          <a:lstStyle/>
          <a:p>
            <a:r>
              <a:rPr lang="en-US" sz="4000">
                <a:solidFill>
                  <a:srgbClr val="FFFF00"/>
                </a:solidFill>
                <a:latin typeface="Arial Rounded MT Bold" pitchFamily="-128" charset="0"/>
              </a:rPr>
              <a:t>Moses meets the Hebrew leaders</a:t>
            </a:r>
            <a:endParaRPr lang="en-US"/>
          </a:p>
        </p:txBody>
      </p:sp>
      <p:sp>
        <p:nvSpPr>
          <p:cNvPr id="1477635" name="Rectangle 3"/>
          <p:cNvSpPr>
            <a:spLocks noGrp="1" noChangeArrowheads="1"/>
          </p:cNvSpPr>
          <p:nvPr>
            <p:ph type="body" idx="1"/>
          </p:nvPr>
        </p:nvSpPr>
        <p:spPr/>
        <p:txBody>
          <a:bodyPr/>
          <a:lstStyle/>
          <a:p>
            <a:pPr>
              <a:buFontTx/>
              <a:buNone/>
            </a:pPr>
            <a:r>
              <a:rPr lang="en-US" dirty="0">
                <a:solidFill>
                  <a:schemeClr val="accent1"/>
                </a:solidFill>
              </a:rPr>
              <a:t>	</a:t>
            </a:r>
            <a:r>
              <a:rPr lang="en-US" dirty="0">
                <a:solidFill>
                  <a:schemeClr val="accent1"/>
                </a:solidFill>
                <a:latin typeface="Times"/>
                <a:cs typeface="Times"/>
              </a:rPr>
              <a:t>Moses and Aaron brought together all the elders of the Israelites, and Aaron told them everything the Lord had said to Moses. He also performed the signs before the people, and they believed. And when they heard that the Lord was concerned about them and had seen their misery, they bowed down and worshipped.</a:t>
            </a:r>
          </a:p>
          <a:p>
            <a:pPr>
              <a:buFontTx/>
              <a:buNone/>
            </a:pPr>
            <a:r>
              <a:rPr lang="en-US" sz="2400" dirty="0">
                <a:solidFill>
                  <a:schemeClr val="accent1"/>
                </a:solidFill>
              </a:rPr>
              <a:t>						Exodus 4:29-31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p:nvPr>
        </p:nvSpPr>
        <p:spPr/>
        <p:txBody>
          <a:bodyPr/>
          <a:lstStyle/>
          <a:p>
            <a:r>
              <a:rPr lang="en-US" sz="4000">
                <a:solidFill>
                  <a:srgbClr val="FFFF00"/>
                </a:solidFill>
                <a:latin typeface="Arial Rounded MT Bold" pitchFamily="-128" charset="0"/>
              </a:rPr>
              <a:t>Moses meets Pharaoh</a:t>
            </a:r>
            <a:endParaRPr lang="en-US"/>
          </a:p>
        </p:txBody>
      </p:sp>
      <p:sp>
        <p:nvSpPr>
          <p:cNvPr id="1478659" name="Rectangle 3"/>
          <p:cNvSpPr>
            <a:spLocks noGrp="1" noChangeArrowheads="1"/>
          </p:cNvSpPr>
          <p:nvPr>
            <p:ph type="body" idx="1"/>
          </p:nvPr>
        </p:nvSpPr>
        <p:spPr/>
        <p:txBody>
          <a:bodyPr/>
          <a:lstStyle/>
          <a:p>
            <a:pPr>
              <a:buFontTx/>
              <a:buNone/>
            </a:pPr>
            <a:r>
              <a:rPr lang="en-US" dirty="0">
                <a:solidFill>
                  <a:schemeClr val="accent1"/>
                </a:solidFill>
                <a:latin typeface="Lydian BT" pitchFamily="-128" charset="0"/>
              </a:rPr>
              <a:t>	</a:t>
            </a:r>
            <a:r>
              <a:rPr lang="en-US" dirty="0">
                <a:solidFill>
                  <a:schemeClr val="accent1"/>
                </a:solidFill>
                <a:latin typeface="Times"/>
                <a:cs typeface="Times"/>
              </a:rPr>
              <a:t>Moses:</a:t>
            </a:r>
            <a:r>
              <a:rPr lang="en-US" dirty="0" smtClean="0">
                <a:solidFill>
                  <a:schemeClr val="accent1"/>
                </a:solidFill>
                <a:latin typeface="Times"/>
                <a:cs typeface="Times"/>
              </a:rPr>
              <a:t> “This </a:t>
            </a:r>
            <a:r>
              <a:rPr lang="en-US" dirty="0">
                <a:solidFill>
                  <a:schemeClr val="accent1"/>
                </a:solidFill>
                <a:latin typeface="Times"/>
                <a:cs typeface="Times"/>
              </a:rPr>
              <a:t>is what the Lord, the God of Israel, says:</a:t>
            </a:r>
            <a:r>
              <a:rPr lang="en-US" dirty="0" smtClean="0">
                <a:solidFill>
                  <a:schemeClr val="accent1"/>
                </a:solidFill>
                <a:latin typeface="Times"/>
                <a:cs typeface="Times"/>
              </a:rPr>
              <a:t> ‘Let </a:t>
            </a:r>
            <a:r>
              <a:rPr lang="en-US" dirty="0">
                <a:solidFill>
                  <a:schemeClr val="accent1"/>
                </a:solidFill>
                <a:latin typeface="Times"/>
                <a:cs typeface="Times"/>
              </a:rPr>
              <a:t>my people go, so that they may hold a festival to me in the desert</a:t>
            </a:r>
            <a:r>
              <a:rPr lang="en-US" dirty="0" smtClean="0">
                <a:solidFill>
                  <a:schemeClr val="accent1"/>
                </a:solidFill>
                <a:latin typeface="Times"/>
                <a:cs typeface="Times"/>
              </a:rPr>
              <a:t>.’”</a:t>
            </a:r>
          </a:p>
          <a:p>
            <a:endParaRPr lang="en-US" dirty="0">
              <a:solidFill>
                <a:schemeClr val="accent1"/>
              </a:solidFill>
              <a:latin typeface="Times"/>
              <a:cs typeface="Times"/>
            </a:endParaRPr>
          </a:p>
          <a:p>
            <a:pPr>
              <a:buFontTx/>
              <a:buNone/>
            </a:pPr>
            <a:r>
              <a:rPr lang="en-US" dirty="0">
                <a:solidFill>
                  <a:schemeClr val="accent1"/>
                </a:solidFill>
                <a:latin typeface="Times"/>
                <a:cs typeface="Times"/>
              </a:rPr>
              <a:t>	Pharaoh said,</a:t>
            </a:r>
            <a:r>
              <a:rPr lang="en-US" dirty="0" smtClean="0">
                <a:solidFill>
                  <a:schemeClr val="accent1"/>
                </a:solidFill>
                <a:latin typeface="Times"/>
                <a:cs typeface="Times"/>
              </a:rPr>
              <a:t> “Who </a:t>
            </a:r>
            <a:r>
              <a:rPr lang="en-US" dirty="0">
                <a:solidFill>
                  <a:schemeClr val="accent1"/>
                </a:solidFill>
                <a:latin typeface="Times"/>
                <a:cs typeface="Times"/>
              </a:rPr>
              <a:t>is the Lord, that I should</a:t>
            </a:r>
            <a:r>
              <a:rPr lang="en-US" dirty="0" smtClean="0">
                <a:solidFill>
                  <a:schemeClr val="accent1"/>
                </a:solidFill>
                <a:latin typeface="Times"/>
                <a:cs typeface="Times"/>
              </a:rPr>
              <a:t> pay attention to him </a:t>
            </a:r>
            <a:r>
              <a:rPr lang="en-US" dirty="0">
                <a:solidFill>
                  <a:schemeClr val="accent1"/>
                </a:solidFill>
                <a:latin typeface="Times"/>
                <a:cs typeface="Times"/>
              </a:rPr>
              <a:t>and let Israel go? I do not know the Lord and I will not let Israel go</a:t>
            </a:r>
            <a:r>
              <a:rPr lang="en-US" dirty="0" smtClean="0">
                <a:solidFill>
                  <a:schemeClr val="accent1"/>
                </a:solidFill>
                <a:latin typeface="Times"/>
                <a:cs typeface="Times"/>
              </a:rPr>
              <a:t>.” </a:t>
            </a:r>
            <a:endParaRPr lang="en-US" dirty="0">
              <a:solidFill>
                <a:schemeClr val="accent1"/>
              </a:solidFill>
              <a:latin typeface="Times"/>
              <a:cs typeface="Times"/>
            </a:endParaRPr>
          </a:p>
          <a:p>
            <a:pPr>
              <a:buFontTx/>
              <a:buNone/>
            </a:pPr>
            <a:r>
              <a:rPr lang="en-US" sz="2400" dirty="0">
                <a:solidFill>
                  <a:schemeClr val="accent1"/>
                </a:solidFill>
              </a:rPr>
              <a:t>						Exodus 5:1-2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8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86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8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8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58" grpId="0"/>
      <p:bldP spid="14786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a:xfrm>
            <a:off x="457200" y="76200"/>
            <a:ext cx="8229600" cy="1143000"/>
          </a:xfrm>
        </p:spPr>
        <p:txBody>
          <a:bodyPr/>
          <a:lstStyle/>
          <a:p>
            <a:r>
              <a:rPr lang="en-US" sz="4000" dirty="0">
                <a:solidFill>
                  <a:srgbClr val="FFFF00"/>
                </a:solidFill>
                <a:latin typeface="Arial Rounded MT Bold" pitchFamily="-128" charset="0"/>
              </a:rPr>
              <a:t>How did the Hebrews react?</a:t>
            </a:r>
            <a:endParaRPr lang="en-US" dirty="0"/>
          </a:p>
        </p:txBody>
      </p:sp>
      <p:sp>
        <p:nvSpPr>
          <p:cNvPr id="1480707" name="Rectangle 3"/>
          <p:cNvSpPr>
            <a:spLocks noGrp="1" noChangeArrowheads="1"/>
          </p:cNvSpPr>
          <p:nvPr>
            <p:ph type="body" idx="1"/>
          </p:nvPr>
        </p:nvSpPr>
        <p:spPr>
          <a:xfrm>
            <a:off x="457200" y="1143000"/>
            <a:ext cx="8229600" cy="4525962"/>
          </a:xfrm>
        </p:spPr>
        <p:txBody>
          <a:bodyPr/>
          <a:lstStyle/>
          <a:p>
            <a:pPr>
              <a:lnSpc>
                <a:spcPct val="90000"/>
              </a:lnSpc>
              <a:buFontTx/>
              <a:buNone/>
            </a:pPr>
            <a:r>
              <a:rPr lang="en-US" dirty="0" smtClean="0">
                <a:solidFill>
                  <a:schemeClr val="accent1"/>
                </a:solidFill>
              </a:rPr>
              <a:t>	</a:t>
            </a:r>
            <a:r>
              <a:rPr lang="en-US" dirty="0" smtClean="0">
                <a:solidFill>
                  <a:schemeClr val="accent1"/>
                </a:solidFill>
                <a:latin typeface="Times"/>
                <a:cs typeface="Times"/>
              </a:rPr>
              <a:t>“May </a:t>
            </a:r>
            <a:r>
              <a:rPr lang="en-US" dirty="0">
                <a:solidFill>
                  <a:schemeClr val="accent1"/>
                </a:solidFill>
                <a:latin typeface="Times"/>
                <a:cs typeface="Times"/>
              </a:rPr>
              <a:t>the Lord look upon you and judge you! You have made us a stench to Pharaoh and his officials and have put a sword in their hand to kill us.</a:t>
            </a:r>
            <a:r>
              <a:rPr lang="en-US" dirty="0" smtClean="0">
                <a:solidFill>
                  <a:schemeClr val="accent1"/>
                </a:solidFill>
                <a:latin typeface="Times"/>
                <a:cs typeface="Times"/>
              </a:rPr>
              <a:t>”</a:t>
            </a:r>
          </a:p>
          <a:p>
            <a:pPr>
              <a:lnSpc>
                <a:spcPct val="90000"/>
              </a:lnSpc>
              <a:buFontTx/>
              <a:buNone/>
            </a:pPr>
            <a:r>
              <a:rPr lang="en-US" dirty="0">
                <a:solidFill>
                  <a:schemeClr val="accent1"/>
                </a:solidFill>
                <a:latin typeface="Times"/>
                <a:cs typeface="Times"/>
              </a:rPr>
              <a:t>	Moses returned to the Lord and said,</a:t>
            </a:r>
            <a:r>
              <a:rPr lang="en-US" dirty="0" smtClean="0">
                <a:solidFill>
                  <a:schemeClr val="accent1"/>
                </a:solidFill>
                <a:latin typeface="Times"/>
                <a:cs typeface="Times"/>
              </a:rPr>
              <a:t> “O </a:t>
            </a:r>
            <a:r>
              <a:rPr lang="en-US" dirty="0">
                <a:solidFill>
                  <a:schemeClr val="accent1"/>
                </a:solidFill>
                <a:latin typeface="Times"/>
                <a:cs typeface="Times"/>
              </a:rPr>
              <a:t>Lord, why have you brought trouble upon this people? Is this why you sent me? Ever since I went to Pharaoh to speak in your name, he has brought trouble upon this people, and you have not rescued your people at all.”</a:t>
            </a:r>
          </a:p>
          <a:p>
            <a:pPr>
              <a:lnSpc>
                <a:spcPct val="90000"/>
              </a:lnSpc>
              <a:buFontTx/>
              <a:buNone/>
            </a:pPr>
            <a:r>
              <a:rPr lang="en-US" sz="2800" dirty="0">
                <a:solidFill>
                  <a:schemeClr val="accent1"/>
                </a:solidFill>
              </a:rPr>
              <a:t>						Exodus 5:21-23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0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07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070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0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p:bldP spid="14807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solidFill>
                  <a:srgbClr val="FFFF00"/>
                </a:solidFill>
                <a:latin typeface="Arial Rounded MT Bold"/>
                <a:cs typeface="Arial Rounded MT Bold"/>
              </a:rPr>
              <a:t>God to harden Pharaoh’s heart</a:t>
            </a:r>
            <a:endParaRPr lang="en-US" sz="42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sz="3600" dirty="0" smtClean="0">
                <a:solidFill>
                  <a:schemeClr val="accent1"/>
                </a:solidFill>
                <a:latin typeface="Times"/>
                <a:cs typeface="Times"/>
              </a:rPr>
              <a:t>	“You are to say everything I command you, and your brother Aaron is to tell Pharaoh to let the Israelites go out of his country. But I will harden Pharaoh’s heart, and though I multiply my signs and wonders in Egypt, he will not listen to you.”</a:t>
            </a:r>
          </a:p>
          <a:p>
            <a:pPr>
              <a:buNone/>
            </a:pPr>
            <a:r>
              <a:rPr lang="en-US" sz="2800" dirty="0" smtClean="0">
                <a:solidFill>
                  <a:schemeClr val="accent1"/>
                </a:solidFill>
              </a:rPr>
              <a:t>						Exodus 7:2-4</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title"/>
          </p:nvPr>
        </p:nvSpPr>
        <p:spPr>
          <a:xfrm>
            <a:off x="457200" y="-76200"/>
            <a:ext cx="8229600" cy="1143000"/>
          </a:xfrm>
        </p:spPr>
        <p:txBody>
          <a:bodyPr/>
          <a:lstStyle/>
          <a:p>
            <a:r>
              <a:rPr lang="en-US" sz="4000" dirty="0">
                <a:solidFill>
                  <a:srgbClr val="FFFF00"/>
                </a:solidFill>
                <a:latin typeface="Arial Rounded MT Bold" pitchFamily="-128" charset="0"/>
              </a:rPr>
              <a:t>Ten plagues</a:t>
            </a:r>
            <a:endParaRPr lang="en-US" dirty="0"/>
          </a:p>
        </p:txBody>
      </p:sp>
      <p:sp>
        <p:nvSpPr>
          <p:cNvPr id="1481731" name="Rectangle 3"/>
          <p:cNvSpPr>
            <a:spLocks noGrp="1" noChangeArrowheads="1"/>
          </p:cNvSpPr>
          <p:nvPr>
            <p:ph type="body" sz="half" idx="1"/>
          </p:nvPr>
        </p:nvSpPr>
        <p:spPr>
          <a:xfrm>
            <a:off x="457200" y="1066800"/>
            <a:ext cx="4038600" cy="4525963"/>
          </a:xfrm>
        </p:spPr>
        <p:txBody>
          <a:bodyPr/>
          <a:lstStyle/>
          <a:p>
            <a:pPr>
              <a:lnSpc>
                <a:spcPct val="90000"/>
              </a:lnSpc>
            </a:pPr>
            <a:r>
              <a:rPr lang="en-US" sz="2400" dirty="0">
                <a:solidFill>
                  <a:schemeClr val="accent1"/>
                </a:solidFill>
              </a:rPr>
              <a:t>Plague of blood</a:t>
            </a:r>
          </a:p>
          <a:p>
            <a:pPr>
              <a:lnSpc>
                <a:spcPct val="90000"/>
              </a:lnSpc>
            </a:pPr>
            <a:r>
              <a:rPr lang="en-US" sz="2400" dirty="0">
                <a:solidFill>
                  <a:schemeClr val="accent1"/>
                </a:solidFill>
              </a:rPr>
              <a:t>Plague of frogs </a:t>
            </a:r>
          </a:p>
          <a:p>
            <a:pPr>
              <a:lnSpc>
                <a:spcPct val="90000"/>
              </a:lnSpc>
            </a:pPr>
            <a:r>
              <a:rPr lang="en-US" sz="2400" dirty="0">
                <a:solidFill>
                  <a:schemeClr val="accent1"/>
                </a:solidFill>
              </a:rPr>
              <a:t>Plague of lice</a:t>
            </a:r>
          </a:p>
          <a:p>
            <a:pPr>
              <a:lnSpc>
                <a:spcPct val="90000"/>
              </a:lnSpc>
            </a:pPr>
            <a:r>
              <a:rPr lang="en-US" sz="2400" dirty="0">
                <a:solidFill>
                  <a:schemeClr val="accent1"/>
                </a:solidFill>
              </a:rPr>
              <a:t>Plague of flies </a:t>
            </a:r>
          </a:p>
          <a:p>
            <a:pPr>
              <a:lnSpc>
                <a:spcPct val="90000"/>
              </a:lnSpc>
            </a:pPr>
            <a:r>
              <a:rPr lang="en-US" sz="2400" dirty="0">
                <a:solidFill>
                  <a:schemeClr val="accent1"/>
                </a:solidFill>
              </a:rPr>
              <a:t>Plague of livestock death </a:t>
            </a:r>
          </a:p>
          <a:p>
            <a:pPr>
              <a:lnSpc>
                <a:spcPct val="90000"/>
              </a:lnSpc>
            </a:pPr>
            <a:r>
              <a:rPr lang="en-US" sz="2400" dirty="0">
                <a:solidFill>
                  <a:schemeClr val="accent1"/>
                </a:solidFill>
              </a:rPr>
              <a:t>Plague of boils</a:t>
            </a:r>
          </a:p>
          <a:p>
            <a:pPr>
              <a:lnSpc>
                <a:spcPct val="90000"/>
              </a:lnSpc>
            </a:pPr>
            <a:r>
              <a:rPr lang="en-US" sz="2400" dirty="0">
                <a:solidFill>
                  <a:schemeClr val="accent1"/>
                </a:solidFill>
              </a:rPr>
              <a:t>Plague of hail</a:t>
            </a:r>
          </a:p>
          <a:p>
            <a:pPr>
              <a:lnSpc>
                <a:spcPct val="90000"/>
              </a:lnSpc>
            </a:pPr>
            <a:r>
              <a:rPr lang="en-US" sz="2400" dirty="0">
                <a:solidFill>
                  <a:schemeClr val="accent1"/>
                </a:solidFill>
              </a:rPr>
              <a:t>Plague of locusts</a:t>
            </a:r>
          </a:p>
          <a:p>
            <a:pPr>
              <a:lnSpc>
                <a:spcPct val="90000"/>
              </a:lnSpc>
            </a:pPr>
            <a:r>
              <a:rPr lang="en-US" sz="2400" dirty="0">
                <a:solidFill>
                  <a:schemeClr val="accent1"/>
                </a:solidFill>
              </a:rPr>
              <a:t>Plague of darkness </a:t>
            </a:r>
          </a:p>
          <a:p>
            <a:pPr>
              <a:lnSpc>
                <a:spcPct val="90000"/>
              </a:lnSpc>
            </a:pPr>
            <a:r>
              <a:rPr lang="en-US" sz="2400" dirty="0">
                <a:solidFill>
                  <a:schemeClr val="accent1"/>
                </a:solidFill>
              </a:rPr>
              <a:t>Death of the Egyptian first born </a:t>
            </a:r>
          </a:p>
        </p:txBody>
      </p:sp>
      <p:pic>
        <p:nvPicPr>
          <p:cNvPr id="1481733" name="Picture 5" descr="fun_page_16"/>
          <p:cNvPicPr>
            <a:picLocks noGrp="1" noChangeAspect="1" noChangeArrowheads="1"/>
          </p:cNvPicPr>
          <p:nvPr>
            <p:ph sz="half" idx="2"/>
          </p:nvPr>
        </p:nvPicPr>
        <p:blipFill>
          <a:blip r:embed="rId3"/>
          <a:srcRect/>
          <a:stretch>
            <a:fillRect/>
          </a:stretch>
        </p:blipFill>
        <p:spPr>
          <a:xfrm>
            <a:off x="5334000" y="579438"/>
            <a:ext cx="3482975" cy="4906962"/>
          </a:xfrm>
        </p:spPr>
      </p:pic>
      <p:sp>
        <p:nvSpPr>
          <p:cNvPr id="1481734" name="Text Box 6"/>
          <p:cNvSpPr txBox="1">
            <a:spLocks noChangeArrowheads="1"/>
          </p:cNvSpPr>
          <p:nvPr/>
        </p:nvSpPr>
        <p:spPr bwMode="auto">
          <a:xfrm>
            <a:off x="5243513" y="5791200"/>
            <a:ext cx="3671887"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1"/>
                </a:solidFill>
              </a:rPr>
              <a:t>God hardened Pharaoh’s heart</a:t>
            </a:r>
          </a:p>
        </p:txBody>
      </p:sp>
      <p:sp>
        <p:nvSpPr>
          <p:cNvPr id="6" name="TextBox 5"/>
          <p:cNvSpPr txBox="1"/>
          <p:nvPr/>
        </p:nvSpPr>
        <p:spPr>
          <a:xfrm>
            <a:off x="76200" y="5638800"/>
            <a:ext cx="5352747" cy="954107"/>
          </a:xfrm>
          <a:prstGeom prst="rect">
            <a:avLst/>
          </a:prstGeom>
          <a:noFill/>
        </p:spPr>
        <p:txBody>
          <a:bodyPr wrap="none" rtlCol="0">
            <a:spAutoFit/>
          </a:bodyPr>
          <a:lstStyle/>
          <a:p>
            <a:pPr>
              <a:buFont typeface="Wingdings" charset="2"/>
              <a:buChar char="u"/>
            </a:pPr>
            <a:r>
              <a:rPr lang="en-US" sz="2800" dirty="0" smtClean="0">
                <a:solidFill>
                  <a:schemeClr val="bg1"/>
                </a:solidFill>
              </a:rPr>
              <a:t> Did they happen?</a:t>
            </a:r>
          </a:p>
          <a:p>
            <a:pPr>
              <a:buFont typeface="Wingdings" charset="2"/>
              <a:buChar char="u"/>
            </a:pPr>
            <a:r>
              <a:rPr lang="en-US" sz="2800" dirty="0" smtClean="0">
                <a:solidFill>
                  <a:schemeClr val="bg1"/>
                </a:solidFill>
              </a:rPr>
              <a:t> What about the ethical issues?</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1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1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1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817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17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17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17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17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17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173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17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17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731" grpId="0" build="p"/>
      <p:bldP spid="148173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FFFF00"/>
                </a:solidFill>
                <a:latin typeface="Arial Rounded MT Bold"/>
                <a:cs typeface="Arial Rounded MT Bold"/>
              </a:rPr>
              <a:t>A scientific </a:t>
            </a:r>
            <a:r>
              <a:rPr lang="en-US" sz="4300" dirty="0" smtClean="0">
                <a:solidFill>
                  <a:srgbClr val="FFFF00"/>
                </a:solidFill>
                <a:latin typeface="Arial Rounded MT Bold"/>
                <a:cs typeface="Arial Rounded MT Bold"/>
              </a:rPr>
              <a:t>view</a:t>
            </a:r>
            <a:r>
              <a:rPr lang="en-US" sz="4000" dirty="0" smtClean="0">
                <a:solidFill>
                  <a:srgbClr val="FFFF00"/>
                </a:solidFill>
                <a:latin typeface="Arial Rounded MT Bold"/>
                <a:cs typeface="Arial Rounded MT Bold"/>
              </a:rPr>
              <a:t> of the plagues</a:t>
            </a:r>
            <a:endParaRPr lang="en-US" sz="4000" dirty="0">
              <a:solidFill>
                <a:srgbClr val="FFFF00"/>
              </a:solidFill>
              <a:latin typeface="Arial Rounded MT Bold"/>
              <a:cs typeface="Arial Rounded MT Bold"/>
            </a:endParaRPr>
          </a:p>
        </p:txBody>
      </p:sp>
      <p:sp>
        <p:nvSpPr>
          <p:cNvPr id="6" name="Content Placeholder 5"/>
          <p:cNvSpPr>
            <a:spLocks noGrp="1"/>
          </p:cNvSpPr>
          <p:nvPr>
            <p:ph sz="half" idx="1"/>
          </p:nvPr>
        </p:nvSpPr>
        <p:spPr/>
        <p:txBody>
          <a:bodyPr/>
          <a:lstStyle/>
          <a:p>
            <a:pPr>
              <a:buNone/>
            </a:pPr>
            <a:r>
              <a:rPr lang="en-US" b="1" dirty="0" smtClean="0">
                <a:solidFill>
                  <a:srgbClr val="FFFFF7"/>
                </a:solidFill>
              </a:rPr>
              <a:t>	Professor Sir Colin John Humphreys</a:t>
            </a:r>
            <a:r>
              <a:rPr lang="en-US" dirty="0" smtClean="0">
                <a:solidFill>
                  <a:srgbClr val="FFFFF7"/>
                </a:solidFill>
              </a:rPr>
              <a:t>, former Goldsmiths’ Professor of Materials Science at Cambridge University, Professor of Experimental Physics at the Royal Institution in London</a:t>
            </a:r>
            <a:endParaRPr lang="en-US" dirty="0">
              <a:solidFill>
                <a:srgbClr val="FFFFF7"/>
              </a:solidFill>
            </a:endParaRPr>
          </a:p>
        </p:txBody>
      </p:sp>
      <p:pic>
        <p:nvPicPr>
          <p:cNvPr id="8" name="Content Placeholder 7" descr="103592651.jpg"/>
          <p:cNvPicPr>
            <a:picLocks noGrp="1" noChangeAspect="1"/>
          </p:cNvPicPr>
          <p:nvPr>
            <p:ph sz="half" idx="2"/>
          </p:nvPr>
        </p:nvPicPr>
        <p:blipFill>
          <a:blip r:embed="rId2"/>
          <a:srcRect l="-17073" r="-17073"/>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e Science of the Ten Plagues (Part 1 of 2).flv">
            <a:hlinkClick r:id="" action="ppaction://media"/>
          </p:cNvPr>
          <p:cNvPicPr>
            <a:picLocks noGrp="1"/>
          </p:cNvPicPr>
          <p:nvPr>
            <p:ph idx="4294967295"/>
            <a:videoFile r:link="rId1"/>
          </p:nvPr>
        </p:nvPicPr>
        <p:blipFill>
          <a:blip r:embed="rId4"/>
          <a:stretch>
            <a:fillRect/>
          </a:stretch>
        </p:blipFill>
        <p:spPr>
          <a:xfrm>
            <a:off x="-1" y="0"/>
            <a:ext cx="9144001" cy="68580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4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57" name="Group 37"/>
          <p:cNvGrpSpPr>
            <a:grpSpLocks/>
          </p:cNvGrpSpPr>
          <p:nvPr/>
        </p:nvGrpSpPr>
        <p:grpSpPr bwMode="auto">
          <a:xfrm>
            <a:off x="700088" y="2528888"/>
            <a:ext cx="1211262" cy="1800225"/>
            <a:chOff x="480" y="1593"/>
            <a:chExt cx="763" cy="1134"/>
          </a:xfrm>
        </p:grpSpPr>
        <p:sp>
          <p:nvSpPr>
            <p:cNvPr id="1208327" name="Oval 7"/>
            <p:cNvSpPr>
              <a:spLocks noChangeArrowheads="1"/>
            </p:cNvSpPr>
            <p:nvPr/>
          </p:nvSpPr>
          <p:spPr bwMode="auto">
            <a:xfrm>
              <a:off x="481" y="1593"/>
              <a:ext cx="748" cy="1134"/>
            </a:xfrm>
            <a:prstGeom prst="ellipse">
              <a:avLst/>
            </a:prstGeom>
            <a:solidFill>
              <a:srgbClr val="006E00"/>
            </a:solidFill>
            <a:ln w="9525">
              <a:noFill/>
              <a:round/>
              <a:headEnd/>
              <a:tailEnd/>
            </a:ln>
            <a:effectLst/>
          </p:spPr>
          <p:txBody>
            <a:bodyPr wrap="none" anchor="ctr">
              <a:prstTxWarp prst="textNoShape">
                <a:avLst/>
              </a:prstTxWarp>
            </a:bodyPr>
            <a:lstStyle/>
            <a:p>
              <a:endParaRPr lang="en-US"/>
            </a:p>
          </p:txBody>
        </p:sp>
        <p:sp>
          <p:nvSpPr>
            <p:cNvPr id="1208329" name="Text Box 9"/>
            <p:cNvSpPr txBox="1">
              <a:spLocks noChangeAspect="1" noChangeArrowheads="1"/>
            </p:cNvSpPr>
            <p:nvPr/>
          </p:nvSpPr>
          <p:spPr bwMode="auto">
            <a:xfrm>
              <a:off x="480" y="2002"/>
              <a:ext cx="763" cy="327"/>
            </a:xfrm>
            <a:prstGeom prst="rect">
              <a:avLst/>
            </a:prstGeom>
            <a:noFill/>
            <a:ln w="9525">
              <a:noFill/>
              <a:miter lim="800000"/>
              <a:headEnd/>
              <a:tailEnd/>
            </a:ln>
            <a:effectLst/>
          </p:spPr>
          <p:txBody>
            <a:bodyPr wrap="none">
              <a:prstTxWarp prst="textNoShape">
                <a:avLst/>
              </a:prstTxWarp>
              <a:spAutoFit/>
            </a:bodyPr>
            <a:lstStyle/>
            <a:p>
              <a:pPr algn="ctr"/>
              <a:r>
                <a:rPr lang="en-US" sz="2800" b="1">
                  <a:solidFill>
                    <a:schemeClr val="bg1"/>
                  </a:solidFill>
                  <a:effectLst>
                    <a:outerShdw blurRad="38100" dist="38100" dir="2700000" algn="tl">
                      <a:srgbClr val="000000"/>
                    </a:outerShdw>
                  </a:effectLst>
                </a:rPr>
                <a:t>Jacob</a:t>
              </a:r>
            </a:p>
          </p:txBody>
        </p:sp>
      </p:grpSp>
      <p:sp>
        <p:nvSpPr>
          <p:cNvPr id="1208333" name="Rectangle 13"/>
          <p:cNvSpPr>
            <a:spLocks noChangeArrowheads="1"/>
          </p:cNvSpPr>
          <p:nvPr/>
        </p:nvSpPr>
        <p:spPr bwMode="auto">
          <a:xfrm>
            <a:off x="0" y="0"/>
            <a:ext cx="9144000" cy="1089025"/>
          </a:xfrm>
          <a:prstGeom prst="rect">
            <a:avLst/>
          </a:prstGeom>
          <a:noFill/>
          <a:ln w="9525">
            <a:noFill/>
            <a:miter lim="800000"/>
            <a:headEnd/>
            <a:tailEnd/>
          </a:ln>
          <a:effectLst/>
        </p:spPr>
        <p:txBody>
          <a:bodyPr anchor="ctr" anchorCtr="1">
            <a:prstTxWarp prst="textNoShape">
              <a:avLst/>
            </a:prstTxWarp>
          </a:bodyPr>
          <a:lstStyle/>
          <a:p>
            <a:pPr algn="ctr"/>
            <a:r>
              <a:rPr lang="en-US" altLang="zh-CN" sz="3600">
                <a:solidFill>
                  <a:srgbClr val="FFFF99"/>
                </a:solidFill>
                <a:latin typeface="Arial Rounded MT Bold" pitchFamily="-128" charset="0"/>
                <a:ea typeface="宋体" pitchFamily="-128" charset="-122"/>
                <a:cs typeface="宋体" pitchFamily="-128" charset="-122"/>
              </a:rPr>
              <a:t>The pattern for overcoming Satan</a:t>
            </a:r>
            <a:endParaRPr lang="sk-SK" sz="3600">
              <a:solidFill>
                <a:srgbClr val="FFFF99"/>
              </a:solidFill>
              <a:latin typeface="Arial Rounded MT Bold" pitchFamily="-128" charset="0"/>
              <a:ea typeface="宋体" pitchFamily="-128" charset="-122"/>
              <a:cs typeface="宋体" pitchFamily="-128" charset="-122"/>
            </a:endParaRPr>
          </a:p>
        </p:txBody>
      </p:sp>
      <p:sp>
        <p:nvSpPr>
          <p:cNvPr id="1208354" name="Rectangle 34"/>
          <p:cNvSpPr>
            <a:spLocks noChangeArrowheads="1"/>
          </p:cNvSpPr>
          <p:nvPr/>
        </p:nvSpPr>
        <p:spPr bwMode="auto">
          <a:xfrm>
            <a:off x="280988" y="5768975"/>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Family</a:t>
            </a:r>
            <a:endParaRPr lang="sk-SK" sz="3600">
              <a:solidFill>
                <a:srgbClr val="FFCC00"/>
              </a:solidFill>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he Science of the Ten Plagues (Part 2 of 2).flv">
            <a:hlinkClick r:id="" action="ppaction://media"/>
          </p:cNvPr>
          <p:cNvPicPr>
            <a:picLocks noGrp="1"/>
          </p:cNvPicPr>
          <p:nvPr>
            <p:ph idx="4294967295"/>
            <a:videoFile r:link="rId1"/>
          </p:nvPr>
        </p:nvPicPr>
        <p:blipFill>
          <a:blip r:embed="rId4"/>
          <a:stretch>
            <a:fillRect/>
          </a:stretch>
        </p:blipFill>
        <p:spPr>
          <a:xfrm>
            <a:off x="52916" y="0"/>
            <a:ext cx="9091084" cy="68183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36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latin typeface="Arial Rounded MT Bold"/>
                <a:cs typeface="Arial Rounded MT Bold"/>
              </a:rPr>
              <a:t>Were they miracles?</a:t>
            </a:r>
            <a:endParaRPr lang="en-US" dirty="0">
              <a:solidFill>
                <a:srgbClr val="FFFF00"/>
              </a:solidFill>
              <a:latin typeface="Arial Rounded MT Bold"/>
              <a:cs typeface="Arial Rounded MT Bold"/>
            </a:endParaRPr>
          </a:p>
        </p:txBody>
      </p:sp>
      <p:sp>
        <p:nvSpPr>
          <p:cNvPr id="5" name="Content Placeholder 4"/>
          <p:cNvSpPr>
            <a:spLocks noGrp="1"/>
          </p:cNvSpPr>
          <p:nvPr>
            <p:ph idx="1"/>
          </p:nvPr>
        </p:nvSpPr>
        <p:spPr/>
        <p:txBody>
          <a:bodyPr/>
          <a:lstStyle/>
          <a:p>
            <a:r>
              <a:rPr lang="en-US" dirty="0" smtClean="0">
                <a:solidFill>
                  <a:schemeClr val="accent1"/>
                </a:solidFill>
              </a:rPr>
              <a:t> Supernatural?</a:t>
            </a:r>
          </a:p>
          <a:p>
            <a:pPr lvl="1"/>
            <a:r>
              <a:rPr lang="en-US" dirty="0" smtClean="0">
                <a:solidFill>
                  <a:schemeClr val="accent1"/>
                </a:solidFill>
              </a:rPr>
              <a:t>God?</a:t>
            </a:r>
          </a:p>
          <a:p>
            <a:pPr lvl="1"/>
            <a:r>
              <a:rPr lang="en-US" dirty="0" smtClean="0">
                <a:solidFill>
                  <a:schemeClr val="accent1"/>
                </a:solidFill>
              </a:rPr>
              <a:t>Angels?</a:t>
            </a:r>
          </a:p>
          <a:p>
            <a:pPr lvl="1"/>
            <a:r>
              <a:rPr lang="en-US" dirty="0" smtClean="0">
                <a:solidFill>
                  <a:schemeClr val="accent1"/>
                </a:solidFill>
              </a:rPr>
              <a:t>How can one tell?</a:t>
            </a:r>
          </a:p>
          <a:p>
            <a:r>
              <a:rPr lang="en-US" dirty="0" smtClean="0">
                <a:solidFill>
                  <a:schemeClr val="accent1"/>
                </a:solidFill>
              </a:rPr>
              <a:t> Natural?</a:t>
            </a:r>
          </a:p>
          <a:p>
            <a:pPr lvl="1"/>
            <a:r>
              <a:rPr lang="en-US" dirty="0" smtClean="0">
                <a:solidFill>
                  <a:schemeClr val="accent1"/>
                </a:solidFill>
              </a:rPr>
              <a:t>Coincidence?	</a:t>
            </a:r>
          </a:p>
          <a:p>
            <a:pPr>
              <a:buNone/>
            </a:pPr>
            <a:r>
              <a:rPr lang="en-US" dirty="0" smtClean="0">
                <a:solidFill>
                  <a:schemeClr val="accent1"/>
                </a:solidFill>
              </a:rPr>
              <a:t>	“There are two ways to live: you can live as if nothing is a miracle; you can live as if everything is a miracle.” </a:t>
            </a:r>
            <a:r>
              <a:rPr lang="en-US" sz="2800" dirty="0" smtClean="0">
                <a:solidFill>
                  <a:schemeClr val="accent1"/>
                </a:solidFill>
              </a:rPr>
              <a:t>Albert Einstein</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Moses meets Pharaoh </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4876800"/>
          </a:xfrm>
        </p:spPr>
        <p:txBody>
          <a:bodyPr/>
          <a:lstStyle/>
          <a:p>
            <a:pPr>
              <a:buNone/>
            </a:pPr>
            <a:r>
              <a:rPr lang="en-US" dirty="0" smtClean="0">
                <a:solidFill>
                  <a:srgbClr val="FFFFF7"/>
                </a:solidFill>
                <a:latin typeface="Times"/>
                <a:cs typeface="Times"/>
              </a:rPr>
              <a:t>	Aaron threw his staff down in front of Pharaoh and his officials, and it became a snake. Pharaoh then summoned wise men and sorcerers, and the Egyptian magicians also did the same things by their secret arts: Each one threw down his staff and it became a snake. But Aaron’s staff swallowed up their staffs. Yet Pharaoh’s heart became hard and he would not listen to them, just as the Lord had said. </a:t>
            </a:r>
          </a:p>
          <a:p>
            <a:pPr>
              <a:buNone/>
            </a:pPr>
            <a:r>
              <a:rPr lang="en-US" sz="2400" dirty="0" smtClean="0">
                <a:solidFill>
                  <a:srgbClr val="FFFFF7"/>
                </a:solidFill>
                <a:cs typeface="Times"/>
              </a:rPr>
              <a:t>							Exodus 7:10-13</a:t>
            </a:r>
          </a:p>
          <a:p>
            <a:endParaRPr lang="en-US" dirty="0">
              <a:solidFill>
                <a:srgbClr val="FFFFF7"/>
              </a:solidFill>
              <a:latin typeface="Times"/>
              <a:cs typeface="Time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Pharaoh hardens his heart</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1"/>
                </a:solidFill>
                <a:latin typeface="Times"/>
                <a:cs typeface="Times"/>
              </a:rPr>
              <a:t>Pharaoh said, “Pray to the Lord to take the frogs away from me and my people, and I will let your people go to offer sacrifices to the Lord.” </a:t>
            </a:r>
          </a:p>
          <a:p>
            <a:r>
              <a:rPr lang="en-US" dirty="0" smtClean="0">
                <a:solidFill>
                  <a:srgbClr val="FFFFF7"/>
                </a:solidFill>
                <a:latin typeface="Times"/>
                <a:cs typeface="Times"/>
              </a:rPr>
              <a:t>But when Pharaoh saw that there was relief, he hardened his heart and would not listen to Moses and Aaron, just as the Lord had said. </a:t>
            </a:r>
          </a:p>
          <a:p>
            <a:pPr>
              <a:buNone/>
            </a:pPr>
            <a:r>
              <a:rPr lang="en-US" sz="2800" dirty="0" smtClean="0">
                <a:solidFill>
                  <a:srgbClr val="FFFFF7"/>
                </a:solidFill>
                <a:cs typeface="Times"/>
              </a:rPr>
              <a:t>					Exodus 8:8,15</a:t>
            </a:r>
            <a:endParaRPr lang="en-US" sz="2800" dirty="0">
              <a:solidFill>
                <a:srgbClr val="FFFFF7"/>
              </a:solidFill>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After the gnats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dirty="0" smtClean="0">
                <a:solidFill>
                  <a:srgbClr val="FFFFF7"/>
                </a:solidFill>
                <a:latin typeface="Times"/>
                <a:cs typeface="Times"/>
              </a:rPr>
              <a:t>	Since the gnats were on people and animals everywhere, the magicians said to Pharaoh, “This is the finger of God.” But Pharaoh’s heart was hard and he would not listen, just as the Lord had said.</a:t>
            </a:r>
          </a:p>
          <a:p>
            <a:pPr>
              <a:buNone/>
            </a:pPr>
            <a:r>
              <a:rPr lang="en-US" sz="2800" dirty="0" smtClean="0">
                <a:solidFill>
                  <a:srgbClr val="FFFFF7"/>
                </a:solidFill>
              </a:rPr>
              <a:t>						Exodus 8:18-19</a:t>
            </a:r>
            <a:endParaRPr lang="en-US" sz="2800" dirty="0">
              <a:solidFill>
                <a:srgbClr val="FFFFF7"/>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After the flies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341437"/>
            <a:ext cx="8229600" cy="4525963"/>
          </a:xfrm>
        </p:spPr>
        <p:txBody>
          <a:bodyPr/>
          <a:lstStyle/>
          <a:p>
            <a:pPr>
              <a:buNone/>
            </a:pPr>
            <a:r>
              <a:rPr lang="en-US" baseline="30000" dirty="0" smtClean="0">
                <a:solidFill>
                  <a:srgbClr val="FFFFF7"/>
                </a:solidFill>
                <a:latin typeface="Times"/>
                <a:cs typeface="Times"/>
              </a:rPr>
              <a:t>	</a:t>
            </a:r>
            <a:r>
              <a:rPr lang="en-US" dirty="0" smtClean="0">
                <a:solidFill>
                  <a:srgbClr val="FFFFF7"/>
                </a:solidFill>
                <a:latin typeface="Times"/>
                <a:cs typeface="Times"/>
              </a:rPr>
              <a:t>Pharaoh said, “I will let you go to offer sacrifices to the Lord your God.” Moses answered, “I will pray to the Lord, and tomorrow the flies will leave. Only let Pharaoh be sure that he does not act deceitfully again by not letting the people go to offer sacrifices to the Lord.” Then Moses prayed and the flies left. But this time also Pharaoh hardened his heart and would not let the people go.</a:t>
            </a:r>
          </a:p>
          <a:p>
            <a:pPr>
              <a:buNone/>
            </a:pPr>
            <a:r>
              <a:rPr lang="en-US" sz="2800" dirty="0" smtClean="0">
                <a:solidFill>
                  <a:srgbClr val="FFFFF7"/>
                </a:solidFill>
                <a:cs typeface="Times"/>
              </a:rPr>
              <a:t>						Exodus 8:28-32 </a:t>
            </a:r>
          </a:p>
          <a:p>
            <a:endParaRPr lang="en-US" dirty="0">
              <a:solidFill>
                <a:srgbClr val="FFFFF7"/>
              </a:solidFill>
              <a:latin typeface="Times"/>
              <a:cs typeface="Time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After the livestock</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dirty="0" smtClean="0">
                <a:solidFill>
                  <a:schemeClr val="accent1"/>
                </a:solidFill>
                <a:latin typeface="Times"/>
                <a:cs typeface="Times"/>
              </a:rPr>
              <a:t>	Pharaoh investigated and found that not even one of the animals of the Israelites had died. Yet his heart was unyielding and he would not let the people go. </a:t>
            </a:r>
          </a:p>
          <a:p>
            <a:pPr>
              <a:buNone/>
            </a:pPr>
            <a:r>
              <a:rPr lang="en-US" sz="2800" dirty="0" smtClean="0">
                <a:solidFill>
                  <a:schemeClr val="accent1"/>
                </a:solidFill>
                <a:cs typeface="Times"/>
              </a:rPr>
              <a:t>						Exodus 9:7</a:t>
            </a:r>
            <a:endParaRPr lang="en-US" sz="2800" dirty="0">
              <a:solidFill>
                <a:schemeClr val="accent1"/>
              </a:solidFill>
              <a:cs typeface="Time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After the hail</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371600"/>
            <a:ext cx="8229600" cy="4525963"/>
          </a:xfrm>
        </p:spPr>
        <p:txBody>
          <a:bodyPr/>
          <a:lstStyle/>
          <a:p>
            <a:pPr>
              <a:buNone/>
            </a:pPr>
            <a:r>
              <a:rPr lang="en-US" dirty="0" smtClean="0">
                <a:solidFill>
                  <a:schemeClr val="accent3"/>
                </a:solidFill>
                <a:latin typeface="Times"/>
                <a:cs typeface="Times"/>
              </a:rPr>
              <a:t>	Pharaoh said, “This time I have sinned. The Lord is in the right, and I and my people are in the wrong. I will let you go; you don’t have to stay any longer.” 	</a:t>
            </a:r>
          </a:p>
          <a:p>
            <a:pPr>
              <a:buNone/>
            </a:pPr>
            <a:r>
              <a:rPr lang="en-US" dirty="0" smtClean="0">
                <a:solidFill>
                  <a:srgbClr val="FFFFE9"/>
                </a:solidFill>
                <a:latin typeface="Times"/>
                <a:cs typeface="Times"/>
              </a:rPr>
              <a:t>	Moses replied “But I know that you and your officials still do not fear the Lord God.”</a:t>
            </a:r>
          </a:p>
          <a:p>
            <a:pPr>
              <a:buNone/>
            </a:pPr>
            <a:r>
              <a:rPr lang="en-US" dirty="0" smtClean="0">
                <a:solidFill>
                  <a:srgbClr val="FFFFF7"/>
                </a:solidFill>
                <a:latin typeface="Times"/>
                <a:cs typeface="Times"/>
              </a:rPr>
              <a:t>	When Pharaoh saw that the hail had stopped, he sinned again: He and his officials hardened their hearts.</a:t>
            </a:r>
          </a:p>
          <a:p>
            <a:pPr>
              <a:buNone/>
            </a:pPr>
            <a:r>
              <a:rPr lang="en-US" sz="2800" dirty="0" smtClean="0">
                <a:solidFill>
                  <a:srgbClr val="FFFFF7"/>
                </a:solidFill>
                <a:cs typeface="Times"/>
              </a:rPr>
              <a:t>					Exodus 9:27-28, 30,34</a:t>
            </a:r>
            <a:endParaRPr lang="en-US" sz="2800" dirty="0">
              <a:solidFill>
                <a:srgbClr val="FFFFF7"/>
              </a:solidFill>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God hardens Pharaoh’s heart</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dirty="0" smtClean="0">
                <a:solidFill>
                  <a:schemeClr val="accent1"/>
                </a:solidFill>
                <a:latin typeface="Times"/>
                <a:cs typeface="Times"/>
              </a:rPr>
              <a:t>	Then the Lord said to Moses, “Go to Pharaoh, for I have hardened his heart and the hearts of his officials so that I may perform these signs of mine among them that you may tell your children and grandchildren how I dealt harshly with the Egyptians and how I performed my signs among them, and that you may know that I am the Lord.” </a:t>
            </a:r>
          </a:p>
          <a:p>
            <a:pPr>
              <a:buNone/>
            </a:pPr>
            <a:r>
              <a:rPr lang="en-US" sz="2800" dirty="0" smtClean="0">
                <a:solidFill>
                  <a:schemeClr val="accent1"/>
                </a:solidFill>
                <a:cs typeface="Times"/>
              </a:rPr>
              <a:t>						Exodus 10:1-2</a:t>
            </a:r>
            <a:endParaRPr lang="en-US" sz="2800" dirty="0">
              <a:solidFill>
                <a:schemeClr val="accent1"/>
              </a:solidFill>
              <a:cs typeface="Time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Rounded MT Bold"/>
                <a:cs typeface="Arial Rounded MT Bold"/>
              </a:rPr>
              <a:t>The locusts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914400"/>
            <a:ext cx="8229600" cy="5257800"/>
          </a:xfrm>
        </p:spPr>
        <p:txBody>
          <a:bodyPr/>
          <a:lstStyle/>
          <a:p>
            <a:pPr>
              <a:buNone/>
            </a:pPr>
            <a:r>
              <a:rPr lang="en-US" dirty="0" smtClean="0">
                <a:solidFill>
                  <a:srgbClr val="FFFFF7"/>
                </a:solidFill>
                <a:latin typeface="Times"/>
                <a:cs typeface="Times"/>
              </a:rPr>
              <a:t>	Pharaoh’s officials said to him, “How long will this man be a snare to us? Let the people go, so that they may worship the Lord their God. Do you not yet </a:t>
            </a:r>
            <a:r>
              <a:rPr lang="en-US" dirty="0" err="1" smtClean="0">
                <a:solidFill>
                  <a:srgbClr val="FFFFF7"/>
                </a:solidFill>
                <a:latin typeface="Times"/>
                <a:cs typeface="Times"/>
              </a:rPr>
              <a:t>realise</a:t>
            </a:r>
            <a:r>
              <a:rPr lang="en-US" dirty="0" smtClean="0">
                <a:solidFill>
                  <a:srgbClr val="FFFFF7"/>
                </a:solidFill>
                <a:latin typeface="Times"/>
                <a:cs typeface="Times"/>
              </a:rPr>
              <a:t> that Egypt is ruined?” </a:t>
            </a:r>
          </a:p>
          <a:p>
            <a:pPr>
              <a:buNone/>
            </a:pPr>
            <a:r>
              <a:rPr lang="en-US" dirty="0" smtClean="0">
                <a:solidFill>
                  <a:srgbClr val="FFFFF7"/>
                </a:solidFill>
                <a:latin typeface="Times"/>
                <a:cs typeface="Times"/>
              </a:rPr>
              <a:t> </a:t>
            </a:r>
            <a:r>
              <a:rPr lang="en-US" baseline="30000" dirty="0" smtClean="0">
                <a:solidFill>
                  <a:srgbClr val="FFFFF7"/>
                </a:solidFill>
                <a:latin typeface="Times"/>
                <a:cs typeface="Times"/>
              </a:rPr>
              <a:t>	</a:t>
            </a:r>
            <a:r>
              <a:rPr lang="en-US" dirty="0" smtClean="0">
                <a:solidFill>
                  <a:srgbClr val="FFFFF7"/>
                </a:solidFill>
                <a:latin typeface="Times"/>
                <a:cs typeface="Times"/>
              </a:rPr>
              <a:t>Pharaoh said, “Go, worship the Lord your God, but tell me who will be going.” </a:t>
            </a:r>
          </a:p>
          <a:p>
            <a:pPr>
              <a:buNone/>
            </a:pPr>
            <a:r>
              <a:rPr lang="en-US" dirty="0" smtClean="0">
                <a:solidFill>
                  <a:srgbClr val="FFFFF7"/>
                </a:solidFill>
                <a:latin typeface="Times"/>
                <a:cs typeface="Times"/>
              </a:rPr>
              <a:t>	Pharaoh said, “No! Have only the men go and worship the Lord.”</a:t>
            </a:r>
          </a:p>
          <a:p>
            <a:pPr>
              <a:buNone/>
            </a:pPr>
            <a:r>
              <a:rPr lang="en-US" dirty="0" smtClean="0">
                <a:solidFill>
                  <a:schemeClr val="accent1"/>
                </a:solidFill>
                <a:latin typeface="Times"/>
                <a:cs typeface="Times"/>
              </a:rPr>
              <a:t>	But the Lord hardened Pharaoh’s heart, and he would not let the Israelites go. </a:t>
            </a:r>
          </a:p>
          <a:p>
            <a:pPr>
              <a:buNone/>
            </a:pPr>
            <a:r>
              <a:rPr lang="en-US" sz="2800" dirty="0" smtClean="0">
                <a:solidFill>
                  <a:srgbClr val="FFFFF7"/>
                </a:solidFill>
                <a:cs typeface="Times"/>
              </a:rPr>
              <a:t>						Exodus 10:7,9,11</a:t>
            </a:r>
            <a:endParaRPr lang="en-US" sz="2800" dirty="0">
              <a:solidFill>
                <a:srgbClr val="FFFFF7"/>
              </a:solidFill>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AutoShape 2"/>
          <p:cNvSpPr>
            <a:spLocks noChangeArrowheads="1"/>
          </p:cNvSpPr>
          <p:nvPr/>
        </p:nvSpPr>
        <p:spPr bwMode="auto">
          <a:xfrm rot="5400000">
            <a:off x="1061244" y="2258219"/>
            <a:ext cx="2789237" cy="2339975"/>
          </a:xfrm>
          <a:custGeom>
            <a:avLst/>
            <a:gdLst>
              <a:gd name="G0" fmla="+- 3897 0 0"/>
              <a:gd name="G1" fmla="+- 21600 0 3897"/>
              <a:gd name="G2" fmla="*/ 3897 1 2"/>
              <a:gd name="G3" fmla="+- 21600 0 G2"/>
              <a:gd name="G4" fmla="+/ 3897 21600 2"/>
              <a:gd name="G5" fmla="+/ G1 0 2"/>
              <a:gd name="G6" fmla="*/ 21600 21600 3897"/>
              <a:gd name="G7" fmla="*/ G6 1 2"/>
              <a:gd name="G8" fmla="+- 21600 0 G7"/>
              <a:gd name="G9" fmla="*/ 21600 1 2"/>
              <a:gd name="G10" fmla="+- 3897 0 G9"/>
              <a:gd name="G11" fmla="?: G10 G8 0"/>
              <a:gd name="G12" fmla="?: G10 G7 21600"/>
              <a:gd name="T0" fmla="*/ 19651 w 21600"/>
              <a:gd name="T1" fmla="*/ 10800 h 21600"/>
              <a:gd name="T2" fmla="*/ 10800 w 21600"/>
              <a:gd name="T3" fmla="*/ 21600 h 21600"/>
              <a:gd name="T4" fmla="*/ 1949 w 21600"/>
              <a:gd name="T5" fmla="*/ 10800 h 21600"/>
              <a:gd name="T6" fmla="*/ 10800 w 21600"/>
              <a:gd name="T7" fmla="*/ 0 h 21600"/>
              <a:gd name="T8" fmla="*/ 3749 w 21600"/>
              <a:gd name="T9" fmla="*/ 3749 h 21600"/>
              <a:gd name="T10" fmla="*/ 17851 w 21600"/>
              <a:gd name="T11" fmla="*/ 17851 h 21600"/>
            </a:gdLst>
            <a:ahLst/>
            <a:cxnLst>
              <a:cxn ang="0">
                <a:pos x="T0" y="T1"/>
              </a:cxn>
              <a:cxn ang="0">
                <a:pos x="T2" y="T3"/>
              </a:cxn>
              <a:cxn ang="0">
                <a:pos x="T4" y="T5"/>
              </a:cxn>
              <a:cxn ang="0">
                <a:pos x="T6" y="T7"/>
              </a:cxn>
            </a:cxnLst>
            <a:rect l="T8" t="T9" r="T10" b="T11"/>
            <a:pathLst>
              <a:path w="21600" h="21600">
                <a:moveTo>
                  <a:pt x="0" y="0"/>
                </a:moveTo>
                <a:lnTo>
                  <a:pt x="3897" y="21600"/>
                </a:lnTo>
                <a:lnTo>
                  <a:pt x="17703" y="21600"/>
                </a:lnTo>
                <a:lnTo>
                  <a:pt x="21600" y="0"/>
                </a:lnTo>
                <a:close/>
              </a:path>
            </a:pathLst>
          </a:custGeom>
          <a:gradFill rotWithShape="1">
            <a:gsLst>
              <a:gs pos="0">
                <a:schemeClr val="bg1"/>
              </a:gs>
              <a:gs pos="100000">
                <a:srgbClr val="E9D249">
                  <a:alpha val="85001"/>
                </a:srgbClr>
              </a:gs>
            </a:gsLst>
            <a:lin ang="5400000" scaled="1"/>
          </a:gradFill>
          <a:ln w="9525">
            <a:noFill/>
            <a:miter lim="800000"/>
            <a:headEnd/>
            <a:tailEnd/>
          </a:ln>
          <a:effectLst/>
        </p:spPr>
        <p:txBody>
          <a:bodyPr wrap="none" anchor="ctr">
            <a:prstTxWarp prst="textNoShape">
              <a:avLst/>
            </a:prstTxWarp>
          </a:bodyPr>
          <a:lstStyle/>
          <a:p>
            <a:endParaRPr lang="en-US"/>
          </a:p>
        </p:txBody>
      </p:sp>
      <p:grpSp>
        <p:nvGrpSpPr>
          <p:cNvPr id="1432579" name="Group 3"/>
          <p:cNvGrpSpPr>
            <a:grpSpLocks/>
          </p:cNvGrpSpPr>
          <p:nvPr/>
        </p:nvGrpSpPr>
        <p:grpSpPr bwMode="auto">
          <a:xfrm>
            <a:off x="700088" y="2528888"/>
            <a:ext cx="1211262" cy="1800225"/>
            <a:chOff x="480" y="1593"/>
            <a:chExt cx="763" cy="1134"/>
          </a:xfrm>
        </p:grpSpPr>
        <p:sp>
          <p:nvSpPr>
            <p:cNvPr id="1432580" name="Oval 4"/>
            <p:cNvSpPr>
              <a:spLocks noChangeArrowheads="1"/>
            </p:cNvSpPr>
            <p:nvPr/>
          </p:nvSpPr>
          <p:spPr bwMode="auto">
            <a:xfrm>
              <a:off x="481" y="1593"/>
              <a:ext cx="748" cy="1134"/>
            </a:xfrm>
            <a:prstGeom prst="ellipse">
              <a:avLst/>
            </a:prstGeom>
            <a:solidFill>
              <a:srgbClr val="006E00"/>
            </a:solidFill>
            <a:ln w="9525">
              <a:noFill/>
              <a:round/>
              <a:headEnd/>
              <a:tailEnd/>
            </a:ln>
            <a:effectLst/>
          </p:spPr>
          <p:txBody>
            <a:bodyPr wrap="none" anchor="ctr">
              <a:prstTxWarp prst="textNoShape">
                <a:avLst/>
              </a:prstTxWarp>
            </a:bodyPr>
            <a:lstStyle/>
            <a:p>
              <a:endParaRPr lang="en-US"/>
            </a:p>
          </p:txBody>
        </p:sp>
        <p:sp>
          <p:nvSpPr>
            <p:cNvPr id="1432581" name="Text Box 5"/>
            <p:cNvSpPr txBox="1">
              <a:spLocks noChangeAspect="1" noChangeArrowheads="1"/>
            </p:cNvSpPr>
            <p:nvPr/>
          </p:nvSpPr>
          <p:spPr bwMode="auto">
            <a:xfrm>
              <a:off x="480" y="2002"/>
              <a:ext cx="763" cy="327"/>
            </a:xfrm>
            <a:prstGeom prst="rect">
              <a:avLst/>
            </a:prstGeom>
            <a:noFill/>
            <a:ln w="9525">
              <a:noFill/>
              <a:miter lim="800000"/>
              <a:headEnd/>
              <a:tailEnd/>
            </a:ln>
            <a:effectLst/>
          </p:spPr>
          <p:txBody>
            <a:bodyPr wrap="none">
              <a:prstTxWarp prst="textNoShape">
                <a:avLst/>
              </a:prstTxWarp>
              <a:spAutoFit/>
            </a:bodyPr>
            <a:lstStyle/>
            <a:p>
              <a:pPr algn="ctr"/>
              <a:r>
                <a:rPr lang="en-US" sz="2800" b="1">
                  <a:solidFill>
                    <a:schemeClr val="bg1"/>
                  </a:solidFill>
                  <a:effectLst>
                    <a:outerShdw blurRad="38100" dist="38100" dir="2700000" algn="tl">
                      <a:srgbClr val="000000"/>
                    </a:outerShdw>
                  </a:effectLst>
                </a:rPr>
                <a:t>Jacob</a:t>
              </a:r>
            </a:p>
          </p:txBody>
        </p:sp>
      </p:grpSp>
      <p:sp>
        <p:nvSpPr>
          <p:cNvPr id="1432582" name="Rectangle 6"/>
          <p:cNvSpPr>
            <a:spLocks noChangeArrowheads="1"/>
          </p:cNvSpPr>
          <p:nvPr/>
        </p:nvSpPr>
        <p:spPr bwMode="auto">
          <a:xfrm>
            <a:off x="0" y="0"/>
            <a:ext cx="9144000" cy="10890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00"/>
                </a:solidFill>
                <a:latin typeface="Arial Rounded MT Bold" pitchFamily="-128" charset="0"/>
                <a:ea typeface="宋体" pitchFamily="-128" charset="-122"/>
                <a:cs typeface="宋体" pitchFamily="-128" charset="-122"/>
              </a:rPr>
              <a:t>The pattern for overcoming Satan</a:t>
            </a:r>
            <a:endParaRPr lang="sk-SK" sz="3600">
              <a:solidFill>
                <a:srgbClr val="FFFF99"/>
              </a:solidFill>
              <a:latin typeface="Arial Rounded MT Bold" pitchFamily="-128" charset="0"/>
              <a:ea typeface="宋体" pitchFamily="-128" charset="-122"/>
              <a:cs typeface="宋体" pitchFamily="-128" charset="-122"/>
            </a:endParaRPr>
          </a:p>
        </p:txBody>
      </p:sp>
      <p:sp>
        <p:nvSpPr>
          <p:cNvPr id="1432583" name="Oval 7"/>
          <p:cNvSpPr>
            <a:spLocks noChangeArrowheads="1"/>
          </p:cNvSpPr>
          <p:nvPr/>
        </p:nvSpPr>
        <p:spPr bwMode="auto">
          <a:xfrm>
            <a:off x="2771775" y="2035175"/>
            <a:ext cx="1709738" cy="2789238"/>
          </a:xfrm>
          <a:prstGeom prst="ellipse">
            <a:avLst/>
          </a:prstGeom>
          <a:solidFill>
            <a:srgbClr val="008080"/>
          </a:solidFill>
          <a:ln w="9525">
            <a:noFill/>
            <a:round/>
            <a:headEnd/>
            <a:tailEnd/>
          </a:ln>
          <a:effectLst/>
        </p:spPr>
        <p:txBody>
          <a:bodyPr wrap="none" anchor="ctr">
            <a:prstTxWarp prst="textNoShape">
              <a:avLst/>
            </a:prstTxWarp>
          </a:bodyPr>
          <a:lstStyle/>
          <a:p>
            <a:endParaRPr lang="en-US"/>
          </a:p>
        </p:txBody>
      </p:sp>
      <p:sp>
        <p:nvSpPr>
          <p:cNvPr id="1432584" name="Text Box 8"/>
          <p:cNvSpPr txBox="1">
            <a:spLocks noChangeAspect="1" noChangeArrowheads="1"/>
          </p:cNvSpPr>
          <p:nvPr/>
        </p:nvSpPr>
        <p:spPr bwMode="auto">
          <a:xfrm>
            <a:off x="2997200" y="3167063"/>
            <a:ext cx="1374775" cy="519112"/>
          </a:xfrm>
          <a:prstGeom prst="rect">
            <a:avLst/>
          </a:prstGeom>
          <a:noFill/>
          <a:ln w="9525">
            <a:noFill/>
            <a:miter lim="800000"/>
            <a:headEnd/>
            <a:tailEnd/>
          </a:ln>
          <a:effectLst/>
        </p:spPr>
        <p:txBody>
          <a:bodyPr>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sp>
        <p:nvSpPr>
          <p:cNvPr id="1432588" name="Rectangle 12"/>
          <p:cNvSpPr>
            <a:spLocks noChangeArrowheads="1"/>
          </p:cNvSpPr>
          <p:nvPr/>
        </p:nvSpPr>
        <p:spPr bwMode="auto">
          <a:xfrm>
            <a:off x="280988" y="5768975"/>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Family</a:t>
            </a:r>
            <a:endParaRPr lang="sk-SK" sz="3600">
              <a:solidFill>
                <a:srgbClr val="FFCC00"/>
              </a:solidFill>
              <a:ea typeface="宋体" pitchFamily="-128" charset="-122"/>
              <a:cs typeface="宋体" pitchFamily="-128" charset="-122"/>
            </a:endParaRPr>
          </a:p>
        </p:txBody>
      </p:sp>
      <p:sp>
        <p:nvSpPr>
          <p:cNvPr id="1432589" name="Rectangle 13"/>
          <p:cNvSpPr>
            <a:spLocks noChangeArrowheads="1"/>
          </p:cNvSpPr>
          <p:nvPr/>
        </p:nvSpPr>
        <p:spPr bwMode="auto">
          <a:xfrm>
            <a:off x="2636838" y="5751513"/>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National</a:t>
            </a:r>
            <a:endParaRPr lang="sk-SK" sz="3600">
              <a:solidFill>
                <a:srgbClr val="FFCC00"/>
              </a:solidFill>
              <a:ea typeface="宋体" pitchFamily="-128" charset="-122"/>
              <a:cs typeface="宋体" pitchFamily="-128" charset="-122"/>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After the darkness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dirty="0" smtClean="0">
                <a:solidFill>
                  <a:schemeClr val="accent1"/>
                </a:solidFill>
                <a:latin typeface="Times"/>
                <a:cs typeface="Times"/>
              </a:rPr>
              <a:t>	Pharaoh said, “Go, worship the Lord. Even your women and children may go with you; only leave your flocks and herds behind.” </a:t>
            </a:r>
          </a:p>
          <a:p>
            <a:pPr>
              <a:buNone/>
            </a:pPr>
            <a:r>
              <a:rPr lang="en-US" dirty="0" smtClean="0">
                <a:solidFill>
                  <a:schemeClr val="accent1"/>
                </a:solidFill>
                <a:latin typeface="Times"/>
                <a:cs typeface="Times"/>
              </a:rPr>
              <a:t>	But Moses said, “Our livestock too must go with us; not a hoof is to be left behind.” </a:t>
            </a:r>
          </a:p>
          <a:p>
            <a:pPr>
              <a:buNone/>
            </a:pPr>
            <a:r>
              <a:rPr lang="en-US" dirty="0" smtClean="0">
                <a:solidFill>
                  <a:schemeClr val="accent1"/>
                </a:solidFill>
                <a:latin typeface="Times"/>
                <a:cs typeface="Times"/>
              </a:rPr>
              <a:t>	But the Lord hardened Pharaoh’s heart, and he was not willing to let them go.</a:t>
            </a:r>
          </a:p>
          <a:p>
            <a:pPr>
              <a:buNone/>
            </a:pPr>
            <a:r>
              <a:rPr lang="en-US" sz="2800" dirty="0" smtClean="0">
                <a:solidFill>
                  <a:schemeClr val="accent1"/>
                </a:solidFill>
                <a:cs typeface="Times"/>
              </a:rPr>
              <a:t>						Exodus 10:24-27</a:t>
            </a:r>
          </a:p>
          <a:p>
            <a:endParaRPr lang="en-US" dirty="0">
              <a:solidFill>
                <a:schemeClr val="accent1"/>
              </a:solidFill>
              <a:latin typeface="Times"/>
              <a:cs typeface="Time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Rounded MT Bold"/>
                <a:cs typeface="Arial Rounded MT Bold"/>
              </a:rPr>
              <a:t>Death of the first born</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990600"/>
            <a:ext cx="8229600" cy="5562600"/>
          </a:xfrm>
        </p:spPr>
        <p:txBody>
          <a:bodyPr/>
          <a:lstStyle/>
          <a:p>
            <a:pPr>
              <a:buNone/>
            </a:pPr>
            <a:r>
              <a:rPr lang="en-US" dirty="0" smtClean="0">
                <a:solidFill>
                  <a:schemeClr val="accent1"/>
                </a:solidFill>
                <a:latin typeface="Times"/>
                <a:cs typeface="Times"/>
              </a:rPr>
              <a:t>	Every firstborn son in Egypt will die, from the firstborn son of Pharaoh.</a:t>
            </a:r>
          </a:p>
          <a:p>
            <a:pPr>
              <a:buNone/>
            </a:pPr>
            <a:r>
              <a:rPr lang="en-US" dirty="0" smtClean="0">
                <a:solidFill>
                  <a:schemeClr val="accent1"/>
                </a:solidFill>
                <a:latin typeface="Times"/>
                <a:cs typeface="Times"/>
              </a:rPr>
              <a:t>	During the night Pharaoh called Moses and Aaron and said, “Leave my people, you and the Israelites! Go, worship the Lord. Take your flocks and herds and go. And also bless me.”</a:t>
            </a:r>
          </a:p>
          <a:p>
            <a:pPr>
              <a:buNone/>
            </a:pPr>
            <a:r>
              <a:rPr lang="en-US" dirty="0" smtClean="0">
                <a:solidFill>
                  <a:schemeClr val="accent1"/>
                </a:solidFill>
                <a:latin typeface="Times"/>
                <a:cs typeface="Times"/>
              </a:rPr>
              <a:t>	The Israelites asked the Egyptians for silver and gold. The Lord had made the Egyptians </a:t>
            </a:r>
            <a:r>
              <a:rPr lang="en-US" dirty="0" err="1" smtClean="0">
                <a:solidFill>
                  <a:schemeClr val="accent1"/>
                </a:solidFill>
                <a:latin typeface="Times"/>
                <a:cs typeface="Times"/>
              </a:rPr>
              <a:t>favourably</a:t>
            </a:r>
            <a:r>
              <a:rPr lang="en-US" dirty="0" smtClean="0">
                <a:solidFill>
                  <a:schemeClr val="accent1"/>
                </a:solidFill>
                <a:latin typeface="Times"/>
                <a:cs typeface="Times"/>
              </a:rPr>
              <a:t> disposed toward the people, and they gave them what they asked for.</a:t>
            </a:r>
          </a:p>
          <a:p>
            <a:pPr>
              <a:buNone/>
            </a:pPr>
            <a:r>
              <a:rPr lang="en-US" sz="2800" dirty="0" smtClean="0">
                <a:solidFill>
                  <a:schemeClr val="accent1"/>
                </a:solidFill>
                <a:cs typeface="Times"/>
              </a:rPr>
              <a:t>					Exodus 11:5; 12:31,35-36</a:t>
            </a:r>
            <a:endParaRPr lang="en-US" sz="2800" dirty="0">
              <a:solidFill>
                <a:schemeClr val="accent1"/>
              </a:solidFill>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p:txBody>
          <a:bodyPr/>
          <a:lstStyle/>
          <a:p>
            <a:r>
              <a:rPr lang="en-US" sz="4000">
                <a:solidFill>
                  <a:srgbClr val="FFFF00"/>
                </a:solidFill>
                <a:latin typeface="Arial Rounded MT Bold" pitchFamily="-128" charset="0"/>
              </a:rPr>
              <a:t>Passover</a:t>
            </a:r>
            <a:endParaRPr lang="en-US"/>
          </a:p>
        </p:txBody>
      </p:sp>
      <p:sp>
        <p:nvSpPr>
          <p:cNvPr id="1491971" name="Rectangle 3"/>
          <p:cNvSpPr>
            <a:spLocks noGrp="1" noChangeArrowheads="1"/>
          </p:cNvSpPr>
          <p:nvPr>
            <p:ph type="body" sz="half" idx="1"/>
          </p:nvPr>
        </p:nvSpPr>
        <p:spPr/>
        <p:txBody>
          <a:bodyPr/>
          <a:lstStyle/>
          <a:p>
            <a:r>
              <a:rPr lang="en-US" sz="2800">
                <a:solidFill>
                  <a:schemeClr val="accent1"/>
                </a:solidFill>
              </a:rPr>
              <a:t>Roasted lamb</a:t>
            </a:r>
          </a:p>
          <a:p>
            <a:r>
              <a:rPr lang="en-US" sz="2800">
                <a:solidFill>
                  <a:schemeClr val="accent1"/>
                </a:solidFill>
              </a:rPr>
              <a:t>Blood on lintels</a:t>
            </a:r>
          </a:p>
          <a:p>
            <a:r>
              <a:rPr lang="en-US" sz="2800">
                <a:solidFill>
                  <a:schemeClr val="accent1"/>
                </a:solidFill>
              </a:rPr>
              <a:t>Unleavened bread</a:t>
            </a:r>
          </a:p>
          <a:p>
            <a:r>
              <a:rPr lang="en-US" sz="2800">
                <a:solidFill>
                  <a:schemeClr val="accent1"/>
                </a:solidFill>
              </a:rPr>
              <a:t>Angel of death ‘passed over’</a:t>
            </a:r>
          </a:p>
          <a:p>
            <a:r>
              <a:rPr lang="en-US" sz="2800">
                <a:solidFill>
                  <a:schemeClr val="accent1"/>
                </a:solidFill>
              </a:rPr>
              <a:t>Egyptians gave jewelry and clothing</a:t>
            </a:r>
          </a:p>
          <a:p>
            <a:r>
              <a:rPr lang="en-US" sz="2800">
                <a:solidFill>
                  <a:schemeClr val="accent1"/>
                </a:solidFill>
              </a:rPr>
              <a:t>Pharaoh allowed to depart for 3 days </a:t>
            </a:r>
          </a:p>
        </p:txBody>
      </p:sp>
      <p:pic>
        <p:nvPicPr>
          <p:cNvPr id="1491974" name="Picture 6" descr="passover1"/>
          <p:cNvPicPr>
            <a:picLocks noGrp="1" noChangeAspect="1" noChangeArrowheads="1"/>
          </p:cNvPicPr>
          <p:nvPr>
            <p:ph sz="quarter" idx="2"/>
          </p:nvPr>
        </p:nvPicPr>
        <p:blipFill>
          <a:blip r:embed="rId3"/>
          <a:srcRect/>
          <a:stretch>
            <a:fillRect/>
          </a:stretch>
        </p:blipFill>
        <p:spPr>
          <a:xfrm>
            <a:off x="5008563" y="685800"/>
            <a:ext cx="3597275" cy="2757488"/>
          </a:xfrm>
        </p:spPr>
      </p:pic>
      <p:pic>
        <p:nvPicPr>
          <p:cNvPr id="1491975" name="Picture 7" descr="passover"/>
          <p:cNvPicPr>
            <a:picLocks noGrp="1" noChangeAspect="1" noChangeArrowheads="1"/>
          </p:cNvPicPr>
          <p:nvPr>
            <p:ph sz="quarter" idx="3"/>
          </p:nvPr>
        </p:nvPicPr>
        <p:blipFill>
          <a:blip r:embed="rId4"/>
          <a:srcRect/>
          <a:stretch>
            <a:fillRect/>
          </a:stretch>
        </p:blipFill>
        <p:spPr>
          <a:xfrm>
            <a:off x="4495800" y="3938588"/>
            <a:ext cx="3830638" cy="252571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a:xfrm>
            <a:off x="457200" y="-76200"/>
            <a:ext cx="8229600" cy="1143000"/>
          </a:xfrm>
        </p:spPr>
        <p:txBody>
          <a:bodyPr/>
          <a:lstStyle/>
          <a:p>
            <a:r>
              <a:rPr lang="en-US" sz="4000">
                <a:solidFill>
                  <a:srgbClr val="FFFF00"/>
                </a:solidFill>
                <a:latin typeface="Arial Rounded MT Bold" pitchFamily="-128" charset="0"/>
              </a:rPr>
              <a:t>Exodus</a:t>
            </a:r>
            <a:endParaRPr lang="en-US"/>
          </a:p>
        </p:txBody>
      </p:sp>
      <p:pic>
        <p:nvPicPr>
          <p:cNvPr id="1494026" name="Picture 10" descr="mapy2"/>
          <p:cNvPicPr>
            <a:picLocks noGrp="1" noChangeAspect="1" noChangeArrowheads="1"/>
          </p:cNvPicPr>
          <p:nvPr>
            <p:ph idx="1"/>
          </p:nvPr>
        </p:nvPicPr>
        <p:blipFill>
          <a:blip r:embed="rId3"/>
          <a:srcRect/>
          <a:stretch>
            <a:fillRect/>
          </a:stretch>
        </p:blipFill>
        <p:spPr>
          <a:xfrm>
            <a:off x="1066800" y="1066800"/>
            <a:ext cx="6858000" cy="5551488"/>
          </a:xfrm>
        </p:spPr>
      </p:pic>
      <p:sp>
        <p:nvSpPr>
          <p:cNvPr id="1494027" name="Freeform 11"/>
          <p:cNvSpPr>
            <a:spLocks/>
          </p:cNvSpPr>
          <p:nvPr/>
        </p:nvSpPr>
        <p:spPr bwMode="auto">
          <a:xfrm>
            <a:off x="5867400" y="1890713"/>
            <a:ext cx="838200" cy="928687"/>
          </a:xfrm>
          <a:custGeom>
            <a:avLst/>
            <a:gdLst/>
            <a:ahLst/>
            <a:cxnLst>
              <a:cxn ang="0">
                <a:pos x="78" y="13"/>
              </a:cxn>
              <a:cxn ang="0">
                <a:pos x="0" y="30"/>
              </a:cxn>
              <a:cxn ang="0">
                <a:pos x="69" y="39"/>
              </a:cxn>
              <a:cxn ang="0">
                <a:pos x="26" y="108"/>
              </a:cxn>
              <a:cxn ang="0">
                <a:pos x="43" y="134"/>
              </a:cxn>
              <a:cxn ang="0">
                <a:pos x="52" y="108"/>
              </a:cxn>
              <a:cxn ang="0">
                <a:pos x="78" y="254"/>
              </a:cxn>
              <a:cxn ang="0">
                <a:pos x="60" y="340"/>
              </a:cxn>
              <a:cxn ang="0">
                <a:pos x="78" y="271"/>
              </a:cxn>
              <a:cxn ang="0">
                <a:pos x="103" y="142"/>
              </a:cxn>
              <a:cxn ang="0">
                <a:pos x="95" y="331"/>
              </a:cxn>
              <a:cxn ang="0">
                <a:pos x="86" y="297"/>
              </a:cxn>
              <a:cxn ang="0">
                <a:pos x="78" y="211"/>
              </a:cxn>
              <a:cxn ang="0">
                <a:pos x="43" y="48"/>
              </a:cxn>
              <a:cxn ang="0">
                <a:pos x="60" y="142"/>
              </a:cxn>
              <a:cxn ang="0">
                <a:pos x="69" y="125"/>
              </a:cxn>
            </a:cxnLst>
            <a:rect l="0" t="0" r="r" b="b"/>
            <a:pathLst>
              <a:path w="107" h="368">
                <a:moveTo>
                  <a:pt x="78" y="13"/>
                </a:moveTo>
                <a:cubicBezTo>
                  <a:pt x="37" y="0"/>
                  <a:pt x="38" y="18"/>
                  <a:pt x="0" y="30"/>
                </a:cubicBezTo>
                <a:cubicBezTo>
                  <a:pt x="23" y="33"/>
                  <a:pt x="52" y="22"/>
                  <a:pt x="69" y="39"/>
                </a:cubicBezTo>
                <a:cubicBezTo>
                  <a:pt x="107" y="78"/>
                  <a:pt x="39" y="101"/>
                  <a:pt x="26" y="108"/>
                </a:cubicBezTo>
                <a:cubicBezTo>
                  <a:pt x="31" y="116"/>
                  <a:pt x="32" y="134"/>
                  <a:pt x="43" y="134"/>
                </a:cubicBezTo>
                <a:cubicBezTo>
                  <a:pt x="52" y="134"/>
                  <a:pt x="49" y="99"/>
                  <a:pt x="52" y="108"/>
                </a:cubicBezTo>
                <a:cubicBezTo>
                  <a:pt x="66" y="155"/>
                  <a:pt x="65" y="206"/>
                  <a:pt x="78" y="254"/>
                </a:cubicBezTo>
                <a:cubicBezTo>
                  <a:pt x="72" y="282"/>
                  <a:pt x="52" y="368"/>
                  <a:pt x="60" y="340"/>
                </a:cubicBezTo>
                <a:cubicBezTo>
                  <a:pt x="66" y="317"/>
                  <a:pt x="72" y="294"/>
                  <a:pt x="78" y="271"/>
                </a:cubicBezTo>
                <a:cubicBezTo>
                  <a:pt x="87" y="228"/>
                  <a:pt x="95" y="184"/>
                  <a:pt x="103" y="142"/>
                </a:cubicBezTo>
                <a:cubicBezTo>
                  <a:pt x="100" y="205"/>
                  <a:pt x="101" y="268"/>
                  <a:pt x="95" y="331"/>
                </a:cubicBezTo>
                <a:cubicBezTo>
                  <a:pt x="93" y="342"/>
                  <a:pt x="87" y="308"/>
                  <a:pt x="86" y="297"/>
                </a:cubicBezTo>
                <a:cubicBezTo>
                  <a:pt x="81" y="268"/>
                  <a:pt x="82" y="239"/>
                  <a:pt x="78" y="211"/>
                </a:cubicBezTo>
                <a:cubicBezTo>
                  <a:pt x="69" y="156"/>
                  <a:pt x="54" y="101"/>
                  <a:pt x="43" y="48"/>
                </a:cubicBezTo>
                <a:cubicBezTo>
                  <a:pt x="58" y="310"/>
                  <a:pt x="43" y="218"/>
                  <a:pt x="60" y="142"/>
                </a:cubicBezTo>
                <a:cubicBezTo>
                  <a:pt x="61" y="135"/>
                  <a:pt x="66" y="130"/>
                  <a:pt x="69" y="125"/>
                </a:cubicBezTo>
              </a:path>
            </a:pathLst>
          </a:custGeom>
          <a:noFill/>
          <a:ln w="73025">
            <a:solidFill>
              <a:srgbClr val="FFFF99"/>
            </a:solidFill>
            <a:round/>
            <a:headEnd/>
            <a:tailEnd/>
          </a:ln>
          <a:effectLst/>
        </p:spPr>
        <p:txBody>
          <a:bodyPr wrap="none" anchor="ctr">
            <a:prstTxWarp prst="textNoShape">
              <a:avLst/>
            </a:prstTxWarp>
          </a:bodyPr>
          <a:lstStyle/>
          <a:p>
            <a:endParaRPr lang="en-US"/>
          </a:p>
        </p:txBody>
      </p:sp>
      <p:sp>
        <p:nvSpPr>
          <p:cNvPr id="1494028" name="Rectangle 12"/>
          <p:cNvSpPr>
            <a:spLocks noChangeArrowheads="1"/>
          </p:cNvSpPr>
          <p:nvPr/>
        </p:nvSpPr>
        <p:spPr bwMode="auto">
          <a:xfrm>
            <a:off x="5867400" y="1890713"/>
            <a:ext cx="457200" cy="1690687"/>
          </a:xfrm>
          <a:prstGeom prst="rect">
            <a:avLst/>
          </a:prstGeom>
          <a:solidFill>
            <a:srgbClr val="FFFF99"/>
          </a:solidFill>
          <a:ln w="9525">
            <a:solidFill>
              <a:srgbClr val="FFFF99"/>
            </a:solidFill>
            <a:miter lim="800000"/>
            <a:headEnd/>
            <a:tailEnd/>
          </a:ln>
          <a:effectLst/>
        </p:spPr>
        <p:txBody>
          <a:bodyPr wrap="none" anchor="ctr">
            <a:prstTxWarp prst="textNoShape">
              <a:avLst/>
            </a:prstTxWarp>
          </a:bodyPr>
          <a:lstStyle/>
          <a:p>
            <a:endParaRPr lang="en-US"/>
          </a:p>
        </p:txBody>
      </p:sp>
      <p:sp>
        <p:nvSpPr>
          <p:cNvPr id="1494029" name="Rectangle 13"/>
          <p:cNvSpPr>
            <a:spLocks noChangeArrowheads="1"/>
          </p:cNvSpPr>
          <p:nvPr/>
        </p:nvSpPr>
        <p:spPr bwMode="auto">
          <a:xfrm>
            <a:off x="5334000" y="3429000"/>
            <a:ext cx="457200" cy="228600"/>
          </a:xfrm>
          <a:prstGeom prst="rect">
            <a:avLst/>
          </a:prstGeom>
          <a:solidFill>
            <a:srgbClr val="CCFFCC"/>
          </a:solidFill>
          <a:ln w="9525">
            <a:solidFill>
              <a:srgbClr val="FFFF99"/>
            </a:solidFill>
            <a:miter lim="800000"/>
            <a:headEnd/>
            <a:tailEnd/>
          </a:ln>
          <a:effectLst/>
        </p:spPr>
        <p:txBody>
          <a:bodyPr wrap="none" anchor="ctr">
            <a:prstTxWarp prst="textNoShape">
              <a:avLst/>
            </a:prstTxWarp>
          </a:bodyPr>
          <a:lstStyle/>
          <a:p>
            <a:endParaRPr lang="en-US"/>
          </a:p>
        </p:txBody>
      </p:sp>
      <p:sp>
        <p:nvSpPr>
          <p:cNvPr id="1494030" name="Rectangle 14"/>
          <p:cNvSpPr>
            <a:spLocks noChangeArrowheads="1"/>
          </p:cNvSpPr>
          <p:nvPr/>
        </p:nvSpPr>
        <p:spPr bwMode="auto">
          <a:xfrm>
            <a:off x="5638800" y="3429000"/>
            <a:ext cx="457200" cy="228600"/>
          </a:xfrm>
          <a:prstGeom prst="rect">
            <a:avLst/>
          </a:prstGeom>
          <a:solidFill>
            <a:srgbClr val="FFFF99"/>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ChangeArrowheads="1"/>
          </p:cNvSpPr>
          <p:nvPr>
            <p:ph type="title"/>
          </p:nvPr>
        </p:nvSpPr>
        <p:spPr/>
        <p:txBody>
          <a:bodyPr/>
          <a:lstStyle/>
          <a:p>
            <a:r>
              <a:rPr lang="en-US" sz="4000">
                <a:solidFill>
                  <a:srgbClr val="FFFF00"/>
                </a:solidFill>
                <a:latin typeface="Arial Rounded MT Bold" pitchFamily="-128" charset="0"/>
              </a:rPr>
              <a:t>Crossing the Red Sea</a:t>
            </a:r>
            <a:endParaRPr lang="en-US"/>
          </a:p>
        </p:txBody>
      </p:sp>
      <p:sp>
        <p:nvSpPr>
          <p:cNvPr id="1497092" name="Rectangle 4"/>
          <p:cNvSpPr>
            <a:spLocks noGrp="1" noChangeArrowheads="1"/>
          </p:cNvSpPr>
          <p:nvPr>
            <p:ph type="body" sz="half" idx="1"/>
          </p:nvPr>
        </p:nvSpPr>
        <p:spPr>
          <a:xfrm>
            <a:off x="457200" y="1905000"/>
            <a:ext cx="4038600" cy="4572000"/>
          </a:xfrm>
        </p:spPr>
        <p:txBody>
          <a:bodyPr/>
          <a:lstStyle/>
          <a:p>
            <a:pPr>
              <a:lnSpc>
                <a:spcPct val="90000"/>
              </a:lnSpc>
            </a:pPr>
            <a:r>
              <a:rPr lang="en-US">
                <a:solidFill>
                  <a:schemeClr val="accent1"/>
                </a:solidFill>
              </a:rPr>
              <a:t>Pillar of cloud and fire</a:t>
            </a:r>
          </a:p>
          <a:p>
            <a:pPr lvl="1">
              <a:lnSpc>
                <a:spcPct val="90000"/>
              </a:lnSpc>
            </a:pPr>
            <a:r>
              <a:rPr lang="en-US">
                <a:solidFill>
                  <a:schemeClr val="accent1"/>
                </a:solidFill>
              </a:rPr>
              <a:t>Jesus and Holy Spirit</a:t>
            </a:r>
          </a:p>
          <a:p>
            <a:pPr>
              <a:lnSpc>
                <a:spcPct val="90000"/>
              </a:lnSpc>
            </a:pPr>
            <a:r>
              <a:rPr lang="en-US">
                <a:solidFill>
                  <a:schemeClr val="accent1"/>
                </a:solidFill>
              </a:rPr>
              <a:t>Moses stretched out his rod</a:t>
            </a:r>
          </a:p>
          <a:p>
            <a:pPr>
              <a:lnSpc>
                <a:spcPct val="90000"/>
              </a:lnSpc>
            </a:pPr>
            <a:r>
              <a:rPr lang="en-US">
                <a:solidFill>
                  <a:schemeClr val="accent1"/>
                </a:solidFill>
              </a:rPr>
              <a:t>Sea parted</a:t>
            </a:r>
          </a:p>
          <a:p>
            <a:pPr>
              <a:lnSpc>
                <a:spcPct val="90000"/>
              </a:lnSpc>
            </a:pPr>
            <a:r>
              <a:rPr lang="en-US">
                <a:solidFill>
                  <a:schemeClr val="accent1"/>
                </a:solidFill>
              </a:rPr>
              <a:t>Crossed over </a:t>
            </a:r>
          </a:p>
          <a:p>
            <a:pPr>
              <a:lnSpc>
                <a:spcPct val="90000"/>
              </a:lnSpc>
            </a:pPr>
            <a:r>
              <a:rPr lang="en-US">
                <a:solidFill>
                  <a:schemeClr val="accent1"/>
                </a:solidFill>
              </a:rPr>
              <a:t>Egyptians engulfed</a:t>
            </a:r>
          </a:p>
          <a:p>
            <a:pPr>
              <a:lnSpc>
                <a:spcPct val="90000"/>
              </a:lnSpc>
            </a:pPr>
            <a:r>
              <a:rPr lang="en-US">
                <a:solidFill>
                  <a:schemeClr val="accent1"/>
                </a:solidFill>
              </a:rPr>
              <a:t>Wilderness of Shur</a:t>
            </a:r>
          </a:p>
          <a:p>
            <a:pPr>
              <a:lnSpc>
                <a:spcPct val="90000"/>
              </a:lnSpc>
            </a:pPr>
            <a:r>
              <a:rPr lang="en-US">
                <a:solidFill>
                  <a:schemeClr val="accent1"/>
                </a:solidFill>
              </a:rPr>
              <a:t>Bitter water at Marah</a:t>
            </a:r>
          </a:p>
          <a:p>
            <a:pPr>
              <a:lnSpc>
                <a:spcPct val="90000"/>
              </a:lnSpc>
              <a:buFontTx/>
              <a:buNone/>
            </a:pPr>
            <a:endParaRPr lang="en-US">
              <a:solidFill>
                <a:schemeClr val="accent1"/>
              </a:solidFill>
            </a:endParaRPr>
          </a:p>
        </p:txBody>
      </p:sp>
      <p:sp>
        <p:nvSpPr>
          <p:cNvPr id="1497093" name="Rectangle 5"/>
          <p:cNvSpPr>
            <a:spLocks noGrp="1" noChangeArrowheads="1"/>
          </p:cNvSpPr>
          <p:nvPr>
            <p:ph type="body" sz="half" idx="2"/>
          </p:nvPr>
        </p:nvSpPr>
        <p:spPr>
          <a:xfrm>
            <a:off x="4648200" y="1417638"/>
            <a:ext cx="4038600" cy="4678362"/>
          </a:xfrm>
          <a:noFill/>
          <a:ln w="38100">
            <a:solidFill>
              <a:schemeClr val="accent1"/>
            </a:solidFill>
          </a:ln>
        </p:spPr>
        <p:txBody>
          <a:bodyPr/>
          <a:lstStyle/>
          <a:p>
            <a:pPr>
              <a:lnSpc>
                <a:spcPct val="90000"/>
              </a:lnSpc>
              <a:buFontTx/>
              <a:buNone/>
            </a:pPr>
            <a:r>
              <a:rPr lang="en-US" dirty="0">
                <a:solidFill>
                  <a:schemeClr val="accent1"/>
                </a:solidFill>
                <a:latin typeface="Lydian BT" pitchFamily="-128" charset="0"/>
              </a:rPr>
              <a:t>	</a:t>
            </a:r>
            <a:r>
              <a:rPr lang="en-US" dirty="0">
                <a:solidFill>
                  <a:schemeClr val="accent1"/>
                </a:solidFill>
                <a:latin typeface="Times"/>
                <a:cs typeface="Times"/>
              </a:rPr>
              <a:t>Thus says the LORD, “who makes a way in the sea, and a path in the mighty waters; who brings forth the chariot and horse, the army and the power; they shall lie down together, they shall not rise: they are extinct, they are quenched as a wick.”</a:t>
            </a:r>
          </a:p>
          <a:p>
            <a:pPr>
              <a:lnSpc>
                <a:spcPct val="90000"/>
              </a:lnSpc>
              <a:buFontTx/>
              <a:buNone/>
            </a:pPr>
            <a:r>
              <a:rPr lang="en-US" sz="2000" dirty="0">
                <a:solidFill>
                  <a:schemeClr val="accent1"/>
                </a:solidFill>
                <a:latin typeface="Lydian BT" pitchFamily="-128" charset="0"/>
              </a:rPr>
              <a:t>			</a:t>
            </a:r>
            <a:r>
              <a:rPr lang="en-US" sz="2000" dirty="0">
                <a:solidFill>
                  <a:schemeClr val="accent1"/>
                </a:solidFill>
              </a:rPr>
              <a:t>Isaiah 43:16-17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title"/>
          </p:nvPr>
        </p:nvSpPr>
        <p:spPr>
          <a:xfrm>
            <a:off x="457200" y="0"/>
            <a:ext cx="8229600" cy="1143000"/>
          </a:xfrm>
        </p:spPr>
        <p:txBody>
          <a:bodyPr/>
          <a:lstStyle/>
          <a:p>
            <a:r>
              <a:rPr lang="en-US" sz="4000" dirty="0">
                <a:solidFill>
                  <a:srgbClr val="FFFF00"/>
                </a:solidFill>
                <a:latin typeface="Arial Rounded MT Bold" pitchFamily="-128" charset="0"/>
              </a:rPr>
              <a:t>Manna from heaven</a:t>
            </a:r>
            <a:endParaRPr lang="en-US" dirty="0"/>
          </a:p>
        </p:txBody>
      </p:sp>
      <p:sp>
        <p:nvSpPr>
          <p:cNvPr id="1503235" name="Rectangle 3"/>
          <p:cNvSpPr>
            <a:spLocks noGrp="1" noChangeArrowheads="1"/>
          </p:cNvSpPr>
          <p:nvPr>
            <p:ph type="body" idx="1"/>
          </p:nvPr>
        </p:nvSpPr>
        <p:spPr>
          <a:xfrm>
            <a:off x="457200" y="1325562"/>
            <a:ext cx="8229600" cy="4525963"/>
          </a:xfrm>
        </p:spPr>
        <p:txBody>
          <a:bodyPr/>
          <a:lstStyle/>
          <a:p>
            <a:pPr>
              <a:lnSpc>
                <a:spcPct val="90000"/>
              </a:lnSpc>
              <a:buFontTx/>
              <a:buNone/>
            </a:pPr>
            <a:r>
              <a:rPr lang="en-US" sz="2400" dirty="0">
                <a:solidFill>
                  <a:schemeClr val="accent1"/>
                </a:solidFill>
              </a:rPr>
              <a:t>	People</a:t>
            </a:r>
            <a:r>
              <a:rPr lang="en-US" sz="2800" dirty="0">
                <a:solidFill>
                  <a:schemeClr val="accent1"/>
                </a:solidFill>
                <a:latin typeface="Lydian BT" pitchFamily="-128" charset="0"/>
              </a:rPr>
              <a:t>: </a:t>
            </a:r>
            <a:r>
              <a:rPr lang="en-US" sz="2800" dirty="0">
                <a:solidFill>
                  <a:schemeClr val="accent1"/>
                </a:solidFill>
                <a:latin typeface="Times"/>
                <a:cs typeface="Times"/>
              </a:rPr>
              <a:t>“If only we had died by the Lord’s hand in Egypt! There we sat around pots of meat and ate all the food we wanted, but you have brought us out into this desert to starve this entire assembly to death.”</a:t>
            </a:r>
          </a:p>
          <a:p>
            <a:pPr>
              <a:lnSpc>
                <a:spcPct val="90000"/>
              </a:lnSpc>
            </a:pPr>
            <a:endParaRPr lang="en-US" sz="2800" dirty="0">
              <a:solidFill>
                <a:schemeClr val="accent1"/>
              </a:solidFill>
              <a:latin typeface="Lydian BT" pitchFamily="-128" charset="0"/>
            </a:endParaRPr>
          </a:p>
          <a:p>
            <a:pPr>
              <a:lnSpc>
                <a:spcPct val="90000"/>
              </a:lnSpc>
              <a:buFontTx/>
              <a:buNone/>
            </a:pPr>
            <a:r>
              <a:rPr lang="en-US" sz="2400" dirty="0">
                <a:solidFill>
                  <a:schemeClr val="accent1"/>
                </a:solidFill>
              </a:rPr>
              <a:t>	God</a:t>
            </a:r>
            <a:r>
              <a:rPr lang="en-US" sz="2800" dirty="0">
                <a:solidFill>
                  <a:schemeClr val="accent1"/>
                </a:solidFill>
                <a:latin typeface="Lydian BT" pitchFamily="-128" charset="0"/>
              </a:rPr>
              <a:t>: </a:t>
            </a:r>
            <a:r>
              <a:rPr lang="en-US" sz="2800" dirty="0">
                <a:solidFill>
                  <a:schemeClr val="accent1"/>
                </a:solidFill>
                <a:latin typeface="Times"/>
                <a:cs typeface="Times"/>
              </a:rPr>
              <a:t>“I will rain down bread from </a:t>
            </a:r>
            <a:r>
              <a:rPr lang="en-US" sz="2400" dirty="0">
                <a:solidFill>
                  <a:schemeClr val="accent1"/>
                </a:solidFill>
                <a:latin typeface="Times"/>
                <a:cs typeface="Times"/>
              </a:rPr>
              <a:t>heaven</a:t>
            </a:r>
            <a:r>
              <a:rPr lang="en-US" sz="2800" dirty="0">
                <a:solidFill>
                  <a:schemeClr val="accent1"/>
                </a:solidFill>
                <a:latin typeface="Times"/>
                <a:cs typeface="Times"/>
              </a:rPr>
              <a:t> for you. The people are to go out each day and gather enough for that day. In this way I will test them and see whether they will follow my instructions. On the sixth day they are to prepare what they bring in, and that is to be twice as much as they gather on the other days.”</a:t>
            </a:r>
          </a:p>
          <a:p>
            <a:pPr>
              <a:lnSpc>
                <a:spcPct val="90000"/>
              </a:lnSpc>
              <a:buFontTx/>
              <a:buNone/>
            </a:pPr>
            <a:r>
              <a:rPr lang="en-US" sz="2400" dirty="0">
                <a:solidFill>
                  <a:schemeClr val="accent1"/>
                </a:solidFill>
              </a:rPr>
              <a:t>							Exodus 16:3-5</a:t>
            </a:r>
          </a:p>
          <a:p>
            <a:pPr>
              <a:lnSpc>
                <a:spcPct val="90000"/>
              </a:lnSpc>
              <a:buFontTx/>
              <a:buNone/>
            </a:pPr>
            <a:endParaRPr lang="en-US" sz="2400" dirty="0" smtClean="0">
              <a:solidFill>
                <a:schemeClr val="accent1"/>
              </a:solidFill>
            </a:endParaRPr>
          </a:p>
          <a:p>
            <a:pPr>
              <a:lnSpc>
                <a:spcPct val="90000"/>
              </a:lnSpc>
              <a:buFontTx/>
              <a:buNone/>
            </a:pPr>
            <a:endParaRPr lang="en-US" sz="2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3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32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32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3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34" grpId="0"/>
      <p:bldP spid="150323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p:txBody>
          <a:bodyPr/>
          <a:lstStyle/>
          <a:p>
            <a:r>
              <a:rPr lang="en-US" sz="4000">
                <a:solidFill>
                  <a:srgbClr val="FFFF00"/>
                </a:solidFill>
                <a:latin typeface="Arial Rounded MT Bold" pitchFamily="-128" charset="0"/>
              </a:rPr>
              <a:t>Water at Rephidim</a:t>
            </a:r>
            <a:endParaRPr lang="en-US"/>
          </a:p>
        </p:txBody>
      </p:sp>
      <p:sp>
        <p:nvSpPr>
          <p:cNvPr id="1506307" name="Rectangle 3"/>
          <p:cNvSpPr>
            <a:spLocks noGrp="1" noChangeArrowheads="1"/>
          </p:cNvSpPr>
          <p:nvPr>
            <p:ph type="body" idx="1"/>
          </p:nvPr>
        </p:nvSpPr>
        <p:spPr/>
        <p:txBody>
          <a:bodyPr/>
          <a:lstStyle/>
          <a:p>
            <a:pPr>
              <a:buFontTx/>
              <a:buNone/>
            </a:pPr>
            <a:r>
              <a:rPr lang="en-US" dirty="0">
                <a:solidFill>
                  <a:schemeClr val="accent1"/>
                </a:solidFill>
                <a:latin typeface="Lydian BT" pitchFamily="-128" charset="0"/>
              </a:rPr>
              <a:t>	</a:t>
            </a:r>
            <a:r>
              <a:rPr lang="en-US" dirty="0">
                <a:solidFill>
                  <a:schemeClr val="accent1"/>
                </a:solidFill>
                <a:latin typeface="Times"/>
                <a:cs typeface="Times"/>
              </a:rPr>
              <a:t>The people found fault with Moses, and said, “Give us water to drink.” The people </a:t>
            </a:r>
            <a:r>
              <a:rPr lang="en-US" dirty="0" err="1">
                <a:solidFill>
                  <a:schemeClr val="accent1"/>
                </a:solidFill>
                <a:latin typeface="Times"/>
                <a:cs typeface="Times"/>
              </a:rPr>
              <a:t>murmoured</a:t>
            </a:r>
            <a:r>
              <a:rPr lang="en-US" dirty="0">
                <a:solidFill>
                  <a:schemeClr val="accent1"/>
                </a:solidFill>
                <a:latin typeface="Times"/>
                <a:cs typeface="Times"/>
              </a:rPr>
              <a:t> against Moses, and said, “Why did you bring</a:t>
            </a:r>
            <a:r>
              <a:rPr lang="en-US" dirty="0" smtClean="0">
                <a:solidFill>
                  <a:schemeClr val="accent1"/>
                </a:solidFill>
                <a:latin typeface="Times"/>
                <a:cs typeface="Times"/>
              </a:rPr>
              <a:t> us </a:t>
            </a:r>
            <a:r>
              <a:rPr lang="en-US" dirty="0">
                <a:solidFill>
                  <a:schemeClr val="accent1"/>
                </a:solidFill>
                <a:latin typeface="Times"/>
                <a:cs typeface="Times"/>
              </a:rPr>
              <a:t>out of Egypt to kill us with thirst.”</a:t>
            </a:r>
          </a:p>
          <a:p>
            <a:pPr>
              <a:buFontTx/>
              <a:buNone/>
            </a:pPr>
            <a:r>
              <a:rPr lang="en-US" dirty="0">
                <a:solidFill>
                  <a:schemeClr val="accent1"/>
                </a:solidFill>
                <a:latin typeface="Times"/>
                <a:cs typeface="Times"/>
              </a:rPr>
              <a:t>	Moses cried out to the Lord, “What shall I do with this people? They are ready to stone me?”</a:t>
            </a:r>
          </a:p>
          <a:p>
            <a:pPr>
              <a:buFontTx/>
              <a:buNone/>
            </a:pPr>
            <a:r>
              <a:rPr lang="en-US" sz="2400" dirty="0">
                <a:solidFill>
                  <a:schemeClr val="accent1"/>
                </a:solidFill>
              </a:rPr>
              <a:t>						Exodus 17:2-4</a:t>
            </a:r>
          </a:p>
          <a:p>
            <a:pPr>
              <a:buFontTx/>
              <a:buNone/>
            </a:pPr>
            <a:r>
              <a:rPr lang="en-US" sz="2800" dirty="0">
                <a:solidFill>
                  <a:schemeClr val="accent1"/>
                </a:solidFill>
              </a:rPr>
              <a:t>	</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title"/>
          </p:nvPr>
        </p:nvSpPr>
        <p:spPr/>
        <p:txBody>
          <a:bodyPr/>
          <a:lstStyle/>
          <a:p>
            <a:r>
              <a:rPr lang="en-US" sz="4000">
                <a:solidFill>
                  <a:srgbClr val="FFFF00"/>
                </a:solidFill>
                <a:latin typeface="Arial Rounded MT Bold" pitchFamily="-128" charset="0"/>
              </a:rPr>
              <a:t>Meaning of the rock and water</a:t>
            </a:r>
            <a:endParaRPr lang="en-US"/>
          </a:p>
        </p:txBody>
      </p:sp>
      <p:sp>
        <p:nvSpPr>
          <p:cNvPr id="1507331" name="Rectangle 3"/>
          <p:cNvSpPr>
            <a:spLocks noGrp="1" noChangeArrowheads="1"/>
          </p:cNvSpPr>
          <p:nvPr>
            <p:ph type="body" sz="half" idx="1"/>
          </p:nvPr>
        </p:nvSpPr>
        <p:spPr>
          <a:xfrm>
            <a:off x="152400" y="1600200"/>
            <a:ext cx="4495800" cy="4525963"/>
          </a:xfrm>
        </p:spPr>
        <p:txBody>
          <a:bodyPr/>
          <a:lstStyle/>
          <a:p>
            <a:pPr>
              <a:lnSpc>
                <a:spcPct val="90000"/>
              </a:lnSpc>
            </a:pPr>
            <a:r>
              <a:rPr lang="en-US" sz="2800" dirty="0">
                <a:solidFill>
                  <a:schemeClr val="accent1"/>
                </a:solidFill>
              </a:rPr>
              <a:t>Moses struck the rock</a:t>
            </a:r>
          </a:p>
          <a:p>
            <a:pPr>
              <a:lnSpc>
                <a:spcPct val="90000"/>
              </a:lnSpc>
            </a:pPr>
            <a:r>
              <a:rPr lang="en-US" sz="2800" dirty="0">
                <a:solidFill>
                  <a:schemeClr val="accent1"/>
                </a:solidFill>
              </a:rPr>
              <a:t>Water came out</a:t>
            </a:r>
          </a:p>
          <a:p>
            <a:pPr>
              <a:lnSpc>
                <a:spcPct val="90000"/>
              </a:lnSpc>
            </a:pPr>
            <a:r>
              <a:rPr lang="en-US" sz="2800" dirty="0">
                <a:solidFill>
                  <a:schemeClr val="accent1"/>
                </a:solidFill>
                <a:latin typeface="Times"/>
                <a:cs typeface="Times"/>
              </a:rPr>
              <a:t>‘The rock was Christ.’ </a:t>
            </a:r>
            <a:r>
              <a:rPr lang="en-US" sz="2800" dirty="0">
                <a:solidFill>
                  <a:schemeClr val="accent1"/>
                </a:solidFill>
              </a:rPr>
              <a:t>	        		</a:t>
            </a:r>
            <a:r>
              <a:rPr lang="en-US" sz="2000" dirty="0">
                <a:solidFill>
                  <a:schemeClr val="accent1"/>
                </a:solidFill>
              </a:rPr>
              <a:t>I Cor. 10:4</a:t>
            </a:r>
            <a:endParaRPr lang="en-US" sz="2400" dirty="0">
              <a:solidFill>
                <a:schemeClr val="accent1"/>
              </a:solidFill>
            </a:endParaRPr>
          </a:p>
          <a:p>
            <a:pPr>
              <a:lnSpc>
                <a:spcPct val="90000"/>
              </a:lnSpc>
              <a:buFontTx/>
              <a:buNone/>
            </a:pPr>
            <a:r>
              <a:rPr lang="en-US" sz="2400" dirty="0">
                <a:solidFill>
                  <a:schemeClr val="accent1"/>
                </a:solidFill>
              </a:rPr>
              <a:t>	</a:t>
            </a:r>
          </a:p>
          <a:p>
            <a:pPr>
              <a:lnSpc>
                <a:spcPct val="90000"/>
              </a:lnSpc>
              <a:buFontTx/>
              <a:buNone/>
            </a:pPr>
            <a:r>
              <a:rPr lang="en-US" sz="2600" dirty="0">
                <a:solidFill>
                  <a:schemeClr val="accent1"/>
                </a:solidFill>
              </a:rPr>
              <a:t>	Jesus: </a:t>
            </a:r>
            <a:r>
              <a:rPr lang="en-US" sz="2600" dirty="0">
                <a:solidFill>
                  <a:schemeClr val="accent1"/>
                </a:solidFill>
                <a:latin typeface="Times"/>
                <a:cs typeface="Times"/>
              </a:rPr>
              <a:t>“Whoever drinks of the water that I shall give him will never thirst; the water I shall give him will become in him a spring of water welling up to eternal life.”</a:t>
            </a:r>
            <a:r>
              <a:rPr lang="en-US" sz="2600" dirty="0">
                <a:solidFill>
                  <a:schemeClr val="accent1"/>
                </a:solidFill>
                <a:latin typeface="Lydian BT" pitchFamily="-128" charset="0"/>
              </a:rPr>
              <a:t>			</a:t>
            </a:r>
            <a:r>
              <a:rPr lang="en-US" sz="2600" dirty="0" smtClean="0">
                <a:solidFill>
                  <a:schemeClr val="accent1"/>
                </a:solidFill>
                <a:latin typeface="Lydian BT" pitchFamily="-128" charset="0"/>
              </a:rPr>
              <a:t>	</a:t>
            </a:r>
            <a:r>
              <a:rPr lang="en-US" sz="2400" dirty="0" smtClean="0">
                <a:solidFill>
                  <a:schemeClr val="accent1"/>
                </a:solidFill>
              </a:rPr>
              <a:t>John </a:t>
            </a:r>
            <a:r>
              <a:rPr lang="en-US" sz="2400" dirty="0">
                <a:solidFill>
                  <a:schemeClr val="accent1"/>
                </a:solidFill>
              </a:rPr>
              <a:t>4:14</a:t>
            </a:r>
            <a:endParaRPr lang="en-US" sz="2600" dirty="0">
              <a:solidFill>
                <a:schemeClr val="accent1"/>
              </a:solidFill>
            </a:endParaRPr>
          </a:p>
          <a:p>
            <a:pPr>
              <a:lnSpc>
                <a:spcPct val="90000"/>
              </a:lnSpc>
            </a:pPr>
            <a:endParaRPr lang="en-US" sz="2800" dirty="0">
              <a:solidFill>
                <a:schemeClr val="accent1"/>
              </a:solidFill>
            </a:endParaRPr>
          </a:p>
        </p:txBody>
      </p:sp>
      <p:pic>
        <p:nvPicPr>
          <p:cNvPr id="1507333" name="Picture 5" descr="mosesrock"/>
          <p:cNvPicPr>
            <a:picLocks noGrp="1" noChangeAspect="1" noChangeArrowheads="1"/>
          </p:cNvPicPr>
          <p:nvPr>
            <p:ph sz="half" idx="2"/>
          </p:nvPr>
        </p:nvPicPr>
        <p:blipFill>
          <a:blip r:embed="rId3"/>
          <a:srcRect/>
          <a:stretch>
            <a:fillRect/>
          </a:stretch>
        </p:blipFill>
        <p:spPr>
          <a:xfrm>
            <a:off x="4867275" y="1600200"/>
            <a:ext cx="3598863" cy="4525963"/>
          </a:xfrm>
        </p:spPr>
      </p:pic>
      <p:sp>
        <p:nvSpPr>
          <p:cNvPr id="1507334" name="Text Box 6"/>
          <p:cNvSpPr txBox="1">
            <a:spLocks noChangeArrowheads="1"/>
          </p:cNvSpPr>
          <p:nvPr/>
        </p:nvSpPr>
        <p:spPr bwMode="auto">
          <a:xfrm>
            <a:off x="4784725" y="6215063"/>
            <a:ext cx="3741738"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strikes the rock at Rephidim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p:txBody>
          <a:bodyPr/>
          <a:lstStyle/>
          <a:p>
            <a:r>
              <a:rPr lang="en-US" sz="4000">
                <a:solidFill>
                  <a:srgbClr val="FFFF00"/>
                </a:solidFill>
                <a:latin typeface="Arial Rounded MT Bold" pitchFamily="-128" charset="0"/>
              </a:rPr>
              <a:t>Fighting Amalek at Rephidim</a:t>
            </a:r>
            <a:endParaRPr lang="en-US"/>
          </a:p>
        </p:txBody>
      </p:sp>
      <p:sp>
        <p:nvSpPr>
          <p:cNvPr id="1573891" name="Rectangle 3"/>
          <p:cNvSpPr>
            <a:spLocks noGrp="1" noChangeArrowheads="1"/>
          </p:cNvSpPr>
          <p:nvPr>
            <p:ph type="body" sz="half" idx="1"/>
          </p:nvPr>
        </p:nvSpPr>
        <p:spPr>
          <a:xfrm>
            <a:off x="228600" y="2179638"/>
            <a:ext cx="4343400" cy="4525962"/>
          </a:xfrm>
        </p:spPr>
        <p:txBody>
          <a:bodyPr/>
          <a:lstStyle/>
          <a:p>
            <a:r>
              <a:rPr lang="en-US" sz="2800">
                <a:solidFill>
                  <a:schemeClr val="accent1"/>
                </a:solidFill>
              </a:rPr>
              <a:t>Amalek = Satanic world</a:t>
            </a:r>
          </a:p>
          <a:p>
            <a:r>
              <a:rPr lang="en-US" sz="2800">
                <a:solidFill>
                  <a:schemeClr val="accent1"/>
                </a:solidFill>
              </a:rPr>
              <a:t>Moses = God</a:t>
            </a:r>
          </a:p>
          <a:p>
            <a:r>
              <a:rPr lang="en-US" sz="2800">
                <a:solidFill>
                  <a:schemeClr val="accent1"/>
                </a:solidFill>
              </a:rPr>
              <a:t>Aaron and Hur </a:t>
            </a:r>
          </a:p>
          <a:p>
            <a:pPr>
              <a:buFontTx/>
              <a:buNone/>
            </a:pPr>
            <a:r>
              <a:rPr lang="en-US" sz="2800">
                <a:solidFill>
                  <a:schemeClr val="accent1"/>
                </a:solidFill>
              </a:rPr>
              <a:t>	= True Parents</a:t>
            </a:r>
          </a:p>
        </p:txBody>
      </p:sp>
      <p:pic>
        <p:nvPicPr>
          <p:cNvPr id="1573893" name="Picture 5" descr="scan0016"/>
          <p:cNvPicPr>
            <a:picLocks noGrp="1" noChangeAspect="1" noChangeArrowheads="1"/>
          </p:cNvPicPr>
          <p:nvPr>
            <p:ph sz="half" idx="2"/>
          </p:nvPr>
        </p:nvPicPr>
        <p:blipFill>
          <a:blip r:embed="rId3"/>
          <a:srcRect/>
          <a:stretch>
            <a:fillRect/>
          </a:stretch>
        </p:blipFill>
        <p:spPr>
          <a:xfrm>
            <a:off x="4800600" y="2206625"/>
            <a:ext cx="4038600" cy="3313113"/>
          </a:xfrm>
        </p:spPr>
      </p:pic>
      <p:sp>
        <p:nvSpPr>
          <p:cNvPr id="1573894" name="Text Box 6"/>
          <p:cNvSpPr txBox="1">
            <a:spLocks noChangeArrowheads="1"/>
          </p:cNvSpPr>
          <p:nvPr/>
        </p:nvSpPr>
        <p:spPr bwMode="auto">
          <a:xfrm>
            <a:off x="5508625" y="5859463"/>
            <a:ext cx="33305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chemeClr val="accent1"/>
                </a:solidFill>
              </a:rPr>
              <a:t>Aaron, Moses and </a:t>
            </a:r>
            <a:r>
              <a:rPr lang="en-US" sz="2400" dirty="0" err="1">
                <a:solidFill>
                  <a:schemeClr val="accent1"/>
                </a:solidFill>
              </a:rPr>
              <a:t>Hur</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title"/>
          </p:nvPr>
        </p:nvSpPr>
        <p:spPr/>
        <p:txBody>
          <a:bodyPr/>
          <a:lstStyle/>
          <a:p>
            <a:r>
              <a:rPr lang="en-US" sz="4000">
                <a:solidFill>
                  <a:srgbClr val="FFFF00"/>
                </a:solidFill>
                <a:latin typeface="Arial Rounded MT Bold" pitchFamily="-128" charset="0"/>
              </a:rPr>
              <a:t>How did Moses rule?</a:t>
            </a:r>
            <a:endParaRPr lang="en-US"/>
          </a:p>
        </p:txBody>
      </p:sp>
      <p:sp>
        <p:nvSpPr>
          <p:cNvPr id="1508355" name="Rectangle 3"/>
          <p:cNvSpPr>
            <a:spLocks noGrp="1" noChangeArrowheads="1"/>
          </p:cNvSpPr>
          <p:nvPr>
            <p:ph type="body" idx="1"/>
          </p:nvPr>
        </p:nvSpPr>
        <p:spPr/>
        <p:txBody>
          <a:bodyPr/>
          <a:lstStyle/>
          <a:p>
            <a:pPr>
              <a:lnSpc>
                <a:spcPct val="90000"/>
              </a:lnSpc>
            </a:pPr>
            <a:r>
              <a:rPr lang="en-US" sz="2800" dirty="0">
                <a:solidFill>
                  <a:schemeClr val="accent1"/>
                </a:solidFill>
              </a:rPr>
              <a:t>Moses has lunch with </a:t>
            </a:r>
            <a:r>
              <a:rPr lang="en-US" sz="2800" dirty="0" err="1">
                <a:solidFill>
                  <a:schemeClr val="accent1"/>
                </a:solidFill>
              </a:rPr>
              <a:t>Jethro</a:t>
            </a:r>
            <a:endParaRPr lang="en-US" sz="2800" dirty="0">
              <a:solidFill>
                <a:schemeClr val="accent1"/>
              </a:solidFill>
            </a:endParaRPr>
          </a:p>
          <a:p>
            <a:pPr>
              <a:lnSpc>
                <a:spcPct val="90000"/>
              </a:lnSpc>
            </a:pPr>
            <a:r>
              <a:rPr lang="en-US" sz="2800" dirty="0">
                <a:solidFill>
                  <a:schemeClr val="accent1"/>
                </a:solidFill>
                <a:latin typeface="Times"/>
                <a:cs typeface="Times"/>
              </a:rPr>
              <a:t>The next day Moses sat to judge the people, and the people stood about Moses from morning till evening.</a:t>
            </a:r>
          </a:p>
          <a:p>
            <a:pPr>
              <a:lnSpc>
                <a:spcPct val="90000"/>
              </a:lnSpc>
            </a:pPr>
            <a:r>
              <a:rPr lang="en-US" sz="2800" dirty="0" err="1">
                <a:solidFill>
                  <a:schemeClr val="accent1"/>
                </a:solidFill>
              </a:rPr>
              <a:t>Jethro</a:t>
            </a:r>
            <a:r>
              <a:rPr lang="en-US" sz="2800" dirty="0">
                <a:solidFill>
                  <a:schemeClr val="accent1"/>
                </a:solidFill>
                <a:latin typeface="Times"/>
                <a:cs typeface="Times"/>
              </a:rPr>
              <a:t>: “What are you doing? Why do you sit alone?” “You will wear yourself out.”</a:t>
            </a:r>
          </a:p>
          <a:p>
            <a:pPr lvl="1">
              <a:lnSpc>
                <a:spcPct val="90000"/>
              </a:lnSpc>
            </a:pPr>
            <a:r>
              <a:rPr lang="en-US" sz="2400" dirty="0">
                <a:solidFill>
                  <a:schemeClr val="accent1"/>
                </a:solidFill>
              </a:rPr>
              <a:t>Represent the people before God</a:t>
            </a:r>
          </a:p>
          <a:p>
            <a:pPr lvl="1">
              <a:lnSpc>
                <a:spcPct val="90000"/>
              </a:lnSpc>
            </a:pPr>
            <a:r>
              <a:rPr lang="en-US" sz="2400" dirty="0">
                <a:solidFill>
                  <a:schemeClr val="accent1"/>
                </a:solidFill>
              </a:rPr>
              <a:t>Teach people the statutes and decisions</a:t>
            </a:r>
          </a:p>
          <a:p>
            <a:pPr lvl="1">
              <a:lnSpc>
                <a:spcPct val="90000"/>
              </a:lnSpc>
            </a:pPr>
            <a:r>
              <a:rPr lang="en-US" sz="2400" dirty="0">
                <a:solidFill>
                  <a:schemeClr val="accent1"/>
                </a:solidFill>
              </a:rPr>
              <a:t>Appoint honest people to judge small matters</a:t>
            </a:r>
          </a:p>
          <a:p>
            <a:pPr lvl="1">
              <a:lnSpc>
                <a:spcPct val="90000"/>
              </a:lnSpc>
            </a:pPr>
            <a:r>
              <a:rPr lang="en-US" sz="2400" dirty="0">
                <a:solidFill>
                  <a:schemeClr val="accent1"/>
                </a:solidFill>
              </a:rPr>
              <a:t>Set up an appeals system</a:t>
            </a:r>
          </a:p>
          <a:p>
            <a:pPr lvl="1">
              <a:lnSpc>
                <a:spcPct val="90000"/>
              </a:lnSpc>
            </a:pPr>
            <a:r>
              <a:rPr lang="en-US" sz="2400" dirty="0">
                <a:solidFill>
                  <a:schemeClr val="accent1"/>
                </a:solidFill>
              </a:rPr>
              <a:t>Only judge the hard cases</a:t>
            </a:r>
          </a:p>
          <a:p>
            <a:pPr>
              <a:lnSpc>
                <a:spcPct val="90000"/>
              </a:lnSpc>
            </a:pPr>
            <a:r>
              <a:rPr lang="en-US" sz="2800" dirty="0">
                <a:solidFill>
                  <a:schemeClr val="accent1"/>
                </a:solidFill>
              </a:rPr>
              <a:t>Moses did as he suggested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AutoShape 2"/>
          <p:cNvSpPr>
            <a:spLocks noChangeArrowheads="1"/>
          </p:cNvSpPr>
          <p:nvPr/>
        </p:nvSpPr>
        <p:spPr bwMode="auto">
          <a:xfrm rot="5400000">
            <a:off x="2090737" y="419101"/>
            <a:ext cx="4321175" cy="6019800"/>
          </a:xfrm>
          <a:custGeom>
            <a:avLst/>
            <a:gdLst>
              <a:gd name="G0" fmla="+- 6290 0 0"/>
              <a:gd name="G1" fmla="+- 21600 0 6290"/>
              <a:gd name="G2" fmla="*/ 6290 1 2"/>
              <a:gd name="G3" fmla="+- 21600 0 G2"/>
              <a:gd name="G4" fmla="+/ 6290 21600 2"/>
              <a:gd name="G5" fmla="+/ G1 0 2"/>
              <a:gd name="G6" fmla="*/ 21600 21600 6290"/>
              <a:gd name="G7" fmla="*/ G6 1 2"/>
              <a:gd name="G8" fmla="+- 21600 0 G7"/>
              <a:gd name="G9" fmla="*/ 21600 1 2"/>
              <a:gd name="G10" fmla="+- 6290 0 G9"/>
              <a:gd name="G11" fmla="?: G10 G8 0"/>
              <a:gd name="G12" fmla="?: G10 G7 21600"/>
              <a:gd name="T0" fmla="*/ 18455 w 21600"/>
              <a:gd name="T1" fmla="*/ 10800 h 21600"/>
              <a:gd name="T2" fmla="*/ 10800 w 21600"/>
              <a:gd name="T3" fmla="*/ 21600 h 21600"/>
              <a:gd name="T4" fmla="*/ 3145 w 21600"/>
              <a:gd name="T5" fmla="*/ 10800 h 21600"/>
              <a:gd name="T6" fmla="*/ 10800 w 21600"/>
              <a:gd name="T7" fmla="*/ 0 h 21600"/>
              <a:gd name="T8" fmla="*/ 4945 w 21600"/>
              <a:gd name="T9" fmla="*/ 4945 h 21600"/>
              <a:gd name="T10" fmla="*/ 16655 w 21600"/>
              <a:gd name="T11" fmla="*/ 16655 h 21600"/>
            </a:gdLst>
            <a:ahLst/>
            <a:cxnLst>
              <a:cxn ang="0">
                <a:pos x="T0" y="T1"/>
              </a:cxn>
              <a:cxn ang="0">
                <a:pos x="T2" y="T3"/>
              </a:cxn>
              <a:cxn ang="0">
                <a:pos x="T4" y="T5"/>
              </a:cxn>
              <a:cxn ang="0">
                <a:pos x="T6" y="T7"/>
              </a:cxn>
            </a:cxnLst>
            <a:rect l="T8" t="T9" r="T10" b="T11"/>
            <a:pathLst>
              <a:path w="21600" h="21600">
                <a:moveTo>
                  <a:pt x="0" y="0"/>
                </a:moveTo>
                <a:lnTo>
                  <a:pt x="6290" y="21600"/>
                </a:lnTo>
                <a:lnTo>
                  <a:pt x="15310" y="21600"/>
                </a:lnTo>
                <a:lnTo>
                  <a:pt x="21600" y="0"/>
                </a:lnTo>
                <a:close/>
              </a:path>
            </a:pathLst>
          </a:custGeom>
          <a:gradFill rotWithShape="1">
            <a:gsLst>
              <a:gs pos="0">
                <a:schemeClr val="bg1"/>
              </a:gs>
              <a:gs pos="100000">
                <a:srgbClr val="E9D249">
                  <a:alpha val="85001"/>
                </a:srgbClr>
              </a:gs>
            </a:gsLst>
            <a:lin ang="5400000" scaled="1"/>
          </a:gradFill>
          <a:ln w="9525">
            <a:noFill/>
            <a:miter lim="800000"/>
            <a:headEnd/>
            <a:tailEnd/>
          </a:ln>
          <a:effectLst/>
        </p:spPr>
        <p:txBody>
          <a:bodyPr wrap="none" anchor="ctr">
            <a:prstTxWarp prst="textNoShape">
              <a:avLst/>
            </a:prstTxWarp>
          </a:bodyPr>
          <a:lstStyle/>
          <a:p>
            <a:endParaRPr lang="en-US"/>
          </a:p>
        </p:txBody>
      </p:sp>
      <p:grpSp>
        <p:nvGrpSpPr>
          <p:cNvPr id="1433603" name="Group 3"/>
          <p:cNvGrpSpPr>
            <a:grpSpLocks/>
          </p:cNvGrpSpPr>
          <p:nvPr/>
        </p:nvGrpSpPr>
        <p:grpSpPr bwMode="auto">
          <a:xfrm>
            <a:off x="700088" y="2528888"/>
            <a:ext cx="1211262" cy="1800225"/>
            <a:chOff x="480" y="1593"/>
            <a:chExt cx="763" cy="1134"/>
          </a:xfrm>
        </p:grpSpPr>
        <p:sp>
          <p:nvSpPr>
            <p:cNvPr id="1433604" name="Oval 4"/>
            <p:cNvSpPr>
              <a:spLocks noChangeArrowheads="1"/>
            </p:cNvSpPr>
            <p:nvPr/>
          </p:nvSpPr>
          <p:spPr bwMode="auto">
            <a:xfrm>
              <a:off x="481" y="1593"/>
              <a:ext cx="748" cy="1134"/>
            </a:xfrm>
            <a:prstGeom prst="ellipse">
              <a:avLst/>
            </a:prstGeom>
            <a:solidFill>
              <a:srgbClr val="006E00"/>
            </a:solidFill>
            <a:ln w="9525">
              <a:noFill/>
              <a:round/>
              <a:headEnd/>
              <a:tailEnd/>
            </a:ln>
            <a:effectLst/>
          </p:spPr>
          <p:txBody>
            <a:bodyPr wrap="none" anchor="ctr">
              <a:prstTxWarp prst="textNoShape">
                <a:avLst/>
              </a:prstTxWarp>
            </a:bodyPr>
            <a:lstStyle/>
            <a:p>
              <a:endParaRPr lang="en-US"/>
            </a:p>
          </p:txBody>
        </p:sp>
        <p:sp>
          <p:nvSpPr>
            <p:cNvPr id="1433605" name="Text Box 5"/>
            <p:cNvSpPr txBox="1">
              <a:spLocks noChangeAspect="1" noChangeArrowheads="1"/>
            </p:cNvSpPr>
            <p:nvPr/>
          </p:nvSpPr>
          <p:spPr bwMode="auto">
            <a:xfrm>
              <a:off x="480" y="2002"/>
              <a:ext cx="763" cy="327"/>
            </a:xfrm>
            <a:prstGeom prst="rect">
              <a:avLst/>
            </a:prstGeom>
            <a:noFill/>
            <a:ln w="9525">
              <a:noFill/>
              <a:miter lim="800000"/>
              <a:headEnd/>
              <a:tailEnd/>
            </a:ln>
            <a:effectLst/>
          </p:spPr>
          <p:txBody>
            <a:bodyPr wrap="none">
              <a:prstTxWarp prst="textNoShape">
                <a:avLst/>
              </a:prstTxWarp>
              <a:spAutoFit/>
            </a:bodyPr>
            <a:lstStyle/>
            <a:p>
              <a:pPr algn="ctr"/>
              <a:r>
                <a:rPr lang="en-US" sz="2800" b="1">
                  <a:solidFill>
                    <a:schemeClr val="bg1"/>
                  </a:solidFill>
                  <a:effectLst>
                    <a:outerShdw blurRad="38100" dist="38100" dir="2700000" algn="tl">
                      <a:srgbClr val="000000"/>
                    </a:outerShdw>
                  </a:effectLst>
                </a:rPr>
                <a:t>Jacob</a:t>
              </a:r>
            </a:p>
          </p:txBody>
        </p:sp>
      </p:grpSp>
      <p:sp>
        <p:nvSpPr>
          <p:cNvPr id="1433606" name="Rectangle 6"/>
          <p:cNvSpPr>
            <a:spLocks noChangeArrowheads="1"/>
          </p:cNvSpPr>
          <p:nvPr/>
        </p:nvSpPr>
        <p:spPr bwMode="auto">
          <a:xfrm>
            <a:off x="0" y="0"/>
            <a:ext cx="9144000" cy="1089025"/>
          </a:xfrm>
          <a:prstGeom prst="rect">
            <a:avLst/>
          </a:prstGeom>
          <a:noFill/>
          <a:ln w="9525">
            <a:noFill/>
            <a:miter lim="800000"/>
            <a:headEnd/>
            <a:tailEnd/>
          </a:ln>
          <a:effectLst/>
        </p:spPr>
        <p:txBody>
          <a:bodyPr anchor="ctr" anchorCtr="1">
            <a:prstTxWarp prst="textNoShape">
              <a:avLst/>
            </a:prstTxWarp>
          </a:bodyPr>
          <a:lstStyle/>
          <a:p>
            <a:pPr algn="ctr"/>
            <a:r>
              <a:rPr lang="en-US" altLang="zh-CN" sz="3600">
                <a:solidFill>
                  <a:srgbClr val="FFFF99"/>
                </a:solidFill>
                <a:latin typeface="Arial Rounded MT Bold" pitchFamily="-128" charset="0"/>
                <a:ea typeface="宋体" pitchFamily="-128" charset="-122"/>
                <a:cs typeface="宋体" pitchFamily="-128" charset="-122"/>
              </a:rPr>
              <a:t>The pattern for overcoming Satan</a:t>
            </a:r>
            <a:endParaRPr lang="sk-SK" sz="3600">
              <a:solidFill>
                <a:srgbClr val="FFFF99"/>
              </a:solidFill>
              <a:latin typeface="Arial Rounded MT Bold" pitchFamily="-128" charset="0"/>
              <a:ea typeface="宋体" pitchFamily="-128" charset="-122"/>
              <a:cs typeface="宋体" pitchFamily="-128" charset="-122"/>
            </a:endParaRPr>
          </a:p>
        </p:txBody>
      </p:sp>
      <p:sp>
        <p:nvSpPr>
          <p:cNvPr id="1433607" name="Oval 7"/>
          <p:cNvSpPr>
            <a:spLocks noChangeArrowheads="1"/>
          </p:cNvSpPr>
          <p:nvPr/>
        </p:nvSpPr>
        <p:spPr bwMode="auto">
          <a:xfrm>
            <a:off x="2771775" y="2035175"/>
            <a:ext cx="1709738" cy="2789238"/>
          </a:xfrm>
          <a:prstGeom prst="ellipse">
            <a:avLst/>
          </a:prstGeom>
          <a:solidFill>
            <a:srgbClr val="008080"/>
          </a:solidFill>
          <a:ln w="9525">
            <a:noFill/>
            <a:round/>
            <a:headEnd/>
            <a:tailEnd/>
          </a:ln>
          <a:effectLst/>
        </p:spPr>
        <p:txBody>
          <a:bodyPr wrap="none" anchor="ctr">
            <a:prstTxWarp prst="textNoShape">
              <a:avLst/>
            </a:prstTxWarp>
          </a:bodyPr>
          <a:lstStyle/>
          <a:p>
            <a:endParaRPr lang="en-US"/>
          </a:p>
        </p:txBody>
      </p:sp>
      <p:sp>
        <p:nvSpPr>
          <p:cNvPr id="1433608" name="Text Box 8"/>
          <p:cNvSpPr txBox="1">
            <a:spLocks noChangeAspect="1" noChangeArrowheads="1"/>
          </p:cNvSpPr>
          <p:nvPr/>
        </p:nvSpPr>
        <p:spPr bwMode="auto">
          <a:xfrm>
            <a:off x="2997200" y="3167063"/>
            <a:ext cx="1374775" cy="519112"/>
          </a:xfrm>
          <a:prstGeom prst="rect">
            <a:avLst/>
          </a:prstGeom>
          <a:noFill/>
          <a:ln w="9525">
            <a:noFill/>
            <a:miter lim="800000"/>
            <a:headEnd/>
            <a:tailEnd/>
          </a:ln>
          <a:effectLst/>
        </p:spPr>
        <p:txBody>
          <a:bodyPr>
            <a:prstTxWarp prst="textNoShape">
              <a:avLst/>
            </a:prstTxWarp>
            <a:spAutoFit/>
          </a:bodyPr>
          <a:lstStyle/>
          <a:p>
            <a:pPr algn="ctr"/>
            <a:r>
              <a:rPr lang="en-US" sz="2800" b="1">
                <a:solidFill>
                  <a:schemeClr val="bg1"/>
                </a:solidFill>
                <a:effectLst>
                  <a:outerShdw blurRad="38100" dist="38100" dir="2700000" algn="tl">
                    <a:srgbClr val="000000"/>
                  </a:outerShdw>
                </a:effectLst>
              </a:rPr>
              <a:t>Moses</a:t>
            </a:r>
          </a:p>
        </p:txBody>
      </p:sp>
      <p:grpSp>
        <p:nvGrpSpPr>
          <p:cNvPr id="1433609" name="Group 9"/>
          <p:cNvGrpSpPr>
            <a:grpSpLocks/>
          </p:cNvGrpSpPr>
          <p:nvPr/>
        </p:nvGrpSpPr>
        <p:grpSpPr bwMode="auto">
          <a:xfrm>
            <a:off x="5942013" y="1268413"/>
            <a:ext cx="2590800" cy="4321175"/>
            <a:chOff x="3674" y="799"/>
            <a:chExt cx="1632" cy="2722"/>
          </a:xfrm>
        </p:grpSpPr>
        <p:sp>
          <p:nvSpPr>
            <p:cNvPr id="1433610" name="Oval 10"/>
            <p:cNvSpPr>
              <a:spLocks noChangeArrowheads="1"/>
            </p:cNvSpPr>
            <p:nvPr/>
          </p:nvSpPr>
          <p:spPr bwMode="auto">
            <a:xfrm>
              <a:off x="3674" y="799"/>
              <a:ext cx="1632" cy="2722"/>
            </a:xfrm>
            <a:prstGeom prst="ellipse">
              <a:avLst/>
            </a:prstGeom>
            <a:solidFill>
              <a:srgbClr val="993366"/>
            </a:solidFill>
            <a:ln w="9525">
              <a:noFill/>
              <a:round/>
              <a:headEnd/>
              <a:tailEnd/>
            </a:ln>
            <a:effectLst/>
          </p:spPr>
          <p:txBody>
            <a:bodyPr wrap="none" anchor="ctr">
              <a:prstTxWarp prst="textNoShape">
                <a:avLst/>
              </a:prstTxWarp>
            </a:bodyPr>
            <a:lstStyle/>
            <a:p>
              <a:endParaRPr lang="en-US"/>
            </a:p>
          </p:txBody>
        </p:sp>
        <p:sp>
          <p:nvSpPr>
            <p:cNvPr id="1433611" name="Text Box 11"/>
            <p:cNvSpPr txBox="1">
              <a:spLocks noChangeAspect="1" noChangeArrowheads="1"/>
            </p:cNvSpPr>
            <p:nvPr/>
          </p:nvSpPr>
          <p:spPr bwMode="auto">
            <a:xfrm>
              <a:off x="4098" y="1992"/>
              <a:ext cx="797" cy="346"/>
            </a:xfrm>
            <a:prstGeom prst="rect">
              <a:avLst/>
            </a:prstGeom>
            <a:solidFill>
              <a:srgbClr val="993366"/>
            </a:solidFill>
            <a:ln w="9525">
              <a:noFill/>
              <a:miter lim="800000"/>
              <a:headEnd/>
              <a:tailEnd/>
            </a:ln>
            <a:effectLst/>
          </p:spPr>
          <p:txBody>
            <a:bodyPr wrap="none">
              <a:prstTxWarp prst="textNoShape">
                <a:avLst/>
              </a:prstTxWarp>
              <a:spAutoFit/>
            </a:bodyPr>
            <a:lstStyle/>
            <a:p>
              <a:pPr algn="ctr"/>
              <a:r>
                <a:rPr lang="en-US" sz="3000" b="1">
                  <a:solidFill>
                    <a:schemeClr val="bg1"/>
                  </a:solidFill>
                  <a:effectLst>
                    <a:outerShdw blurRad="38100" dist="38100" dir="2700000" algn="tl">
                      <a:srgbClr val="000000"/>
                    </a:outerShdw>
                  </a:effectLst>
                </a:rPr>
                <a:t>Jesus</a:t>
              </a:r>
            </a:p>
          </p:txBody>
        </p:sp>
      </p:grpSp>
      <p:sp>
        <p:nvSpPr>
          <p:cNvPr id="1433612" name="Rectangle 12"/>
          <p:cNvSpPr>
            <a:spLocks noChangeArrowheads="1"/>
          </p:cNvSpPr>
          <p:nvPr/>
        </p:nvSpPr>
        <p:spPr bwMode="auto">
          <a:xfrm>
            <a:off x="280988" y="5768975"/>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Family</a:t>
            </a:r>
            <a:endParaRPr lang="sk-SK" sz="3600">
              <a:solidFill>
                <a:srgbClr val="FFCC00"/>
              </a:solidFill>
              <a:ea typeface="宋体" pitchFamily="-128" charset="-122"/>
              <a:cs typeface="宋体" pitchFamily="-128" charset="-122"/>
            </a:endParaRPr>
          </a:p>
        </p:txBody>
      </p:sp>
      <p:sp>
        <p:nvSpPr>
          <p:cNvPr id="1433613" name="Rectangle 13"/>
          <p:cNvSpPr>
            <a:spLocks noChangeArrowheads="1"/>
          </p:cNvSpPr>
          <p:nvPr/>
        </p:nvSpPr>
        <p:spPr bwMode="auto">
          <a:xfrm>
            <a:off x="2636838" y="5751513"/>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National</a:t>
            </a:r>
            <a:endParaRPr lang="sk-SK" sz="3600">
              <a:solidFill>
                <a:srgbClr val="FFCC00"/>
              </a:solidFill>
              <a:ea typeface="宋体" pitchFamily="-128" charset="-122"/>
              <a:cs typeface="宋体" pitchFamily="-128" charset="-122"/>
            </a:endParaRPr>
          </a:p>
        </p:txBody>
      </p:sp>
      <p:sp>
        <p:nvSpPr>
          <p:cNvPr id="1433614" name="Rectangle 14"/>
          <p:cNvSpPr>
            <a:spLocks noChangeArrowheads="1"/>
          </p:cNvSpPr>
          <p:nvPr/>
        </p:nvSpPr>
        <p:spPr bwMode="auto">
          <a:xfrm>
            <a:off x="6237288" y="5734050"/>
            <a:ext cx="2085975" cy="641350"/>
          </a:xfrm>
          <a:prstGeom prst="rect">
            <a:avLst/>
          </a:prstGeom>
          <a:noFill/>
          <a:ln w="9525">
            <a:noFill/>
            <a:miter lim="800000"/>
            <a:headEnd/>
            <a:tailEnd/>
          </a:ln>
          <a:effectLst/>
        </p:spPr>
        <p:txBody>
          <a:bodyPr>
            <a:prstTxWarp prst="textNoShape">
              <a:avLst/>
            </a:prstTxWarp>
            <a:spAutoFit/>
          </a:bodyPr>
          <a:lstStyle/>
          <a:p>
            <a:pPr algn="ctr"/>
            <a:r>
              <a:rPr lang="en-US" altLang="zh-CN" sz="3600">
                <a:solidFill>
                  <a:srgbClr val="FFCC00"/>
                </a:solidFill>
                <a:ea typeface="宋体" pitchFamily="-128" charset="-122"/>
                <a:cs typeface="宋体" pitchFamily="-128" charset="-122"/>
              </a:rPr>
              <a:t>World</a:t>
            </a:r>
            <a:endParaRPr lang="sk-SK" sz="3600">
              <a:solidFill>
                <a:srgbClr val="FFCC00"/>
              </a:solidFill>
              <a:ea typeface="宋体" pitchFamily="-128" charset="-122"/>
              <a:cs typeface="宋体" pitchFamily="-128" charset="-122"/>
            </a:endParaRP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ctrTitle"/>
          </p:nvPr>
        </p:nvSpPr>
        <p:spPr/>
        <p:txBody>
          <a:bodyPr/>
          <a:lstStyle/>
          <a:p>
            <a:r>
              <a:rPr lang="en-US">
                <a:solidFill>
                  <a:srgbClr val="FFFF00"/>
                </a:solidFill>
                <a:latin typeface="Arial Rounded MT Bold" pitchFamily="-128" charset="0"/>
              </a:rPr>
              <a:t>Providence of restoration centring on the tabernacle</a:t>
            </a:r>
            <a:endParaRPr lang="en-US"/>
          </a:p>
        </p:txBody>
      </p:sp>
      <p:sp>
        <p:nvSpPr>
          <p:cNvPr id="153088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a:xfrm>
            <a:off x="457200" y="0"/>
            <a:ext cx="8229600" cy="1143000"/>
          </a:xfrm>
        </p:spPr>
        <p:txBody>
          <a:bodyPr/>
          <a:lstStyle/>
          <a:p>
            <a:r>
              <a:rPr lang="en-US" sz="4000">
                <a:solidFill>
                  <a:srgbClr val="FFFF00"/>
                </a:solidFill>
                <a:latin typeface="Arial Rounded MT Bold" pitchFamily="-128" charset="0"/>
              </a:rPr>
              <a:t>What is the tabernacle?</a:t>
            </a:r>
            <a:endParaRPr lang="en-US"/>
          </a:p>
        </p:txBody>
      </p:sp>
      <p:sp>
        <p:nvSpPr>
          <p:cNvPr id="1532931" name="Rectangle 3"/>
          <p:cNvSpPr>
            <a:spLocks noGrp="1" noChangeArrowheads="1"/>
          </p:cNvSpPr>
          <p:nvPr>
            <p:ph type="body" sz="half" idx="1"/>
          </p:nvPr>
        </p:nvSpPr>
        <p:spPr>
          <a:xfrm>
            <a:off x="457200" y="1066800"/>
            <a:ext cx="4038600" cy="5616575"/>
          </a:xfrm>
        </p:spPr>
        <p:txBody>
          <a:bodyPr/>
          <a:lstStyle/>
          <a:p>
            <a:pPr>
              <a:lnSpc>
                <a:spcPct val="90000"/>
              </a:lnSpc>
            </a:pPr>
            <a:r>
              <a:rPr lang="en-US" sz="2400" dirty="0">
                <a:solidFill>
                  <a:schemeClr val="accent1"/>
                </a:solidFill>
              </a:rPr>
              <a:t>Tabernacle </a:t>
            </a:r>
          </a:p>
          <a:p>
            <a:pPr>
              <a:lnSpc>
                <a:spcPct val="90000"/>
              </a:lnSpc>
              <a:buFontTx/>
              <a:buNone/>
            </a:pPr>
            <a:r>
              <a:rPr lang="en-US" sz="2400" dirty="0">
                <a:solidFill>
                  <a:schemeClr val="accent1"/>
                </a:solidFill>
              </a:rPr>
              <a:t>	= temple = messiah </a:t>
            </a:r>
          </a:p>
          <a:p>
            <a:pPr>
              <a:lnSpc>
                <a:spcPct val="90000"/>
              </a:lnSpc>
              <a:buFontTx/>
              <a:buNone/>
            </a:pPr>
            <a:r>
              <a:rPr lang="en-US" sz="2000" dirty="0">
                <a:solidFill>
                  <a:schemeClr val="accent1"/>
                </a:solidFill>
              </a:rPr>
              <a:t>	</a:t>
            </a:r>
            <a:r>
              <a:rPr lang="en-US" sz="2000" dirty="0">
                <a:solidFill>
                  <a:schemeClr val="accent1"/>
                </a:solidFill>
                <a:latin typeface="Times"/>
                <a:cs typeface="Times"/>
              </a:rPr>
              <a:t>“Destroy this temple and in three days I shall raise it up.” </a:t>
            </a:r>
            <a:r>
              <a:rPr lang="en-US" sz="1800" dirty="0">
                <a:solidFill>
                  <a:schemeClr val="accent1"/>
                </a:solidFill>
              </a:rPr>
              <a:t>John 2:21</a:t>
            </a:r>
            <a:endParaRPr lang="en-US" sz="2400" dirty="0">
              <a:solidFill>
                <a:schemeClr val="accent1"/>
              </a:solidFill>
            </a:endParaRPr>
          </a:p>
          <a:p>
            <a:pPr>
              <a:lnSpc>
                <a:spcPct val="90000"/>
              </a:lnSpc>
            </a:pPr>
            <a:endParaRPr lang="en-US" sz="2400" dirty="0">
              <a:solidFill>
                <a:schemeClr val="accent1"/>
              </a:solidFill>
            </a:endParaRPr>
          </a:p>
          <a:p>
            <a:pPr>
              <a:lnSpc>
                <a:spcPct val="90000"/>
              </a:lnSpc>
            </a:pPr>
            <a:r>
              <a:rPr lang="en-US" sz="2400" dirty="0">
                <a:solidFill>
                  <a:schemeClr val="accent1"/>
                </a:solidFill>
              </a:rPr>
              <a:t>Ark of the Covenant</a:t>
            </a:r>
          </a:p>
          <a:p>
            <a:pPr lvl="1">
              <a:lnSpc>
                <a:spcPct val="90000"/>
              </a:lnSpc>
            </a:pPr>
            <a:r>
              <a:rPr lang="en-US" sz="2000" dirty="0">
                <a:solidFill>
                  <a:schemeClr val="accent1"/>
                </a:solidFill>
              </a:rPr>
              <a:t>Two tablet of stone</a:t>
            </a:r>
          </a:p>
          <a:p>
            <a:pPr lvl="1">
              <a:lnSpc>
                <a:spcPct val="90000"/>
              </a:lnSpc>
            </a:pPr>
            <a:r>
              <a:rPr lang="en-US" sz="2000" dirty="0">
                <a:solidFill>
                  <a:schemeClr val="accent1"/>
                </a:solidFill>
              </a:rPr>
              <a:t>Aaron’s rod</a:t>
            </a:r>
          </a:p>
          <a:p>
            <a:pPr lvl="1">
              <a:lnSpc>
                <a:spcPct val="90000"/>
              </a:lnSpc>
            </a:pPr>
            <a:r>
              <a:rPr lang="en-US" sz="2000" dirty="0">
                <a:solidFill>
                  <a:schemeClr val="accent1"/>
                </a:solidFill>
              </a:rPr>
              <a:t>Manna in golden urn</a:t>
            </a:r>
          </a:p>
          <a:p>
            <a:pPr lvl="1">
              <a:lnSpc>
                <a:spcPct val="90000"/>
              </a:lnSpc>
            </a:pPr>
            <a:r>
              <a:rPr lang="en-US" sz="2000" dirty="0">
                <a:solidFill>
                  <a:schemeClr val="accent1"/>
                </a:solidFill>
              </a:rPr>
              <a:t>Two cherubim on the Mercy Seat</a:t>
            </a:r>
          </a:p>
          <a:p>
            <a:pPr>
              <a:lnSpc>
                <a:spcPct val="90000"/>
              </a:lnSpc>
              <a:buFontTx/>
              <a:buNone/>
            </a:pPr>
            <a:endParaRPr lang="en-US" sz="2400" dirty="0">
              <a:solidFill>
                <a:schemeClr val="accent1"/>
              </a:solidFill>
            </a:endParaRPr>
          </a:p>
          <a:p>
            <a:pPr>
              <a:lnSpc>
                <a:spcPct val="90000"/>
              </a:lnSpc>
              <a:buFontTx/>
              <a:buNone/>
            </a:pPr>
            <a:r>
              <a:rPr lang="en-US" sz="2400" dirty="0">
                <a:solidFill>
                  <a:schemeClr val="accent1"/>
                </a:solidFill>
              </a:rPr>
              <a:t>	Foundation to receive the tabernacle is foundation to receive the messiah</a:t>
            </a:r>
          </a:p>
        </p:txBody>
      </p:sp>
      <p:pic>
        <p:nvPicPr>
          <p:cNvPr id="1532934" name="Picture 6" descr="tabernacle_model468x331"/>
          <p:cNvPicPr>
            <a:picLocks noGrp="1" noChangeAspect="1" noChangeArrowheads="1"/>
          </p:cNvPicPr>
          <p:nvPr>
            <p:ph sz="quarter" idx="2"/>
          </p:nvPr>
        </p:nvPicPr>
        <p:blipFill>
          <a:blip r:embed="rId3"/>
          <a:srcRect/>
          <a:stretch>
            <a:fillRect/>
          </a:stretch>
        </p:blipFill>
        <p:spPr>
          <a:xfrm>
            <a:off x="5121275" y="1066800"/>
            <a:ext cx="3565525" cy="2520950"/>
          </a:xfrm>
        </p:spPr>
      </p:pic>
      <p:pic>
        <p:nvPicPr>
          <p:cNvPr id="1532937" name="Picture 9" descr="ark-of-the-covenant"/>
          <p:cNvPicPr>
            <a:picLocks noGrp="1" noChangeAspect="1" noChangeArrowheads="1"/>
          </p:cNvPicPr>
          <p:nvPr>
            <p:ph sz="quarter" idx="3"/>
          </p:nvPr>
        </p:nvPicPr>
        <p:blipFill>
          <a:blip r:embed="rId4"/>
          <a:srcRect/>
          <a:stretch>
            <a:fillRect/>
          </a:stretch>
        </p:blipFill>
        <p:spPr>
          <a:xfrm>
            <a:off x="4800600" y="3962400"/>
            <a:ext cx="2590800" cy="2720975"/>
          </a:xfrm>
        </p:spPr>
      </p:pic>
      <p:sp>
        <p:nvSpPr>
          <p:cNvPr id="1532938" name="Text Box 10"/>
          <p:cNvSpPr txBox="1">
            <a:spLocks noChangeArrowheads="1"/>
          </p:cNvSpPr>
          <p:nvPr/>
        </p:nvSpPr>
        <p:spPr bwMode="auto">
          <a:xfrm>
            <a:off x="7689850" y="4921250"/>
            <a:ext cx="1225550" cy="641350"/>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Ark of the </a:t>
            </a:r>
          </a:p>
          <a:p>
            <a:r>
              <a:rPr lang="en-US">
                <a:solidFill>
                  <a:schemeClr val="accent1"/>
                </a:solidFill>
              </a:rPr>
              <a:t>Covenant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2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293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293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29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29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293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29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29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293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293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293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29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29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2930" grpId="0"/>
      <p:bldP spid="1532931" grpId="0" build="p"/>
      <p:bldP spid="15329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title"/>
          </p:nvPr>
        </p:nvSpPr>
        <p:spPr>
          <a:xfrm>
            <a:off x="304800" y="274638"/>
            <a:ext cx="8534400" cy="1143000"/>
          </a:xfrm>
        </p:spPr>
        <p:txBody>
          <a:bodyPr/>
          <a:lstStyle/>
          <a:p>
            <a:r>
              <a:rPr lang="en-US" sz="4000">
                <a:solidFill>
                  <a:srgbClr val="FFFF00"/>
                </a:solidFill>
                <a:latin typeface="Arial Rounded MT Bold" pitchFamily="-128" charset="0"/>
              </a:rPr>
              <a:t>Why did God give the tabernacle?</a:t>
            </a:r>
            <a:endParaRPr lang="en-US"/>
          </a:p>
        </p:txBody>
      </p:sp>
      <p:sp>
        <p:nvSpPr>
          <p:cNvPr id="1586179" name="Rectangle 3"/>
          <p:cNvSpPr>
            <a:spLocks noGrp="1" noChangeArrowheads="1"/>
          </p:cNvSpPr>
          <p:nvPr>
            <p:ph type="body" sz="half" idx="1"/>
          </p:nvPr>
        </p:nvSpPr>
        <p:spPr>
          <a:xfrm>
            <a:off x="457200" y="1447800"/>
            <a:ext cx="4038600" cy="4525963"/>
          </a:xfrm>
        </p:spPr>
        <p:txBody>
          <a:bodyPr/>
          <a:lstStyle/>
          <a:p>
            <a:pPr>
              <a:lnSpc>
                <a:spcPct val="90000"/>
              </a:lnSpc>
            </a:pPr>
            <a:r>
              <a:rPr lang="en-US" sz="2800">
                <a:solidFill>
                  <a:schemeClr val="accent1"/>
                </a:solidFill>
              </a:rPr>
              <a:t>If followed original course</a:t>
            </a:r>
          </a:p>
          <a:p>
            <a:pPr lvl="1">
              <a:lnSpc>
                <a:spcPct val="90000"/>
              </a:lnSpc>
            </a:pPr>
            <a:r>
              <a:rPr lang="en-US" sz="2400">
                <a:solidFill>
                  <a:schemeClr val="accent1"/>
                </a:solidFill>
              </a:rPr>
              <a:t>Moses family  = tabernacle and source of heavenly law</a:t>
            </a:r>
          </a:p>
          <a:p>
            <a:pPr lvl="1">
              <a:lnSpc>
                <a:spcPct val="90000"/>
              </a:lnSpc>
            </a:pPr>
            <a:r>
              <a:rPr lang="en-US" sz="2400">
                <a:solidFill>
                  <a:schemeClr val="accent1"/>
                </a:solidFill>
              </a:rPr>
              <a:t>Moses = Ark and Tablets</a:t>
            </a:r>
          </a:p>
          <a:p>
            <a:pPr>
              <a:lnSpc>
                <a:spcPct val="90000"/>
              </a:lnSpc>
            </a:pPr>
            <a:endParaRPr lang="en-US" sz="2800">
              <a:solidFill>
                <a:schemeClr val="accent1"/>
              </a:solidFill>
            </a:endParaRPr>
          </a:p>
          <a:p>
            <a:pPr>
              <a:lnSpc>
                <a:spcPct val="90000"/>
              </a:lnSpc>
            </a:pPr>
            <a:r>
              <a:rPr lang="en-US" sz="2800">
                <a:solidFill>
                  <a:schemeClr val="accent1"/>
                </a:solidFill>
              </a:rPr>
              <a:t>Set up an object of faith to attend</a:t>
            </a:r>
          </a:p>
          <a:p>
            <a:pPr>
              <a:lnSpc>
                <a:spcPct val="90000"/>
              </a:lnSpc>
            </a:pPr>
            <a:r>
              <a:rPr lang="en-US" sz="2800">
                <a:solidFill>
                  <a:schemeClr val="accent1"/>
                </a:solidFill>
              </a:rPr>
              <a:t>Foundation of faith could be passed on</a:t>
            </a:r>
          </a:p>
          <a:p>
            <a:pPr>
              <a:lnSpc>
                <a:spcPct val="90000"/>
              </a:lnSpc>
              <a:buFontTx/>
              <a:buNone/>
            </a:pPr>
            <a:endParaRPr lang="en-US" sz="2800">
              <a:solidFill>
                <a:schemeClr val="accent1"/>
              </a:solidFill>
            </a:endParaRPr>
          </a:p>
        </p:txBody>
      </p:sp>
      <p:pic>
        <p:nvPicPr>
          <p:cNvPr id="1586184" name="Picture 8" descr="tablet-1-frontback"/>
          <p:cNvPicPr>
            <a:picLocks noGrp="1" noChangeAspect="1" noChangeArrowheads="1"/>
          </p:cNvPicPr>
          <p:nvPr>
            <p:ph sz="quarter" idx="2"/>
          </p:nvPr>
        </p:nvPicPr>
        <p:blipFill>
          <a:blip r:embed="rId3"/>
          <a:srcRect/>
          <a:stretch>
            <a:fillRect/>
          </a:stretch>
        </p:blipFill>
        <p:spPr>
          <a:xfrm>
            <a:off x="5013325" y="2362200"/>
            <a:ext cx="3308350" cy="2185988"/>
          </a:xfrm>
        </p:spPr>
      </p:pic>
      <p:sp>
        <p:nvSpPr>
          <p:cNvPr id="1586185" name="Text Box 9"/>
          <p:cNvSpPr txBox="1">
            <a:spLocks noChangeArrowheads="1"/>
          </p:cNvSpPr>
          <p:nvPr/>
        </p:nvSpPr>
        <p:spPr bwMode="auto">
          <a:xfrm>
            <a:off x="5334000" y="4743450"/>
            <a:ext cx="2911475" cy="457200"/>
          </a:xfrm>
          <a:prstGeom prst="rect">
            <a:avLst/>
          </a:prstGeom>
          <a:noFill/>
          <a:ln w="9525">
            <a:noFill/>
            <a:miter lim="800000"/>
            <a:headEnd/>
            <a:tailEnd/>
          </a:ln>
          <a:effectLst/>
        </p:spPr>
        <p:txBody>
          <a:bodyPr wrap="none">
            <a:prstTxWarp prst="textNoShape">
              <a:avLst/>
            </a:prstTxWarp>
            <a:spAutoFit/>
          </a:bodyPr>
          <a:lstStyle/>
          <a:p>
            <a:r>
              <a:rPr lang="en-US" sz="2400">
                <a:solidFill>
                  <a:schemeClr val="accent1"/>
                </a:solidFill>
              </a:rPr>
              <a:t>Two tablets of stone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6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617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617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617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86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6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6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86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178" grpId="0"/>
      <p:bldP spid="1586179" grpId="0" build="p"/>
      <p:bldP spid="158618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AutoShape 2"/>
          <p:cNvSpPr>
            <a:spLocks noChangeArrowheads="1"/>
          </p:cNvSpPr>
          <p:nvPr/>
        </p:nvSpPr>
        <p:spPr bwMode="auto">
          <a:xfrm>
            <a:off x="1089025" y="3276600"/>
            <a:ext cx="2632075" cy="1006475"/>
          </a:xfrm>
          <a:prstGeom prst="roundRect">
            <a:avLst>
              <a:gd name="adj" fmla="val 16667"/>
            </a:avLst>
          </a:prstGeom>
          <a:gradFill rotWithShape="0">
            <a:gsLst>
              <a:gs pos="0">
                <a:srgbClr val="00B91E"/>
              </a:gs>
              <a:gs pos="100000">
                <a:srgbClr val="00742F"/>
              </a:gs>
            </a:gsLst>
            <a:lin ang="5400000" scaled="1"/>
          </a:gradFill>
          <a:ln w="63500">
            <a:solidFill>
              <a:schemeClr val="bg1"/>
            </a:solidFill>
            <a:round/>
            <a:headEnd/>
            <a:tailEnd/>
          </a:ln>
          <a:effectLst/>
        </p:spPr>
        <p:txBody>
          <a:bodyPr anchor="ctr">
            <a:prstTxWarp prst="textNoShape">
              <a:avLst/>
            </a:prstTxWarp>
          </a:bodyPr>
          <a:lstStyle/>
          <a:p>
            <a:endParaRPr lang="en-US"/>
          </a:p>
        </p:txBody>
      </p:sp>
      <p:sp>
        <p:nvSpPr>
          <p:cNvPr id="1380355" name="Text Box 3"/>
          <p:cNvSpPr txBox="1">
            <a:spLocks noChangeAspect="1" noChangeArrowheads="1"/>
          </p:cNvSpPr>
          <p:nvPr/>
        </p:nvSpPr>
        <p:spPr bwMode="auto">
          <a:xfrm>
            <a:off x="1089025" y="3352800"/>
            <a:ext cx="2632075" cy="876202"/>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2800" b="1" dirty="0">
                <a:solidFill>
                  <a:schemeClr val="bg1"/>
                </a:solidFill>
                <a:effectLst>
                  <a:outerShdw blurRad="38100" dist="38100" dir="2700000" algn="tl">
                    <a:srgbClr val="000000"/>
                  </a:outerShdw>
                </a:effectLst>
              </a:rPr>
              <a:t>Material</a:t>
            </a:r>
            <a:r>
              <a:rPr lang="en-US" sz="2800" b="1" dirty="0" smtClean="0">
                <a:solidFill>
                  <a:schemeClr val="bg1"/>
                </a:solidFill>
                <a:effectLst>
                  <a:outerShdw blurRad="38100" dist="38100" dir="2700000" algn="tl">
                    <a:srgbClr val="000000"/>
                  </a:outerShdw>
                </a:effectLst>
              </a:rPr>
              <a:t> </a:t>
            </a:r>
          </a:p>
          <a:p>
            <a:pPr algn="ctr">
              <a:lnSpc>
                <a:spcPct val="90000"/>
              </a:lnSpc>
            </a:pPr>
            <a:r>
              <a:rPr lang="en-US" sz="2800" b="1" dirty="0" smtClean="0">
                <a:solidFill>
                  <a:schemeClr val="bg1"/>
                </a:solidFill>
                <a:effectLst>
                  <a:outerShdw blurRad="38100" dist="38100" dir="2700000" algn="tl">
                    <a:srgbClr val="000000"/>
                  </a:outerShdw>
                </a:effectLst>
              </a:rPr>
              <a:t>Offering</a:t>
            </a:r>
            <a:endParaRPr lang="en-US" sz="2800" b="1" dirty="0">
              <a:solidFill>
                <a:schemeClr val="bg1"/>
              </a:solidFill>
              <a:effectLst>
                <a:outerShdw blurRad="38100" dist="38100" dir="2700000" algn="tl">
                  <a:srgbClr val="000000"/>
                </a:outerShdw>
              </a:effectLst>
            </a:endParaRPr>
          </a:p>
        </p:txBody>
      </p:sp>
      <p:grpSp>
        <p:nvGrpSpPr>
          <p:cNvPr id="1380356" name="Group 4"/>
          <p:cNvGrpSpPr>
            <a:grpSpLocks/>
          </p:cNvGrpSpPr>
          <p:nvPr/>
        </p:nvGrpSpPr>
        <p:grpSpPr bwMode="auto">
          <a:xfrm>
            <a:off x="1550988" y="1042988"/>
            <a:ext cx="1720850" cy="1509712"/>
            <a:chOff x="4266" y="1329"/>
            <a:chExt cx="1084" cy="951"/>
          </a:xfrm>
        </p:grpSpPr>
        <p:sp>
          <p:nvSpPr>
            <p:cNvPr id="1380357" name="Oval 5"/>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GB" sz="3200" b="1">
                <a:solidFill>
                  <a:schemeClr val="bg1"/>
                </a:solidFill>
                <a:effectLst>
                  <a:outerShdw blurRad="38100" dist="38100" dir="2700000" algn="tl">
                    <a:srgbClr val="000000"/>
                  </a:outerShdw>
                </a:effectLst>
              </a:endParaRPr>
            </a:p>
          </p:txBody>
        </p:sp>
        <p:sp>
          <p:nvSpPr>
            <p:cNvPr id="1380358" name="Text Box 6"/>
            <p:cNvSpPr txBox="1">
              <a:spLocks noChangeAspect="1" noChangeArrowheads="1"/>
            </p:cNvSpPr>
            <p:nvPr/>
          </p:nvSpPr>
          <p:spPr bwMode="auto">
            <a:xfrm>
              <a:off x="4266" y="1618"/>
              <a:ext cx="1084" cy="365"/>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3200" b="1">
                  <a:solidFill>
                    <a:schemeClr val="bg1"/>
                  </a:solidFill>
                  <a:effectLst>
                    <a:outerShdw blurRad="38100" dist="38100" dir="2700000" algn="tl">
                      <a:srgbClr val="000000"/>
                    </a:outerShdw>
                  </a:effectLst>
                </a:rPr>
                <a:t>God</a:t>
              </a:r>
            </a:p>
          </p:txBody>
        </p:sp>
      </p:grpSp>
      <p:sp>
        <p:nvSpPr>
          <p:cNvPr id="1380359" name="Oval 7"/>
          <p:cNvSpPr>
            <a:spLocks noChangeAspect="1" noChangeArrowheads="1"/>
          </p:cNvSpPr>
          <p:nvPr/>
        </p:nvSpPr>
        <p:spPr bwMode="auto">
          <a:xfrm>
            <a:off x="1649413" y="5006975"/>
            <a:ext cx="1511300" cy="1511300"/>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ndParaRPr>
          </a:p>
        </p:txBody>
      </p:sp>
      <p:sp>
        <p:nvSpPr>
          <p:cNvPr id="1380360" name="Text Box 8"/>
          <p:cNvSpPr txBox="1">
            <a:spLocks noChangeAspect="1" noChangeArrowheads="1"/>
          </p:cNvSpPr>
          <p:nvPr/>
        </p:nvSpPr>
        <p:spPr bwMode="auto">
          <a:xfrm>
            <a:off x="1544638" y="5413375"/>
            <a:ext cx="1720850" cy="806450"/>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2600" b="1">
                <a:solidFill>
                  <a:schemeClr val="bg1"/>
                </a:solidFill>
                <a:effectLst>
                  <a:outerShdw blurRad="38100" dist="38100" dir="2700000" algn="tl">
                    <a:srgbClr val="000000"/>
                  </a:outerShdw>
                </a:effectLst>
              </a:rPr>
              <a:t>Fallen</a:t>
            </a:r>
            <a:br>
              <a:rPr lang="en-US" sz="2600" b="1">
                <a:solidFill>
                  <a:schemeClr val="bg1"/>
                </a:solidFill>
                <a:effectLst>
                  <a:outerShdw blurRad="38100" dist="38100" dir="2700000" algn="tl">
                    <a:srgbClr val="000000"/>
                  </a:outerShdw>
                </a:effectLst>
              </a:rPr>
            </a:br>
            <a:r>
              <a:rPr lang="en-US" sz="2600" b="1">
                <a:solidFill>
                  <a:schemeClr val="bg1"/>
                </a:solidFill>
                <a:effectLst>
                  <a:outerShdw blurRad="38100" dist="38100" dir="2700000" algn="tl">
                    <a:srgbClr val="000000"/>
                  </a:outerShdw>
                </a:effectLst>
              </a:rPr>
              <a:t>man</a:t>
            </a:r>
          </a:p>
        </p:txBody>
      </p:sp>
      <p:sp>
        <p:nvSpPr>
          <p:cNvPr id="1380361" name="Line 9"/>
          <p:cNvSpPr>
            <a:spLocks noChangeShapeType="1"/>
          </p:cNvSpPr>
          <p:nvPr/>
        </p:nvSpPr>
        <p:spPr bwMode="auto">
          <a:xfrm flipH="1">
            <a:off x="2405063" y="436562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
        <p:nvSpPr>
          <p:cNvPr id="1380363" name="Rectangle 11"/>
          <p:cNvSpPr>
            <a:spLocks noChangeArrowheads="1"/>
          </p:cNvSpPr>
          <p:nvPr/>
        </p:nvSpPr>
        <p:spPr bwMode="auto">
          <a:xfrm>
            <a:off x="0" y="6350"/>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Previous providential age</a:t>
            </a:r>
            <a:endParaRPr lang="sk-SK" sz="4000">
              <a:solidFill>
                <a:srgbClr val="FFFF99"/>
              </a:solidFill>
              <a:latin typeface="Arial Rounded MT Bold" pitchFamily="-128" charset="0"/>
              <a:ea typeface="宋体" pitchFamily="-128" charset="-122"/>
              <a:cs typeface="宋体" pitchFamily="-128" charset="-122"/>
            </a:endParaRPr>
          </a:p>
        </p:txBody>
      </p:sp>
      <p:sp>
        <p:nvSpPr>
          <p:cNvPr id="1380364" name="Line 12"/>
          <p:cNvSpPr>
            <a:spLocks noChangeShapeType="1"/>
          </p:cNvSpPr>
          <p:nvPr/>
        </p:nvSpPr>
        <p:spPr bwMode="auto">
          <a:xfrm flipH="1">
            <a:off x="2405063" y="261302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32" name="Rectangle 20"/>
          <p:cNvSpPr>
            <a:spLocks noChangeArrowheads="1"/>
          </p:cNvSpPr>
          <p:nvPr/>
        </p:nvSpPr>
        <p:spPr bwMode="auto">
          <a:xfrm>
            <a:off x="0" y="6350"/>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New providential age</a:t>
            </a:r>
            <a:endParaRPr lang="sk-SK" sz="4000">
              <a:solidFill>
                <a:srgbClr val="FFFF99"/>
              </a:solidFill>
              <a:latin typeface="Arial Rounded MT Bold" pitchFamily="-128" charset="0"/>
              <a:ea typeface="宋体" pitchFamily="-128" charset="-122"/>
              <a:cs typeface="宋体" pitchFamily="-128" charset="-122"/>
            </a:endParaRPr>
          </a:p>
        </p:txBody>
      </p:sp>
      <p:grpSp>
        <p:nvGrpSpPr>
          <p:cNvPr id="1267736" name="Group 24"/>
          <p:cNvGrpSpPr>
            <a:grpSpLocks/>
          </p:cNvGrpSpPr>
          <p:nvPr/>
        </p:nvGrpSpPr>
        <p:grpSpPr bwMode="auto">
          <a:xfrm>
            <a:off x="5872163" y="1049338"/>
            <a:ext cx="1720850" cy="1509712"/>
            <a:chOff x="4266" y="1329"/>
            <a:chExt cx="1084" cy="951"/>
          </a:xfrm>
        </p:grpSpPr>
        <p:sp>
          <p:nvSpPr>
            <p:cNvPr id="1267737" name="Oval 25"/>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GB" sz="3200" b="1">
                <a:solidFill>
                  <a:schemeClr val="bg1"/>
                </a:solidFill>
                <a:effectLst>
                  <a:outerShdw blurRad="38100" dist="38100" dir="2700000" algn="tl">
                    <a:srgbClr val="000000"/>
                  </a:outerShdw>
                </a:effectLst>
              </a:endParaRPr>
            </a:p>
          </p:txBody>
        </p:sp>
        <p:sp>
          <p:nvSpPr>
            <p:cNvPr id="1267738" name="Text Box 26"/>
            <p:cNvSpPr txBox="1">
              <a:spLocks noChangeAspect="1" noChangeArrowheads="1"/>
            </p:cNvSpPr>
            <p:nvPr/>
          </p:nvSpPr>
          <p:spPr bwMode="auto">
            <a:xfrm>
              <a:off x="4266" y="1618"/>
              <a:ext cx="1084" cy="365"/>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3200" b="1">
                  <a:solidFill>
                    <a:schemeClr val="bg1"/>
                  </a:solidFill>
                  <a:effectLst>
                    <a:outerShdw blurRad="38100" dist="38100" dir="2700000" algn="tl">
                      <a:srgbClr val="000000"/>
                    </a:outerShdw>
                  </a:effectLst>
                </a:rPr>
                <a:t>God</a:t>
              </a:r>
            </a:p>
          </p:txBody>
        </p:sp>
      </p:grpSp>
      <p:sp>
        <p:nvSpPr>
          <p:cNvPr id="1267739" name="Oval 27"/>
          <p:cNvSpPr>
            <a:spLocks noChangeAspect="1" noChangeArrowheads="1"/>
          </p:cNvSpPr>
          <p:nvPr/>
        </p:nvSpPr>
        <p:spPr bwMode="auto">
          <a:xfrm>
            <a:off x="5970588" y="5013325"/>
            <a:ext cx="1511300" cy="1511300"/>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ndParaRPr>
          </a:p>
        </p:txBody>
      </p:sp>
      <p:sp>
        <p:nvSpPr>
          <p:cNvPr id="1267740" name="Text Box 28"/>
          <p:cNvSpPr txBox="1">
            <a:spLocks noChangeAspect="1" noChangeArrowheads="1"/>
          </p:cNvSpPr>
          <p:nvPr/>
        </p:nvSpPr>
        <p:spPr bwMode="auto">
          <a:xfrm>
            <a:off x="5865813" y="5419725"/>
            <a:ext cx="1720850" cy="806450"/>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2600" b="1">
                <a:solidFill>
                  <a:schemeClr val="bg1"/>
                </a:solidFill>
                <a:effectLst>
                  <a:outerShdw blurRad="38100" dist="38100" dir="2700000" algn="tl">
                    <a:srgbClr val="000000"/>
                  </a:outerShdw>
                </a:effectLst>
              </a:rPr>
              <a:t>Fallen</a:t>
            </a:r>
            <a:br>
              <a:rPr lang="en-US" sz="2600" b="1">
                <a:solidFill>
                  <a:schemeClr val="bg1"/>
                </a:solidFill>
                <a:effectLst>
                  <a:outerShdw blurRad="38100" dist="38100" dir="2700000" algn="tl">
                    <a:srgbClr val="000000"/>
                  </a:outerShdw>
                </a:effectLst>
              </a:rPr>
            </a:br>
            <a:r>
              <a:rPr lang="en-US" sz="2600" b="1">
                <a:solidFill>
                  <a:schemeClr val="bg1"/>
                </a:solidFill>
                <a:effectLst>
                  <a:outerShdw blurRad="38100" dist="38100" dir="2700000" algn="tl">
                    <a:srgbClr val="000000"/>
                  </a:outerShdw>
                </a:effectLst>
              </a:rPr>
              <a:t>man</a:t>
            </a:r>
          </a:p>
        </p:txBody>
      </p:sp>
      <p:sp>
        <p:nvSpPr>
          <p:cNvPr id="1267741" name="Line 29"/>
          <p:cNvSpPr>
            <a:spLocks noChangeShapeType="1"/>
          </p:cNvSpPr>
          <p:nvPr/>
        </p:nvSpPr>
        <p:spPr bwMode="auto">
          <a:xfrm flipH="1">
            <a:off x="6726238" y="437197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
        <p:nvSpPr>
          <p:cNvPr id="1267742" name="AutoShape 30"/>
          <p:cNvSpPr>
            <a:spLocks noChangeArrowheads="1"/>
          </p:cNvSpPr>
          <p:nvPr/>
        </p:nvSpPr>
        <p:spPr bwMode="auto">
          <a:xfrm>
            <a:off x="5410200" y="3276600"/>
            <a:ext cx="2632075" cy="1006475"/>
          </a:xfrm>
          <a:prstGeom prst="roundRect">
            <a:avLst>
              <a:gd name="adj" fmla="val 16667"/>
            </a:avLst>
          </a:prstGeom>
          <a:gradFill rotWithShape="0">
            <a:gsLst>
              <a:gs pos="0">
                <a:srgbClr val="FFCA33"/>
              </a:gs>
              <a:gs pos="100000">
                <a:srgbClr val="FF9933"/>
              </a:gs>
            </a:gsLst>
            <a:lin ang="5400000" scaled="1"/>
          </a:gradFill>
          <a:ln w="63500">
            <a:solidFill>
              <a:schemeClr val="bg1"/>
            </a:solidFill>
            <a:round/>
            <a:headEnd/>
            <a:tailEnd/>
          </a:ln>
          <a:effectLst/>
        </p:spPr>
        <p:txBody>
          <a:bodyPr anchor="ctr">
            <a:prstTxWarp prst="textNoShape">
              <a:avLst/>
            </a:prstTxWarp>
          </a:bodyPr>
          <a:lstStyle/>
          <a:p>
            <a:endParaRPr lang="en-US"/>
          </a:p>
        </p:txBody>
      </p:sp>
      <p:sp>
        <p:nvSpPr>
          <p:cNvPr id="1267743" name="Text Box 31"/>
          <p:cNvSpPr txBox="1">
            <a:spLocks noChangeAspect="1" noChangeArrowheads="1"/>
          </p:cNvSpPr>
          <p:nvPr/>
        </p:nvSpPr>
        <p:spPr bwMode="auto">
          <a:xfrm>
            <a:off x="5410200" y="3527425"/>
            <a:ext cx="2632075" cy="503238"/>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3000" b="1">
                <a:solidFill>
                  <a:schemeClr val="bg1"/>
                </a:solidFill>
                <a:effectLst>
                  <a:outerShdw blurRad="38100" dist="38100" dir="2700000" algn="tl">
                    <a:srgbClr val="000000"/>
                  </a:outerShdw>
                </a:effectLst>
              </a:rPr>
              <a:t>Word</a:t>
            </a:r>
          </a:p>
        </p:txBody>
      </p:sp>
      <p:sp>
        <p:nvSpPr>
          <p:cNvPr id="1267744" name="Line 32"/>
          <p:cNvSpPr>
            <a:spLocks noChangeShapeType="1"/>
          </p:cNvSpPr>
          <p:nvPr/>
        </p:nvSpPr>
        <p:spPr bwMode="auto">
          <a:xfrm flipH="1">
            <a:off x="6726238" y="261937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
        <p:nvSpPr>
          <p:cNvPr id="1267753" name="AutoShape 41"/>
          <p:cNvSpPr>
            <a:spLocks noChangeArrowheads="1"/>
          </p:cNvSpPr>
          <p:nvPr/>
        </p:nvSpPr>
        <p:spPr bwMode="auto">
          <a:xfrm>
            <a:off x="1089025" y="3276600"/>
            <a:ext cx="2632075" cy="1006475"/>
          </a:xfrm>
          <a:prstGeom prst="roundRect">
            <a:avLst>
              <a:gd name="adj" fmla="val 16667"/>
            </a:avLst>
          </a:prstGeom>
          <a:gradFill rotWithShape="0">
            <a:gsLst>
              <a:gs pos="0">
                <a:srgbClr val="00B91E"/>
              </a:gs>
              <a:gs pos="100000">
                <a:srgbClr val="00742F"/>
              </a:gs>
            </a:gsLst>
            <a:lin ang="5400000" scaled="1"/>
          </a:gradFill>
          <a:ln w="63500">
            <a:solidFill>
              <a:schemeClr val="bg1"/>
            </a:solidFill>
            <a:round/>
            <a:headEnd/>
            <a:tailEnd/>
          </a:ln>
          <a:effectLst/>
        </p:spPr>
        <p:txBody>
          <a:bodyPr anchor="ctr">
            <a:prstTxWarp prst="textNoShape">
              <a:avLst/>
            </a:prstTxWarp>
          </a:bodyPr>
          <a:lstStyle/>
          <a:p>
            <a:endParaRPr lang="en-US"/>
          </a:p>
        </p:txBody>
      </p:sp>
      <p:sp>
        <p:nvSpPr>
          <p:cNvPr id="1267754" name="Text Box 42"/>
          <p:cNvSpPr txBox="1">
            <a:spLocks noChangeAspect="1" noChangeArrowheads="1"/>
          </p:cNvSpPr>
          <p:nvPr/>
        </p:nvSpPr>
        <p:spPr bwMode="auto">
          <a:xfrm>
            <a:off x="1089025" y="3352800"/>
            <a:ext cx="2632075" cy="876202"/>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2800" b="1" dirty="0">
                <a:solidFill>
                  <a:schemeClr val="bg1"/>
                </a:solidFill>
                <a:effectLst>
                  <a:outerShdw blurRad="38100" dist="38100" dir="2700000" algn="tl">
                    <a:srgbClr val="000000"/>
                  </a:outerShdw>
                </a:effectLst>
              </a:rPr>
              <a:t>Material</a:t>
            </a:r>
            <a:r>
              <a:rPr lang="en-US" sz="2800" b="1" dirty="0" smtClean="0">
                <a:solidFill>
                  <a:schemeClr val="bg1"/>
                </a:solidFill>
                <a:effectLst>
                  <a:outerShdw blurRad="38100" dist="38100" dir="2700000" algn="tl">
                    <a:srgbClr val="000000"/>
                  </a:outerShdw>
                </a:effectLst>
              </a:rPr>
              <a:t> </a:t>
            </a:r>
          </a:p>
          <a:p>
            <a:pPr algn="ctr">
              <a:lnSpc>
                <a:spcPct val="90000"/>
              </a:lnSpc>
            </a:pPr>
            <a:r>
              <a:rPr lang="en-US" sz="2800" b="1" dirty="0" smtClean="0">
                <a:solidFill>
                  <a:schemeClr val="bg1"/>
                </a:solidFill>
                <a:effectLst>
                  <a:outerShdw blurRad="38100" dist="38100" dir="2700000" algn="tl">
                    <a:srgbClr val="000000"/>
                  </a:outerShdw>
                </a:effectLst>
              </a:rPr>
              <a:t>offering</a:t>
            </a:r>
            <a:endParaRPr lang="en-US" sz="2800" b="1" dirty="0">
              <a:solidFill>
                <a:schemeClr val="bg1"/>
              </a:solidFill>
              <a:effectLst>
                <a:outerShdw blurRad="38100" dist="38100" dir="2700000" algn="tl">
                  <a:srgbClr val="000000"/>
                </a:outerShdw>
              </a:effectLst>
            </a:endParaRPr>
          </a:p>
        </p:txBody>
      </p:sp>
      <p:grpSp>
        <p:nvGrpSpPr>
          <p:cNvPr id="1267755" name="Group 43"/>
          <p:cNvGrpSpPr>
            <a:grpSpLocks/>
          </p:cNvGrpSpPr>
          <p:nvPr/>
        </p:nvGrpSpPr>
        <p:grpSpPr bwMode="auto">
          <a:xfrm>
            <a:off x="1550988" y="1042988"/>
            <a:ext cx="1720850" cy="1509712"/>
            <a:chOff x="4266" y="1329"/>
            <a:chExt cx="1084" cy="951"/>
          </a:xfrm>
        </p:grpSpPr>
        <p:sp>
          <p:nvSpPr>
            <p:cNvPr id="1267756" name="Oval 44"/>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GB" sz="3200" b="1">
                <a:solidFill>
                  <a:schemeClr val="bg1"/>
                </a:solidFill>
                <a:effectLst>
                  <a:outerShdw blurRad="38100" dist="38100" dir="2700000" algn="tl">
                    <a:srgbClr val="000000"/>
                  </a:outerShdw>
                </a:effectLst>
              </a:endParaRPr>
            </a:p>
          </p:txBody>
        </p:sp>
        <p:sp>
          <p:nvSpPr>
            <p:cNvPr id="1267757" name="Text Box 45"/>
            <p:cNvSpPr txBox="1">
              <a:spLocks noChangeAspect="1" noChangeArrowheads="1"/>
            </p:cNvSpPr>
            <p:nvPr/>
          </p:nvSpPr>
          <p:spPr bwMode="auto">
            <a:xfrm>
              <a:off x="4266" y="1618"/>
              <a:ext cx="1084" cy="365"/>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3200" b="1">
                  <a:solidFill>
                    <a:schemeClr val="bg1"/>
                  </a:solidFill>
                  <a:effectLst>
                    <a:outerShdw blurRad="38100" dist="38100" dir="2700000" algn="tl">
                      <a:srgbClr val="000000"/>
                    </a:outerShdw>
                  </a:effectLst>
                </a:rPr>
                <a:t>God</a:t>
              </a:r>
            </a:p>
          </p:txBody>
        </p:sp>
      </p:grpSp>
      <p:sp>
        <p:nvSpPr>
          <p:cNvPr id="1267758" name="Oval 46"/>
          <p:cNvSpPr>
            <a:spLocks noChangeAspect="1" noChangeArrowheads="1"/>
          </p:cNvSpPr>
          <p:nvPr/>
        </p:nvSpPr>
        <p:spPr bwMode="auto">
          <a:xfrm>
            <a:off x="1649413" y="5006975"/>
            <a:ext cx="1511300" cy="1511300"/>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ndParaRPr>
          </a:p>
        </p:txBody>
      </p:sp>
      <p:sp>
        <p:nvSpPr>
          <p:cNvPr id="1267759" name="Text Box 47"/>
          <p:cNvSpPr txBox="1">
            <a:spLocks noChangeAspect="1" noChangeArrowheads="1"/>
          </p:cNvSpPr>
          <p:nvPr/>
        </p:nvSpPr>
        <p:spPr bwMode="auto">
          <a:xfrm>
            <a:off x="1544638" y="5413375"/>
            <a:ext cx="1720850" cy="820289"/>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90000"/>
              </a:lnSpc>
            </a:pPr>
            <a:r>
              <a:rPr lang="en-US" sz="2600" b="1" dirty="0">
                <a:solidFill>
                  <a:schemeClr val="bg1"/>
                </a:solidFill>
                <a:effectLst>
                  <a:outerShdw blurRad="38100" dist="38100" dir="2700000" algn="tl">
                    <a:srgbClr val="000000"/>
                  </a:outerShdw>
                </a:effectLst>
              </a:rPr>
              <a:t>Fallen</a:t>
            </a:r>
            <a:r>
              <a:rPr lang="en-US" sz="2600" b="1" dirty="0" smtClean="0">
                <a:solidFill>
                  <a:schemeClr val="bg1"/>
                </a:solidFill>
                <a:effectLst>
                  <a:outerShdw blurRad="38100" dist="38100" dir="2700000" algn="tl">
                    <a:srgbClr val="000000"/>
                  </a:outerShdw>
                </a:effectLst>
              </a:rPr>
              <a:t/>
            </a:r>
            <a:br>
              <a:rPr lang="en-US" sz="2600" b="1" dirty="0" smtClean="0">
                <a:solidFill>
                  <a:schemeClr val="bg1"/>
                </a:solidFill>
                <a:effectLst>
                  <a:outerShdw blurRad="38100" dist="38100" dir="2700000" algn="tl">
                    <a:srgbClr val="000000"/>
                  </a:outerShdw>
                </a:effectLst>
              </a:rPr>
            </a:br>
            <a:r>
              <a:rPr lang="en-US" sz="2600" b="1" dirty="0" smtClean="0">
                <a:solidFill>
                  <a:schemeClr val="bg1"/>
                </a:solidFill>
                <a:effectLst>
                  <a:outerShdw blurRad="38100" dist="38100" dir="2700000" algn="tl">
                    <a:srgbClr val="000000"/>
                  </a:outerShdw>
                </a:effectLst>
              </a:rPr>
              <a:t>man</a:t>
            </a:r>
            <a:endParaRPr lang="en-US" sz="2600" b="1" dirty="0">
              <a:solidFill>
                <a:schemeClr val="bg1"/>
              </a:solidFill>
              <a:effectLst>
                <a:outerShdw blurRad="38100" dist="38100" dir="2700000" algn="tl">
                  <a:srgbClr val="000000"/>
                </a:outerShdw>
              </a:effectLst>
            </a:endParaRPr>
          </a:p>
        </p:txBody>
      </p:sp>
      <p:sp>
        <p:nvSpPr>
          <p:cNvPr id="1267760" name="Line 48"/>
          <p:cNvSpPr>
            <a:spLocks noChangeShapeType="1"/>
          </p:cNvSpPr>
          <p:nvPr/>
        </p:nvSpPr>
        <p:spPr bwMode="auto">
          <a:xfrm flipH="1">
            <a:off x="2405063" y="436562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
        <p:nvSpPr>
          <p:cNvPr id="1267761" name="Line 49"/>
          <p:cNvSpPr>
            <a:spLocks noChangeShapeType="1"/>
          </p:cNvSpPr>
          <p:nvPr/>
        </p:nvSpPr>
        <p:spPr bwMode="auto">
          <a:xfrm flipH="1">
            <a:off x="2405063" y="2613025"/>
            <a:ext cx="0" cy="576263"/>
          </a:xfrm>
          <a:prstGeom prst="line">
            <a:avLst/>
          </a:prstGeom>
          <a:noFill/>
          <a:ln w="152400">
            <a:solidFill>
              <a:schemeClr val="bg1"/>
            </a:solidFill>
            <a:round/>
            <a:headEnd type="triangle" w="med" len="sm"/>
            <a:tailEnd type="none" w="med" len="sm"/>
          </a:ln>
          <a:effectLst/>
        </p:spPr>
        <p:txBody>
          <a:bodyPr>
            <a:prstTxWarp prst="textNoShape">
              <a:avLst/>
            </a:prstTxWarp>
          </a:bodyPr>
          <a:lstStyle/>
          <a:p>
            <a:endParaRPr lang="en-US"/>
          </a:p>
        </p:txBody>
      </p:sp>
      <p:sp>
        <p:nvSpPr>
          <p:cNvPr id="1267762" name="AutoShape 50"/>
          <p:cNvSpPr>
            <a:spLocks noChangeArrowheads="1"/>
          </p:cNvSpPr>
          <p:nvPr/>
        </p:nvSpPr>
        <p:spPr bwMode="auto">
          <a:xfrm>
            <a:off x="915987" y="1049338"/>
            <a:ext cx="2970213" cy="5526087"/>
          </a:xfrm>
          <a:prstGeom prst="roundRect">
            <a:avLst>
              <a:gd name="adj" fmla="val 16667"/>
            </a:avLst>
          </a:prstGeom>
          <a:solidFill>
            <a:srgbClr val="666699">
              <a:alpha val="70000"/>
            </a:srgbClr>
          </a:solidFill>
          <a:ln w="9525">
            <a:noFill/>
            <a:round/>
            <a:headEnd/>
            <a:tailEnd/>
          </a:ln>
          <a:effectLst/>
        </p:spPr>
        <p:txBody>
          <a:bodyPr wrap="none" anchor="ctr">
            <a:prstTxWarp prst="textNoShape">
              <a:avLst/>
            </a:prstTxWarp>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7762"/>
                                        </p:tgtEl>
                                        <p:attrNameLst>
                                          <p:attrName>style.visibility</p:attrName>
                                        </p:attrNameLst>
                                      </p:cBhvr>
                                      <p:to>
                                        <p:strVal val="visible"/>
                                      </p:to>
                                    </p:set>
                                    <p:animEffect transition="in" filter="fade">
                                      <p:cBhvr>
                                        <p:cTn id="7" dur="1000"/>
                                        <p:tgtEl>
                                          <p:spTgt spid="1267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7736"/>
                                        </p:tgtEl>
                                        <p:attrNameLst>
                                          <p:attrName>style.visibility</p:attrName>
                                        </p:attrNameLst>
                                      </p:cBhvr>
                                      <p:to>
                                        <p:strVal val="visible"/>
                                      </p:to>
                                    </p:set>
                                    <p:animEffect transition="in" filter="fade">
                                      <p:cBhvr>
                                        <p:cTn id="12" dur="500"/>
                                        <p:tgtEl>
                                          <p:spTgt spid="12677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67739"/>
                                        </p:tgtEl>
                                        <p:attrNameLst>
                                          <p:attrName>style.visibility</p:attrName>
                                        </p:attrNameLst>
                                      </p:cBhvr>
                                      <p:to>
                                        <p:strVal val="visible"/>
                                      </p:to>
                                    </p:set>
                                    <p:animEffect transition="in" filter="fade">
                                      <p:cBhvr>
                                        <p:cTn id="15" dur="500"/>
                                        <p:tgtEl>
                                          <p:spTgt spid="12677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67740"/>
                                        </p:tgtEl>
                                        <p:attrNameLst>
                                          <p:attrName>style.visibility</p:attrName>
                                        </p:attrNameLst>
                                      </p:cBhvr>
                                      <p:to>
                                        <p:strVal val="visible"/>
                                      </p:to>
                                    </p:set>
                                    <p:animEffect transition="in" filter="fade">
                                      <p:cBhvr>
                                        <p:cTn id="18" dur="500"/>
                                        <p:tgtEl>
                                          <p:spTgt spid="12677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67741"/>
                                        </p:tgtEl>
                                        <p:attrNameLst>
                                          <p:attrName>style.visibility</p:attrName>
                                        </p:attrNameLst>
                                      </p:cBhvr>
                                      <p:to>
                                        <p:strVal val="visible"/>
                                      </p:to>
                                    </p:set>
                                    <p:animEffect transition="in" filter="fade">
                                      <p:cBhvr>
                                        <p:cTn id="21" dur="500"/>
                                        <p:tgtEl>
                                          <p:spTgt spid="12677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67742"/>
                                        </p:tgtEl>
                                        <p:attrNameLst>
                                          <p:attrName>style.visibility</p:attrName>
                                        </p:attrNameLst>
                                      </p:cBhvr>
                                      <p:to>
                                        <p:strVal val="visible"/>
                                      </p:to>
                                    </p:set>
                                    <p:animEffect transition="in" filter="fade">
                                      <p:cBhvr>
                                        <p:cTn id="24" dur="500"/>
                                        <p:tgtEl>
                                          <p:spTgt spid="12677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67743"/>
                                        </p:tgtEl>
                                        <p:attrNameLst>
                                          <p:attrName>style.visibility</p:attrName>
                                        </p:attrNameLst>
                                      </p:cBhvr>
                                      <p:to>
                                        <p:strVal val="visible"/>
                                      </p:to>
                                    </p:set>
                                    <p:animEffect transition="in" filter="fade">
                                      <p:cBhvr>
                                        <p:cTn id="27" dur="500"/>
                                        <p:tgtEl>
                                          <p:spTgt spid="12677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67744"/>
                                        </p:tgtEl>
                                        <p:attrNameLst>
                                          <p:attrName>style.visibility</p:attrName>
                                        </p:attrNameLst>
                                      </p:cBhvr>
                                      <p:to>
                                        <p:strVal val="visible"/>
                                      </p:to>
                                    </p:set>
                                    <p:animEffect transition="in" filter="fade">
                                      <p:cBhvr>
                                        <p:cTn id="30" dur="500"/>
                                        <p:tgtEl>
                                          <p:spTgt spid="1267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39" grpId="0" animBg="1"/>
      <p:bldP spid="1267740" grpId="0"/>
      <p:bldP spid="1267741" grpId="0" animBg="1"/>
      <p:bldP spid="1267742" grpId="0" animBg="1"/>
      <p:bldP spid="1267743" grpId="0"/>
      <p:bldP spid="1267744" grpId="0" animBg="1"/>
      <p:bldP spid="12677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ctrTitle"/>
          </p:nvPr>
        </p:nvSpPr>
        <p:spPr/>
        <p:txBody>
          <a:bodyPr/>
          <a:lstStyle/>
          <a:p>
            <a:r>
              <a:rPr lang="en-US" altLang="zh-CN" sz="4000">
                <a:solidFill>
                  <a:srgbClr val="FFFF00"/>
                </a:solidFill>
                <a:latin typeface="Arial Rounded MT Bold" pitchFamily="-128" charset="0"/>
                <a:ea typeface="宋体" pitchFamily="-128" charset="-122"/>
                <a:cs typeface="宋体" pitchFamily="-128" charset="-122"/>
              </a:rPr>
              <a:t>Second course of restoration into Canaan</a:t>
            </a:r>
            <a:endParaRPr lang="en-US" sz="4000">
              <a:solidFill>
                <a:srgbClr val="FFFF00"/>
              </a:solidFill>
              <a:latin typeface="Arial Rounded MT Bold" pitchFamily="-128" charset="0"/>
              <a:ea typeface="宋体" pitchFamily="-128" charset="-122"/>
              <a:cs typeface="宋体" pitchFamily="-128" charset="-122"/>
            </a:endParaRPr>
          </a:p>
        </p:txBody>
      </p:sp>
      <p:sp>
        <p:nvSpPr>
          <p:cNvPr id="1534979" name="Rectangle 3"/>
          <p:cNvSpPr>
            <a:spLocks noGrp="1" noChangeArrowheads="1"/>
          </p:cNvSpPr>
          <p:nvPr>
            <p:ph type="subTitle" idx="1"/>
          </p:nvPr>
        </p:nvSpPr>
        <p:spPr/>
        <p:txBody>
          <a:bodyPr/>
          <a:lstStyle/>
          <a:p>
            <a:r>
              <a:rPr lang="en-US">
                <a:solidFill>
                  <a:srgbClr val="FFFF00"/>
                </a:solidFill>
                <a:latin typeface="Arial Rounded MT Bold" pitchFamily="-128" charset="0"/>
              </a:rPr>
              <a:t>The first foundation for the tabernacle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title"/>
          </p:nvPr>
        </p:nvSpPr>
        <p:spPr/>
        <p:txBody>
          <a:bodyPr/>
          <a:lstStyle/>
          <a:p>
            <a:r>
              <a:rPr lang="en-US" sz="4000">
                <a:solidFill>
                  <a:srgbClr val="FFFF00"/>
                </a:solidFill>
                <a:latin typeface="Arial Rounded MT Bold" pitchFamily="-128" charset="0"/>
              </a:rPr>
              <a:t>God woos the Hebrews</a:t>
            </a:r>
            <a:endParaRPr lang="en-US"/>
          </a:p>
        </p:txBody>
      </p:sp>
      <p:sp>
        <p:nvSpPr>
          <p:cNvPr id="1537027" name="Rectangle 3"/>
          <p:cNvSpPr>
            <a:spLocks noGrp="1" noChangeArrowheads="1"/>
          </p:cNvSpPr>
          <p:nvPr>
            <p:ph type="body" idx="1"/>
          </p:nvPr>
        </p:nvSpPr>
        <p:spPr/>
        <p:txBody>
          <a:bodyPr/>
          <a:lstStyle/>
          <a:p>
            <a:pPr>
              <a:buFontTx/>
              <a:buNone/>
            </a:pPr>
            <a:r>
              <a:rPr kumimoji="1" lang="en-US" dirty="0">
                <a:solidFill>
                  <a:schemeClr val="accent1"/>
                </a:solidFill>
                <a:latin typeface="Lydian BT" pitchFamily="-128" charset="0"/>
              </a:rPr>
              <a:t>	</a:t>
            </a:r>
            <a:r>
              <a:rPr kumimoji="1" lang="en-US" dirty="0">
                <a:solidFill>
                  <a:schemeClr val="accent1"/>
                </a:solidFill>
                <a:latin typeface="Times"/>
                <a:cs typeface="Times"/>
              </a:rPr>
              <a:t>“You yourselves have seen what I did to the Egyptians, and how</a:t>
            </a:r>
            <a:r>
              <a:rPr kumimoji="1" lang="en-US" baseline="30000" dirty="0">
                <a:solidFill>
                  <a:schemeClr val="accent1"/>
                </a:solidFill>
                <a:latin typeface="Times"/>
                <a:cs typeface="Times"/>
              </a:rPr>
              <a:t> </a:t>
            </a:r>
            <a:r>
              <a:rPr kumimoji="1" lang="en-US" dirty="0">
                <a:solidFill>
                  <a:schemeClr val="accent1"/>
                </a:solidFill>
                <a:latin typeface="Times"/>
                <a:cs typeface="Times"/>
              </a:rPr>
              <a:t>I bore you on eagles</a:t>
            </a:r>
            <a:r>
              <a:rPr kumimoji="1" lang="en-GB" dirty="0">
                <a:solidFill>
                  <a:schemeClr val="accent1"/>
                </a:solidFill>
                <a:latin typeface="Times"/>
                <a:cs typeface="Times"/>
              </a:rPr>
              <a:t> </a:t>
            </a:r>
            <a:r>
              <a:rPr kumimoji="1" lang="en-US" dirty="0">
                <a:solidFill>
                  <a:schemeClr val="accent1"/>
                </a:solidFill>
                <a:latin typeface="Times"/>
                <a:cs typeface="Times"/>
              </a:rPr>
              <a:t>wings and brought you to myself. Now therefore, if you will indeed</a:t>
            </a:r>
            <a:r>
              <a:rPr kumimoji="1" lang="en-US" dirty="0" smtClean="0">
                <a:solidFill>
                  <a:schemeClr val="accent1"/>
                </a:solidFill>
                <a:latin typeface="Times"/>
                <a:cs typeface="Times"/>
              </a:rPr>
              <a:t> hearken to my </a:t>
            </a:r>
            <a:r>
              <a:rPr kumimoji="1" lang="en-US" dirty="0">
                <a:solidFill>
                  <a:schemeClr val="accent1"/>
                </a:solidFill>
                <a:latin typeface="Times"/>
                <a:cs typeface="Times"/>
              </a:rPr>
              <a:t>voice and keep my covenant, you shall be my treasured possession among all peoples, for all the earth is mine; and you shall be to me a kingdom of priests and a holy nation.” </a:t>
            </a:r>
          </a:p>
          <a:p>
            <a:pPr>
              <a:buFontTx/>
              <a:buNone/>
            </a:pPr>
            <a:r>
              <a:rPr kumimoji="1" lang="en-US" sz="2400" dirty="0">
                <a:solidFill>
                  <a:schemeClr val="accent1"/>
                </a:solidFill>
              </a:rPr>
              <a:t>							Exodus 19:4-6</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p:txBody>
          <a:bodyPr/>
          <a:lstStyle/>
          <a:p>
            <a:r>
              <a:rPr lang="en-US" sz="4000">
                <a:solidFill>
                  <a:srgbClr val="FFFF00"/>
                </a:solidFill>
                <a:latin typeface="Arial Rounded MT Bold" pitchFamily="-128" charset="0"/>
              </a:rPr>
              <a:t>How did the people respond?</a:t>
            </a:r>
            <a:endParaRPr lang="en-US"/>
          </a:p>
        </p:txBody>
      </p:sp>
      <p:sp>
        <p:nvSpPr>
          <p:cNvPr id="1539075" name="Rectangle 3"/>
          <p:cNvSpPr>
            <a:spLocks noGrp="1" noChangeArrowheads="1"/>
          </p:cNvSpPr>
          <p:nvPr>
            <p:ph type="body" idx="1"/>
          </p:nvPr>
        </p:nvSpPr>
        <p:spPr/>
        <p:txBody>
          <a:bodyPr/>
          <a:lstStyle/>
          <a:p>
            <a:pPr>
              <a:buFontTx/>
              <a:buNone/>
            </a:pPr>
            <a:r>
              <a:rPr kumimoji="1" lang="en-US" sz="4000" dirty="0">
                <a:solidFill>
                  <a:schemeClr val="accent1"/>
                </a:solidFill>
                <a:latin typeface="Lydian BT" pitchFamily="-128" charset="0"/>
              </a:rPr>
              <a:t>	</a:t>
            </a:r>
            <a:r>
              <a:rPr kumimoji="1" lang="en-US" dirty="0">
                <a:solidFill>
                  <a:schemeClr val="accent1"/>
                </a:solidFill>
                <a:latin typeface="Times"/>
                <a:cs typeface="Times"/>
              </a:rPr>
              <a:t>So Moses came and called the elders of the people and set before them all these words that the Lord had commanded him. All the people answered together and said, “All that the Lord has spoken we will do.” And Moses reported the words of the people to the Lord.</a:t>
            </a:r>
          </a:p>
          <a:p>
            <a:pPr>
              <a:buFontTx/>
              <a:buNone/>
            </a:pPr>
            <a:r>
              <a:rPr kumimoji="1" lang="en-US" sz="2400" dirty="0">
                <a:solidFill>
                  <a:schemeClr val="accent1"/>
                </a:solidFill>
              </a:rPr>
              <a:t>						Exodus 19:7-8</a:t>
            </a:r>
          </a:p>
          <a:p>
            <a:pPr>
              <a:buFontTx/>
              <a:buNone/>
            </a:pPr>
            <a:endParaRPr kumimoji="1" lang="en-US" dirty="0">
              <a:solidFill>
                <a:schemeClr val="accent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p:txBody>
          <a:bodyPr/>
          <a:lstStyle/>
          <a:p>
            <a:r>
              <a:rPr lang="en-US" sz="4000">
                <a:solidFill>
                  <a:srgbClr val="FFFF00"/>
                </a:solidFill>
                <a:latin typeface="Arial Rounded MT Bold" pitchFamily="-128" charset="0"/>
              </a:rPr>
              <a:t>How did the people prepare to receive God?</a:t>
            </a:r>
            <a:endParaRPr lang="en-US"/>
          </a:p>
        </p:txBody>
      </p:sp>
      <p:sp>
        <p:nvSpPr>
          <p:cNvPr id="1579011" name="Rectangle 3"/>
          <p:cNvSpPr>
            <a:spLocks noGrp="1" noChangeArrowheads="1"/>
          </p:cNvSpPr>
          <p:nvPr>
            <p:ph type="body" sz="half" idx="1"/>
          </p:nvPr>
        </p:nvSpPr>
        <p:spPr/>
        <p:txBody>
          <a:bodyPr/>
          <a:lstStyle/>
          <a:p>
            <a:pPr>
              <a:lnSpc>
                <a:spcPct val="90000"/>
              </a:lnSpc>
            </a:pPr>
            <a:r>
              <a:rPr lang="en-US" sz="2800">
                <a:solidFill>
                  <a:schemeClr val="accent1"/>
                </a:solidFill>
              </a:rPr>
              <a:t>3 days of purification</a:t>
            </a:r>
          </a:p>
          <a:p>
            <a:pPr>
              <a:lnSpc>
                <a:spcPct val="90000"/>
              </a:lnSpc>
            </a:pPr>
            <a:r>
              <a:rPr lang="en-US" sz="2800">
                <a:solidFill>
                  <a:schemeClr val="accent1"/>
                </a:solidFill>
              </a:rPr>
              <a:t>Consecration - prayer</a:t>
            </a:r>
          </a:p>
          <a:p>
            <a:pPr>
              <a:lnSpc>
                <a:spcPct val="90000"/>
              </a:lnSpc>
            </a:pPr>
            <a:r>
              <a:rPr lang="en-US" sz="2800">
                <a:solidFill>
                  <a:schemeClr val="accent1"/>
                </a:solidFill>
              </a:rPr>
              <a:t>Wash and clean clothes</a:t>
            </a:r>
          </a:p>
          <a:p>
            <a:pPr>
              <a:lnSpc>
                <a:spcPct val="90000"/>
              </a:lnSpc>
            </a:pPr>
            <a:r>
              <a:rPr lang="en-US" sz="2800">
                <a:solidFill>
                  <a:schemeClr val="accent1"/>
                </a:solidFill>
              </a:rPr>
              <a:t>No marital relations</a:t>
            </a:r>
          </a:p>
          <a:p>
            <a:pPr>
              <a:lnSpc>
                <a:spcPct val="90000"/>
              </a:lnSpc>
            </a:pPr>
            <a:r>
              <a:rPr lang="en-US" sz="2800">
                <a:solidFill>
                  <a:schemeClr val="accent1"/>
                </a:solidFill>
              </a:rPr>
              <a:t>Not to touch the mountain</a:t>
            </a:r>
          </a:p>
          <a:p>
            <a:pPr>
              <a:lnSpc>
                <a:spcPct val="90000"/>
              </a:lnSpc>
            </a:pPr>
            <a:r>
              <a:rPr lang="en-US" sz="2800">
                <a:solidFill>
                  <a:schemeClr val="accent1"/>
                </a:solidFill>
              </a:rPr>
              <a:t>Moses and Aaron go up the mountain to receive God’s Words</a:t>
            </a:r>
          </a:p>
        </p:txBody>
      </p:sp>
      <p:pic>
        <p:nvPicPr>
          <p:cNvPr id="1579013" name="Picture 5" descr="mount sinai"/>
          <p:cNvPicPr>
            <a:picLocks noGrp="1" noChangeAspect="1" noChangeArrowheads="1"/>
          </p:cNvPicPr>
          <p:nvPr>
            <p:ph sz="half" idx="2"/>
          </p:nvPr>
        </p:nvPicPr>
        <p:blipFill>
          <a:blip r:embed="rId3"/>
          <a:srcRect l="3908" t="5489" r="3908" b="5489"/>
          <a:stretch>
            <a:fillRect/>
          </a:stretch>
        </p:blipFill>
        <p:spPr>
          <a:xfrm>
            <a:off x="4495800" y="2370138"/>
            <a:ext cx="4343400" cy="2987675"/>
          </a:xfrm>
          <a:ln/>
        </p:spPr>
      </p:pic>
      <p:sp>
        <p:nvSpPr>
          <p:cNvPr id="1579014" name="Text Box 6"/>
          <p:cNvSpPr txBox="1">
            <a:spLocks noChangeArrowheads="1"/>
          </p:cNvSpPr>
          <p:nvPr/>
        </p:nvSpPr>
        <p:spPr bwMode="auto">
          <a:xfrm>
            <a:off x="5029200" y="5424488"/>
            <a:ext cx="3246438"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God descends on Mount Sinai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a:xfrm>
            <a:off x="685800" y="228600"/>
            <a:ext cx="7772400" cy="1143000"/>
          </a:xfrm>
        </p:spPr>
        <p:txBody>
          <a:bodyPr/>
          <a:lstStyle/>
          <a:p>
            <a:r>
              <a:rPr lang="en-US" sz="4000" dirty="0">
                <a:solidFill>
                  <a:srgbClr val="FFFF00"/>
                </a:solidFill>
                <a:latin typeface="Arial Rounded MT Bold" pitchFamily="-128" charset="0"/>
              </a:rPr>
              <a:t>How was the covenant made?</a:t>
            </a:r>
            <a:endParaRPr lang="en-US" dirty="0"/>
          </a:p>
        </p:txBody>
      </p:sp>
      <p:sp>
        <p:nvSpPr>
          <p:cNvPr id="1541123" name="Text Box 3"/>
          <p:cNvSpPr txBox="1">
            <a:spLocks noChangeArrowheads="1"/>
          </p:cNvSpPr>
          <p:nvPr/>
        </p:nvSpPr>
        <p:spPr bwMode="auto">
          <a:xfrm>
            <a:off x="304800" y="1295400"/>
            <a:ext cx="8534400" cy="4462760"/>
          </a:xfrm>
          <a:prstGeom prst="rect">
            <a:avLst/>
          </a:prstGeom>
          <a:noFill/>
          <a:ln w="9525">
            <a:noFill/>
            <a:miter lim="800000"/>
            <a:headEnd/>
            <a:tailEnd/>
          </a:ln>
        </p:spPr>
        <p:txBody>
          <a:bodyPr>
            <a:prstTxWarp prst="textNoShape">
              <a:avLst/>
            </a:prstTxWarp>
            <a:spAutoFit/>
          </a:bodyPr>
          <a:lstStyle/>
          <a:p>
            <a:pPr>
              <a:spcBef>
                <a:spcPct val="30000"/>
              </a:spcBef>
            </a:pPr>
            <a:r>
              <a:rPr lang="en-US" sz="2600" dirty="0">
                <a:solidFill>
                  <a:schemeClr val="accent1"/>
                </a:solidFill>
                <a:latin typeface="Times"/>
                <a:cs typeface="Times"/>
              </a:rPr>
              <a:t>Moses rose early in the morning and built an altar at the foot of the mountain, and twelve pillars,</a:t>
            </a:r>
            <a:r>
              <a:rPr lang="en-US" sz="2600" dirty="0" smtClean="0">
                <a:solidFill>
                  <a:schemeClr val="accent1"/>
                </a:solidFill>
                <a:latin typeface="Times"/>
                <a:cs typeface="Times"/>
              </a:rPr>
              <a:t> for the </a:t>
            </a:r>
            <a:r>
              <a:rPr lang="en-US" sz="2600" dirty="0">
                <a:solidFill>
                  <a:schemeClr val="accent1"/>
                </a:solidFill>
                <a:latin typeface="Times"/>
                <a:cs typeface="Times"/>
              </a:rPr>
              <a:t>twelve tribes of Israel. And he sent young </a:t>
            </a:r>
            <a:r>
              <a:rPr lang="en-US" sz="2600" dirty="0" smtClean="0">
                <a:solidFill>
                  <a:schemeClr val="accent1"/>
                </a:solidFill>
                <a:latin typeface="Times"/>
                <a:cs typeface="Times"/>
              </a:rPr>
              <a:t>men to sacrifice </a:t>
            </a:r>
            <a:r>
              <a:rPr lang="en-US" sz="2600" dirty="0">
                <a:solidFill>
                  <a:schemeClr val="accent1"/>
                </a:solidFill>
                <a:latin typeface="Times"/>
                <a:cs typeface="Times"/>
              </a:rPr>
              <a:t>oxen to the Lord. And Moses took half of the blood and put it in basins, and half of the blood he threw against the altar. Then he took the Book of the Covenant and read it in the hearing of the people. And they said,</a:t>
            </a:r>
            <a:r>
              <a:rPr lang="en-US" sz="2600" dirty="0" smtClean="0">
                <a:solidFill>
                  <a:schemeClr val="accent1"/>
                </a:solidFill>
                <a:latin typeface="Times"/>
                <a:cs typeface="Times"/>
              </a:rPr>
              <a:t> “All </a:t>
            </a:r>
            <a:r>
              <a:rPr lang="en-US" sz="2600" dirty="0">
                <a:solidFill>
                  <a:schemeClr val="accent1"/>
                </a:solidFill>
                <a:latin typeface="Times"/>
                <a:cs typeface="Times"/>
              </a:rPr>
              <a:t>that the Lord has spoken we will do, and we will</a:t>
            </a:r>
            <a:r>
              <a:rPr lang="en-US" sz="2600" dirty="0" smtClean="0">
                <a:solidFill>
                  <a:schemeClr val="accent1"/>
                </a:solidFill>
                <a:latin typeface="Times"/>
                <a:cs typeface="Times"/>
              </a:rPr>
              <a:t> attend him.” And </a:t>
            </a:r>
            <a:r>
              <a:rPr lang="en-US" sz="2600" dirty="0">
                <a:solidFill>
                  <a:schemeClr val="accent1"/>
                </a:solidFill>
                <a:latin typeface="Times"/>
                <a:cs typeface="Times"/>
              </a:rPr>
              <a:t>Moses took the blood and threw it on the people and said,</a:t>
            </a:r>
            <a:r>
              <a:rPr lang="en-US" sz="2600" dirty="0" smtClean="0">
                <a:solidFill>
                  <a:schemeClr val="accent1"/>
                </a:solidFill>
                <a:latin typeface="Times"/>
                <a:cs typeface="Times"/>
              </a:rPr>
              <a:t> “Behold </a:t>
            </a:r>
            <a:r>
              <a:rPr lang="en-US" sz="2600" dirty="0">
                <a:solidFill>
                  <a:schemeClr val="accent1"/>
                </a:solidFill>
                <a:latin typeface="Times"/>
                <a:cs typeface="Times"/>
              </a:rPr>
              <a:t>the blood of the covenant that the Lord has made with you in accordance with all these words</a:t>
            </a:r>
            <a:r>
              <a:rPr lang="en-US" sz="2600" dirty="0" smtClean="0">
                <a:solidFill>
                  <a:schemeClr val="accent1"/>
                </a:solidFill>
                <a:latin typeface="Times"/>
                <a:cs typeface="Times"/>
              </a:rPr>
              <a:t>.”</a:t>
            </a:r>
          </a:p>
          <a:p>
            <a:pPr eaLnBrk="0" hangingPunct="0"/>
            <a:r>
              <a:rPr lang="en-US" sz="2000" dirty="0">
                <a:solidFill>
                  <a:schemeClr val="accent1"/>
                </a:solidFill>
                <a:latin typeface="Arial" pitchFamily="-128" charset="0"/>
              </a:rPr>
              <a:t>						Exodus 24:4-8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ChangeArrowheads="1"/>
          </p:cNvSpPr>
          <p:nvPr/>
        </p:nvSpPr>
        <p:spPr bwMode="auto">
          <a:xfrm>
            <a:off x="1295400" y="5391150"/>
            <a:ext cx="2160588" cy="865188"/>
          </a:xfrm>
          <a:prstGeom prst="rect">
            <a:avLst/>
          </a:prstGeom>
          <a:solidFill>
            <a:srgbClr val="969696"/>
          </a:solidFill>
          <a:ln w="9525">
            <a:solidFill>
              <a:schemeClr val="tx1"/>
            </a:solidFill>
            <a:miter lim="800000"/>
            <a:headEnd/>
            <a:tailEnd/>
          </a:ln>
          <a:effectLst/>
        </p:spPr>
        <p:txBody>
          <a:bodyPr wrap="none" anchor="ctr">
            <a:prstTxWarp prst="textNoShape">
              <a:avLst/>
            </a:prstTxWarp>
          </a:bodyPr>
          <a:lstStyle/>
          <a:p>
            <a:pPr algn="ctr"/>
            <a:r>
              <a:rPr lang="en-GB" sz="2400">
                <a:latin typeface="Arial" pitchFamily="-128" charset="0"/>
              </a:rPr>
              <a:t>Foundation </a:t>
            </a:r>
          </a:p>
          <a:p>
            <a:pPr algn="ctr"/>
            <a:r>
              <a:rPr lang="en-GB" sz="2400">
                <a:latin typeface="Arial" pitchFamily="-128" charset="0"/>
              </a:rPr>
              <a:t>of faith</a:t>
            </a:r>
          </a:p>
        </p:txBody>
      </p:sp>
      <p:sp>
        <p:nvSpPr>
          <p:cNvPr id="1460227" name="Rectangle 3"/>
          <p:cNvSpPr>
            <a:spLocks noChangeArrowheads="1"/>
          </p:cNvSpPr>
          <p:nvPr/>
        </p:nvSpPr>
        <p:spPr bwMode="auto">
          <a:xfrm>
            <a:off x="1295400" y="3733800"/>
            <a:ext cx="2160588" cy="865188"/>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algn="ctr"/>
            <a:r>
              <a:rPr lang="en-GB" sz="2400">
                <a:latin typeface="Arial" pitchFamily="-128" charset="0"/>
              </a:rPr>
              <a:t>Foundation </a:t>
            </a:r>
          </a:p>
          <a:p>
            <a:pPr algn="ctr"/>
            <a:r>
              <a:rPr lang="en-GB" sz="2400">
                <a:latin typeface="Arial" pitchFamily="-128" charset="0"/>
              </a:rPr>
              <a:t>of substance</a:t>
            </a:r>
          </a:p>
        </p:txBody>
      </p:sp>
      <p:sp>
        <p:nvSpPr>
          <p:cNvPr id="1460228" name="Rectangle 4"/>
          <p:cNvSpPr>
            <a:spLocks noChangeArrowheads="1"/>
          </p:cNvSpPr>
          <p:nvPr/>
        </p:nvSpPr>
        <p:spPr bwMode="auto">
          <a:xfrm>
            <a:off x="381000" y="1717675"/>
            <a:ext cx="4154488" cy="793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GB" sz="2400">
                <a:latin typeface="Arial" pitchFamily="-128" charset="0"/>
              </a:rPr>
              <a:t>Foundation for the Messiah</a:t>
            </a:r>
          </a:p>
        </p:txBody>
      </p:sp>
      <p:sp>
        <p:nvSpPr>
          <p:cNvPr id="1460229" name="Line 5"/>
          <p:cNvSpPr>
            <a:spLocks noChangeShapeType="1"/>
          </p:cNvSpPr>
          <p:nvPr/>
        </p:nvSpPr>
        <p:spPr bwMode="auto">
          <a:xfrm>
            <a:off x="2303463" y="2725738"/>
            <a:ext cx="0" cy="865187"/>
          </a:xfrm>
          <a:prstGeom prst="line">
            <a:avLst/>
          </a:prstGeom>
          <a:noFill/>
          <a:ln w="57150">
            <a:solidFill>
              <a:schemeClr val="bg1"/>
            </a:solidFill>
            <a:round/>
            <a:headEnd type="triangle" w="lg" len="med"/>
            <a:tailEnd/>
          </a:ln>
          <a:effectLst/>
        </p:spPr>
        <p:txBody>
          <a:bodyPr>
            <a:prstTxWarp prst="textNoShape">
              <a:avLst/>
            </a:prstTxWarp>
          </a:bodyPr>
          <a:lstStyle/>
          <a:p>
            <a:endParaRPr lang="en-US"/>
          </a:p>
        </p:txBody>
      </p:sp>
      <p:sp>
        <p:nvSpPr>
          <p:cNvPr id="1460230" name="Line 6"/>
          <p:cNvSpPr>
            <a:spLocks noChangeShapeType="1"/>
          </p:cNvSpPr>
          <p:nvPr/>
        </p:nvSpPr>
        <p:spPr bwMode="auto">
          <a:xfrm>
            <a:off x="2087563" y="5030788"/>
            <a:ext cx="574675" cy="0"/>
          </a:xfrm>
          <a:prstGeom prst="line">
            <a:avLst/>
          </a:prstGeom>
          <a:noFill/>
          <a:ln w="28575">
            <a:solidFill>
              <a:schemeClr val="bg1"/>
            </a:solidFill>
            <a:round/>
            <a:headEnd/>
            <a:tailEnd/>
          </a:ln>
          <a:effectLst/>
        </p:spPr>
        <p:txBody>
          <a:bodyPr>
            <a:prstTxWarp prst="textNoShape">
              <a:avLst/>
            </a:prstTxWarp>
          </a:bodyPr>
          <a:lstStyle/>
          <a:p>
            <a:endParaRPr lang="en-US"/>
          </a:p>
        </p:txBody>
      </p:sp>
      <p:sp>
        <p:nvSpPr>
          <p:cNvPr id="1460231" name="Line 7"/>
          <p:cNvSpPr>
            <a:spLocks noChangeShapeType="1"/>
          </p:cNvSpPr>
          <p:nvPr/>
        </p:nvSpPr>
        <p:spPr bwMode="auto">
          <a:xfrm>
            <a:off x="2374900" y="4741863"/>
            <a:ext cx="0" cy="576262"/>
          </a:xfrm>
          <a:prstGeom prst="line">
            <a:avLst/>
          </a:prstGeom>
          <a:noFill/>
          <a:ln w="28575">
            <a:solidFill>
              <a:schemeClr val="bg1"/>
            </a:solidFill>
            <a:round/>
            <a:headEnd/>
            <a:tailEnd/>
          </a:ln>
          <a:effectLst/>
        </p:spPr>
        <p:txBody>
          <a:bodyPr>
            <a:prstTxWarp prst="textNoShape">
              <a:avLst/>
            </a:prstTxWarp>
          </a:bodyPr>
          <a:lstStyle/>
          <a:p>
            <a:endParaRPr lang="en-US"/>
          </a:p>
        </p:txBody>
      </p:sp>
      <p:sp>
        <p:nvSpPr>
          <p:cNvPr id="1460232" name="Line 8"/>
          <p:cNvSpPr>
            <a:spLocks noChangeShapeType="1"/>
          </p:cNvSpPr>
          <p:nvPr/>
        </p:nvSpPr>
        <p:spPr bwMode="auto">
          <a:xfrm>
            <a:off x="3454400" y="5822950"/>
            <a:ext cx="1081088" cy="0"/>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33" name="Text Box 9"/>
          <p:cNvSpPr txBox="1">
            <a:spLocks noChangeArrowheads="1"/>
          </p:cNvSpPr>
          <p:nvPr/>
        </p:nvSpPr>
        <p:spPr bwMode="auto">
          <a:xfrm>
            <a:off x="4875213" y="5553075"/>
            <a:ext cx="3267075" cy="457200"/>
          </a:xfrm>
          <a:prstGeom prst="rect">
            <a:avLst/>
          </a:prstGeom>
          <a:noFill/>
          <a:ln w="9525">
            <a:noFill/>
            <a:miter lim="800000"/>
            <a:headEnd/>
            <a:tailEnd/>
          </a:ln>
          <a:effectLst/>
        </p:spPr>
        <p:txBody>
          <a:bodyPr wrap="none">
            <a:prstTxWarp prst="textNoShape">
              <a:avLst/>
            </a:prstTxWarp>
            <a:spAutoFit/>
          </a:bodyPr>
          <a:lstStyle/>
          <a:p>
            <a:r>
              <a:rPr lang="en-GB" sz="2400">
                <a:solidFill>
                  <a:schemeClr val="bg1"/>
                </a:solidFill>
                <a:latin typeface="Arial" pitchFamily="-128" charset="0"/>
              </a:rPr>
              <a:t>Offering - Word of God</a:t>
            </a:r>
          </a:p>
        </p:txBody>
      </p:sp>
      <p:sp>
        <p:nvSpPr>
          <p:cNvPr id="1460234" name="Line 10"/>
          <p:cNvSpPr>
            <a:spLocks noChangeShapeType="1"/>
          </p:cNvSpPr>
          <p:nvPr/>
        </p:nvSpPr>
        <p:spPr bwMode="auto">
          <a:xfrm>
            <a:off x="4175125" y="5318125"/>
            <a:ext cx="0" cy="1008063"/>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35" name="Line 11"/>
          <p:cNvSpPr>
            <a:spLocks noChangeShapeType="1"/>
          </p:cNvSpPr>
          <p:nvPr/>
        </p:nvSpPr>
        <p:spPr bwMode="auto">
          <a:xfrm>
            <a:off x="4175125" y="6326188"/>
            <a:ext cx="360363" cy="0"/>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36" name="Line 12"/>
          <p:cNvSpPr>
            <a:spLocks noChangeShapeType="1"/>
          </p:cNvSpPr>
          <p:nvPr/>
        </p:nvSpPr>
        <p:spPr bwMode="auto">
          <a:xfrm>
            <a:off x="4175125" y="5318125"/>
            <a:ext cx="360363" cy="0"/>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37" name="Text Box 13"/>
          <p:cNvSpPr txBox="1">
            <a:spLocks noChangeArrowheads="1"/>
          </p:cNvSpPr>
          <p:nvPr/>
        </p:nvSpPr>
        <p:spPr bwMode="auto">
          <a:xfrm>
            <a:off x="4895850" y="5030788"/>
            <a:ext cx="1082675" cy="457200"/>
          </a:xfrm>
          <a:prstGeom prst="rect">
            <a:avLst/>
          </a:prstGeom>
          <a:noFill/>
          <a:ln w="9525">
            <a:noFill/>
            <a:miter lim="800000"/>
            <a:headEnd/>
            <a:tailEnd/>
          </a:ln>
          <a:effectLst/>
        </p:spPr>
        <p:txBody>
          <a:bodyPr wrap="none">
            <a:prstTxWarp prst="textNoShape">
              <a:avLst/>
            </a:prstTxWarp>
            <a:spAutoFit/>
          </a:bodyPr>
          <a:lstStyle/>
          <a:p>
            <a:r>
              <a:rPr lang="en-GB" sz="2400">
                <a:solidFill>
                  <a:schemeClr val="bg1"/>
                </a:solidFill>
                <a:latin typeface="Arial" pitchFamily="-128" charset="0"/>
              </a:rPr>
              <a:t>Moses</a:t>
            </a:r>
          </a:p>
        </p:txBody>
      </p:sp>
      <p:sp>
        <p:nvSpPr>
          <p:cNvPr id="1460238" name="Text Box 14"/>
          <p:cNvSpPr txBox="1">
            <a:spLocks noChangeArrowheads="1"/>
          </p:cNvSpPr>
          <p:nvPr/>
        </p:nvSpPr>
        <p:spPr bwMode="auto">
          <a:xfrm>
            <a:off x="4895850" y="6038850"/>
            <a:ext cx="1352550" cy="457200"/>
          </a:xfrm>
          <a:prstGeom prst="rect">
            <a:avLst/>
          </a:prstGeom>
          <a:noFill/>
          <a:ln w="9525">
            <a:noFill/>
            <a:miter lim="800000"/>
            <a:headEnd/>
            <a:tailEnd/>
          </a:ln>
          <a:effectLst/>
        </p:spPr>
        <p:txBody>
          <a:bodyPr wrap="none">
            <a:prstTxWarp prst="textNoShape">
              <a:avLst/>
            </a:prstTxWarp>
            <a:spAutoFit/>
          </a:bodyPr>
          <a:lstStyle/>
          <a:p>
            <a:r>
              <a:rPr lang="en-GB" sz="2400">
                <a:solidFill>
                  <a:schemeClr val="bg1"/>
                </a:solidFill>
                <a:latin typeface="Arial" pitchFamily="-128" charset="0"/>
              </a:rPr>
              <a:t>40 years</a:t>
            </a:r>
          </a:p>
        </p:txBody>
      </p:sp>
      <p:sp>
        <p:nvSpPr>
          <p:cNvPr id="1460239" name="Line 15"/>
          <p:cNvSpPr>
            <a:spLocks noChangeShapeType="1"/>
          </p:cNvSpPr>
          <p:nvPr/>
        </p:nvSpPr>
        <p:spPr bwMode="auto">
          <a:xfrm>
            <a:off x="3429000" y="4191000"/>
            <a:ext cx="609600" cy="0"/>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40" name="Text Box 16"/>
          <p:cNvSpPr txBox="1">
            <a:spLocks noChangeArrowheads="1"/>
          </p:cNvSpPr>
          <p:nvPr/>
        </p:nvSpPr>
        <p:spPr bwMode="auto">
          <a:xfrm>
            <a:off x="4148138" y="3886200"/>
            <a:ext cx="4978400" cy="822325"/>
          </a:xfrm>
          <a:prstGeom prst="rect">
            <a:avLst/>
          </a:prstGeom>
          <a:noFill/>
          <a:ln w="9525">
            <a:noFill/>
            <a:miter lim="800000"/>
            <a:headEnd/>
            <a:tailEnd/>
          </a:ln>
          <a:effectLst/>
        </p:spPr>
        <p:txBody>
          <a:bodyPr wrap="none">
            <a:prstTxWarp prst="textNoShape">
              <a:avLst/>
            </a:prstTxWarp>
            <a:spAutoFit/>
          </a:bodyPr>
          <a:lstStyle/>
          <a:p>
            <a:r>
              <a:rPr lang="en-GB" sz="2400" dirty="0">
                <a:solidFill>
                  <a:schemeClr val="bg1"/>
                </a:solidFill>
                <a:latin typeface="Arial" pitchFamily="-128" charset="0"/>
              </a:rPr>
              <a:t>Remove sinful nature</a:t>
            </a:r>
          </a:p>
          <a:p>
            <a:r>
              <a:rPr lang="en-GB" sz="2400" dirty="0">
                <a:solidFill>
                  <a:schemeClr val="bg1"/>
                </a:solidFill>
                <a:latin typeface="Arial" pitchFamily="-128" charset="0"/>
              </a:rPr>
              <a:t>Unity between Moses and Hebrews</a:t>
            </a:r>
          </a:p>
        </p:txBody>
      </p:sp>
      <p:sp>
        <p:nvSpPr>
          <p:cNvPr id="1460241" name="Rectangle 17"/>
          <p:cNvSpPr>
            <a:spLocks noGrp="1" noChangeArrowheads="1"/>
          </p:cNvSpPr>
          <p:nvPr>
            <p:ph type="title"/>
          </p:nvPr>
        </p:nvSpPr>
        <p:spPr/>
        <p:txBody>
          <a:bodyPr/>
          <a:lstStyle/>
          <a:p>
            <a:r>
              <a:rPr lang="en-GB" sz="4000">
                <a:solidFill>
                  <a:srgbClr val="FFFF00"/>
                </a:solidFill>
                <a:latin typeface="Arial Rounded MT Bold" pitchFamily="-128" charset="0"/>
              </a:rPr>
              <a:t>National foundation to receive the messiah</a:t>
            </a:r>
            <a:endParaRPr lang="en-US"/>
          </a:p>
        </p:txBody>
      </p:sp>
      <p:sp>
        <p:nvSpPr>
          <p:cNvPr id="1460242" name="Line 18"/>
          <p:cNvSpPr>
            <a:spLocks noChangeShapeType="1"/>
          </p:cNvSpPr>
          <p:nvPr/>
        </p:nvSpPr>
        <p:spPr bwMode="auto">
          <a:xfrm>
            <a:off x="4535488" y="2078038"/>
            <a:ext cx="935037" cy="0"/>
          </a:xfrm>
          <a:prstGeom prst="line">
            <a:avLst/>
          </a:prstGeom>
          <a:noFill/>
          <a:ln w="9525">
            <a:solidFill>
              <a:schemeClr val="bg1"/>
            </a:solidFill>
            <a:round/>
            <a:headEnd/>
            <a:tailEnd/>
          </a:ln>
          <a:effectLst/>
        </p:spPr>
        <p:txBody>
          <a:bodyPr>
            <a:prstTxWarp prst="textNoShape">
              <a:avLst/>
            </a:prstTxWarp>
          </a:bodyPr>
          <a:lstStyle/>
          <a:p>
            <a:endParaRPr lang="en-US"/>
          </a:p>
        </p:txBody>
      </p:sp>
      <p:sp>
        <p:nvSpPr>
          <p:cNvPr id="1460243" name="Text Box 19"/>
          <p:cNvSpPr txBox="1">
            <a:spLocks noChangeArrowheads="1"/>
          </p:cNvSpPr>
          <p:nvPr/>
        </p:nvSpPr>
        <p:spPr bwMode="auto">
          <a:xfrm>
            <a:off x="5614988" y="1646238"/>
            <a:ext cx="2132012" cy="822325"/>
          </a:xfrm>
          <a:prstGeom prst="rect">
            <a:avLst/>
          </a:prstGeom>
          <a:noFill/>
          <a:ln w="9525">
            <a:noFill/>
            <a:miter lim="800000"/>
            <a:headEnd/>
            <a:tailEnd/>
          </a:ln>
          <a:effectLst/>
        </p:spPr>
        <p:txBody>
          <a:bodyPr wrap="none">
            <a:prstTxWarp prst="textNoShape">
              <a:avLst/>
            </a:prstTxWarp>
            <a:spAutoFit/>
          </a:bodyPr>
          <a:lstStyle/>
          <a:p>
            <a:r>
              <a:rPr lang="en-GB" sz="2400">
                <a:solidFill>
                  <a:schemeClr val="bg1"/>
                </a:solidFill>
                <a:latin typeface="Arial" pitchFamily="-128" charset="0"/>
              </a:rPr>
              <a:t>And the Word </a:t>
            </a:r>
            <a:br>
              <a:rPr lang="en-GB" sz="2400">
                <a:solidFill>
                  <a:schemeClr val="bg1"/>
                </a:solidFill>
                <a:latin typeface="Arial" pitchFamily="-128" charset="0"/>
              </a:rPr>
            </a:br>
            <a:r>
              <a:rPr lang="en-GB" sz="2400">
                <a:solidFill>
                  <a:schemeClr val="bg1"/>
                </a:solidFill>
                <a:latin typeface="Arial" pitchFamily="-128" charset="0"/>
              </a:rPr>
              <a:t>became flesh</a:t>
            </a:r>
          </a:p>
        </p:txBody>
      </p:sp>
      <p:sp>
        <p:nvSpPr>
          <p:cNvPr id="1460244" name="Text Box 20"/>
          <p:cNvSpPr txBox="1">
            <a:spLocks noChangeArrowheads="1"/>
          </p:cNvSpPr>
          <p:nvPr/>
        </p:nvSpPr>
        <p:spPr bwMode="auto">
          <a:xfrm>
            <a:off x="2590800" y="2819400"/>
            <a:ext cx="5799138" cy="519113"/>
          </a:xfrm>
          <a:prstGeom prst="rect">
            <a:avLst/>
          </a:prstGeom>
          <a:noFill/>
          <a:ln w="9525">
            <a:noFill/>
            <a:miter lim="800000"/>
            <a:headEnd/>
            <a:tailEnd/>
          </a:ln>
          <a:effectLst/>
        </p:spPr>
        <p:txBody>
          <a:bodyPr wrap="none">
            <a:prstTxWarp prst="textNoShape">
              <a:avLst/>
            </a:prstTxWarp>
            <a:spAutoFit/>
          </a:bodyPr>
          <a:lstStyle/>
          <a:p>
            <a:r>
              <a:rPr lang="en-GB" sz="2400">
                <a:solidFill>
                  <a:schemeClr val="bg1"/>
                </a:solidFill>
                <a:latin typeface="Arial" pitchFamily="-128" charset="0"/>
              </a:rPr>
              <a:t>Divine grace  +  Human will  </a:t>
            </a:r>
            <a:r>
              <a:rPr lang="en-GB" sz="2800" b="1">
                <a:solidFill>
                  <a:schemeClr val="bg1"/>
                </a:solidFill>
                <a:latin typeface="Arial" pitchFamily="-128" charset="0"/>
                <a:ea typeface="Arial" pitchFamily="-128" charset="0"/>
                <a:cs typeface="Arial" pitchFamily="-128" charset="0"/>
              </a:rPr>
              <a:t>→</a:t>
            </a:r>
            <a:r>
              <a:rPr lang="en-GB" sz="2400">
                <a:solidFill>
                  <a:schemeClr val="bg1"/>
                </a:solidFill>
                <a:latin typeface="Arial" pitchFamily="-128" charset="0"/>
              </a:rPr>
              <a:t> God’s will</a:t>
            </a:r>
          </a:p>
        </p:txBody>
      </p:sp>
      <p:sp>
        <p:nvSpPr>
          <p:cNvPr id="1460245" name="Rectangle 21"/>
          <p:cNvSpPr>
            <a:spLocks noChangeArrowheads="1"/>
          </p:cNvSpPr>
          <p:nvPr/>
        </p:nvSpPr>
        <p:spPr bwMode="auto">
          <a:xfrm>
            <a:off x="442913" y="2541588"/>
            <a:ext cx="184150" cy="457200"/>
          </a:xfrm>
          <a:prstGeom prst="rect">
            <a:avLst/>
          </a:prstGeom>
          <a:noFill/>
          <a:ln w="9525">
            <a:noFill/>
            <a:miter lim="800000"/>
            <a:headEnd/>
            <a:tailEnd/>
          </a:ln>
          <a:effectLst/>
        </p:spPr>
        <p:txBody>
          <a:bodyPr wrap="none">
            <a:prstTxWarp prst="textNoShape">
              <a:avLst/>
            </a:prstTxWarp>
            <a:spAutoFit/>
          </a:bodyPr>
          <a:lstStyle/>
          <a:p>
            <a:endParaRPr lang="en-US" sz="2400" b="1">
              <a:latin typeface="Arial" pitchFamily="-12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0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0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0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02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02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0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02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02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602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02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602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602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602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602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02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602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602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6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226" grpId="0" animBg="1"/>
      <p:bldP spid="1460227" grpId="0" animBg="1"/>
      <p:bldP spid="1460228" grpId="0" animBg="1"/>
      <p:bldP spid="1460229" grpId="0" animBg="1"/>
      <p:bldP spid="1460230" grpId="0" animBg="1"/>
      <p:bldP spid="1460231" grpId="0" animBg="1"/>
      <p:bldP spid="1460232" grpId="0" animBg="1"/>
      <p:bldP spid="1460233" grpId="0"/>
      <p:bldP spid="1460234" grpId="0" animBg="1"/>
      <p:bldP spid="1460235" grpId="0" animBg="1"/>
      <p:bldP spid="1460236" grpId="0" animBg="1"/>
      <p:bldP spid="1460237" grpId="0"/>
      <p:bldP spid="1460238" grpId="0"/>
      <p:bldP spid="1460239" grpId="0" animBg="1"/>
      <p:bldP spid="1460240" grpId="0"/>
      <p:bldP spid="1460242" grpId="0" animBg="1"/>
      <p:bldP spid="1460243" grpId="0"/>
      <p:bldP spid="146024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p:txBody>
          <a:bodyPr/>
          <a:lstStyle/>
          <a:p>
            <a:r>
              <a:rPr lang="en-US" sz="4000">
                <a:solidFill>
                  <a:srgbClr val="FFFF00"/>
                </a:solidFill>
                <a:latin typeface="Arial Rounded MT Bold" pitchFamily="-128" charset="0"/>
              </a:rPr>
              <a:t>Becoming the people of God</a:t>
            </a:r>
            <a:endParaRPr lang="en-US"/>
          </a:p>
        </p:txBody>
      </p:sp>
      <p:pic>
        <p:nvPicPr>
          <p:cNvPr id="1575941" name="Picture 5" descr="_0303160501_033"/>
          <p:cNvPicPr>
            <a:picLocks noGrp="1" noChangeAspect="1" noChangeArrowheads="1"/>
          </p:cNvPicPr>
          <p:nvPr>
            <p:ph idx="1"/>
          </p:nvPr>
        </p:nvPicPr>
        <p:blipFill>
          <a:blip r:embed="rId3"/>
          <a:srcRect t="3999" r="5556" b="8000"/>
          <a:stretch>
            <a:fillRect/>
          </a:stretch>
        </p:blipFill>
        <p:spPr>
          <a:xfrm>
            <a:off x="1065213" y="1781175"/>
            <a:ext cx="7011987" cy="4537075"/>
          </a:xfrm>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title"/>
          </p:nvPr>
        </p:nvSpPr>
        <p:spPr/>
        <p:txBody>
          <a:bodyPr/>
          <a:lstStyle/>
          <a:p>
            <a:r>
              <a:rPr lang="en-US" sz="4000">
                <a:solidFill>
                  <a:srgbClr val="FFFF00"/>
                </a:solidFill>
                <a:latin typeface="Arial Rounded MT Bold" pitchFamily="-128" charset="0"/>
              </a:rPr>
              <a:t>Celebrating the covenant</a:t>
            </a:r>
            <a:endParaRPr lang="en-US"/>
          </a:p>
        </p:txBody>
      </p:sp>
      <p:sp>
        <p:nvSpPr>
          <p:cNvPr id="1581060" name="Rectangle 4"/>
          <p:cNvSpPr>
            <a:spLocks noGrp="1" noChangeArrowheads="1"/>
          </p:cNvSpPr>
          <p:nvPr>
            <p:ph type="body" sz="half" idx="1"/>
          </p:nvPr>
        </p:nvSpPr>
        <p:spPr/>
        <p:txBody>
          <a:bodyPr/>
          <a:lstStyle/>
          <a:p>
            <a:pPr>
              <a:buFontTx/>
              <a:buNone/>
            </a:pPr>
            <a:r>
              <a:rPr lang="en-US" sz="2400" dirty="0">
                <a:solidFill>
                  <a:schemeClr val="accent1"/>
                </a:solidFill>
                <a:latin typeface="Times"/>
                <a:cs typeface="Times"/>
              </a:rPr>
              <a:t>	Moses and Aaron, and the seventy elders of Israel went up and saw the God of Israel. Under his feet was something like a pavement made of sapphire, clear as the sky itself. But God did not raise his hand against these leaders of the Israelites; they saw God, and they ate and drank.</a:t>
            </a:r>
          </a:p>
          <a:p>
            <a:pPr>
              <a:buFontTx/>
              <a:buNone/>
            </a:pPr>
            <a:r>
              <a:rPr lang="en-US" sz="1800" dirty="0">
                <a:solidFill>
                  <a:schemeClr val="accent1"/>
                </a:solidFill>
              </a:rPr>
              <a:t>			Exodus 24:9-11 </a:t>
            </a:r>
          </a:p>
        </p:txBody>
      </p:sp>
      <p:pic>
        <p:nvPicPr>
          <p:cNvPr id="1581061" name="Picture 5" descr="eldersbeforegod"/>
          <p:cNvPicPr>
            <a:picLocks noGrp="1" noChangeAspect="1" noChangeArrowheads="1"/>
          </p:cNvPicPr>
          <p:nvPr>
            <p:ph sz="half" idx="2"/>
          </p:nvPr>
        </p:nvPicPr>
        <p:blipFill>
          <a:blip r:embed="rId3"/>
          <a:srcRect l="7076" t="5859" r="7076" b="5859"/>
          <a:stretch>
            <a:fillRect/>
          </a:stretch>
        </p:blipFill>
        <p:spPr>
          <a:xfrm>
            <a:off x="4845050" y="1417638"/>
            <a:ext cx="3790950" cy="4708525"/>
          </a:xfrm>
          <a:ln/>
        </p:spPr>
      </p:pic>
      <p:sp>
        <p:nvSpPr>
          <p:cNvPr id="1581062" name="Text Box 6"/>
          <p:cNvSpPr txBox="1">
            <a:spLocks noChangeArrowheads="1"/>
          </p:cNvSpPr>
          <p:nvPr/>
        </p:nvSpPr>
        <p:spPr bwMode="auto">
          <a:xfrm>
            <a:off x="4868863" y="6291263"/>
            <a:ext cx="3817937"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The elders before the throne of God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What was change of lineage?</a:t>
            </a:r>
            <a:endParaRPr kumimoji="1" lang="en-US"/>
          </a:p>
        </p:txBody>
      </p:sp>
      <p:sp>
        <p:nvSpPr>
          <p:cNvPr id="1543171" name="Rectangle 3"/>
          <p:cNvSpPr>
            <a:spLocks noGrp="1" noChangeArrowheads="1"/>
          </p:cNvSpPr>
          <p:nvPr>
            <p:ph type="body" idx="1"/>
          </p:nvPr>
        </p:nvSpPr>
        <p:spPr/>
        <p:txBody>
          <a:bodyPr/>
          <a:lstStyle/>
          <a:p>
            <a:pPr>
              <a:buFontTx/>
              <a:buNone/>
            </a:pPr>
            <a:endParaRPr kumimoji="1" lang="en-US">
              <a:solidFill>
                <a:schemeClr val="accent1"/>
              </a:solidFill>
            </a:endParaRPr>
          </a:p>
          <a:p>
            <a:r>
              <a:rPr kumimoji="1" lang="en-US">
                <a:solidFill>
                  <a:schemeClr val="accent1"/>
                </a:solidFill>
              </a:rPr>
              <a:t>Change of identity to the people of God</a:t>
            </a:r>
          </a:p>
          <a:p>
            <a:endParaRPr kumimoji="1" lang="en-US">
              <a:solidFill>
                <a:schemeClr val="accent1"/>
              </a:solidFill>
            </a:endParaRPr>
          </a:p>
          <a:p>
            <a:r>
              <a:rPr kumimoji="1" lang="en-US">
                <a:solidFill>
                  <a:schemeClr val="accent1"/>
                </a:solidFill>
              </a:rPr>
              <a:t>Change from Satan’s way of life to God’s way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3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3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3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0" grpId="0"/>
      <p:bldP spid="154317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What is Satan’s way of life?</a:t>
            </a:r>
            <a:endParaRPr kumimoji="1" lang="en-US"/>
          </a:p>
        </p:txBody>
      </p:sp>
      <p:sp>
        <p:nvSpPr>
          <p:cNvPr id="1545219" name="Rectangle 3"/>
          <p:cNvSpPr>
            <a:spLocks noGrp="1" noChangeArrowheads="1"/>
          </p:cNvSpPr>
          <p:nvPr>
            <p:ph type="body" idx="1"/>
          </p:nvPr>
        </p:nvSpPr>
        <p:spPr/>
        <p:txBody>
          <a:bodyPr/>
          <a:lstStyle/>
          <a:p>
            <a:r>
              <a:rPr kumimoji="1" lang="en-US" sz="3600">
                <a:solidFill>
                  <a:schemeClr val="accent1"/>
                </a:solidFill>
              </a:rPr>
              <a:t>False sense of identity</a:t>
            </a:r>
          </a:p>
          <a:p>
            <a:r>
              <a:rPr kumimoji="1" lang="en-US" sz="3600">
                <a:solidFill>
                  <a:schemeClr val="accent1"/>
                </a:solidFill>
              </a:rPr>
              <a:t>Things are purpose of life</a:t>
            </a:r>
          </a:p>
          <a:p>
            <a:r>
              <a:rPr kumimoji="1" lang="en-US" sz="3600">
                <a:solidFill>
                  <a:schemeClr val="accent1"/>
                </a:solidFill>
              </a:rPr>
              <a:t>Bad language</a:t>
            </a:r>
          </a:p>
          <a:p>
            <a:r>
              <a:rPr kumimoji="1" lang="en-US" sz="3600">
                <a:solidFill>
                  <a:schemeClr val="accent1"/>
                </a:solidFill>
              </a:rPr>
              <a:t>Workaholic or fun loving</a:t>
            </a:r>
          </a:p>
          <a:p>
            <a:r>
              <a:rPr kumimoji="1" lang="en-US" sz="3600">
                <a:solidFill>
                  <a:schemeClr val="accent1"/>
                </a:solidFill>
              </a:rPr>
              <a:t>Disrespecting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5219">
                                            <p:txEl>
                                              <p:pRg st="0" end="0"/>
                                            </p:txEl>
                                          </p:spTgt>
                                        </p:tgtEl>
                                        <p:attrNameLst>
                                          <p:attrName>style.visibility</p:attrName>
                                        </p:attrNameLst>
                                      </p:cBhvr>
                                      <p:to>
                                        <p:strVal val="visible"/>
                                      </p:to>
                                    </p:set>
                                    <p:animEffect transition="in" filter="fade">
                                      <p:cBhvr>
                                        <p:cTn id="7" dur="500"/>
                                        <p:tgtEl>
                                          <p:spTgt spid="1545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5219">
                                            <p:txEl>
                                              <p:pRg st="1" end="1"/>
                                            </p:txEl>
                                          </p:spTgt>
                                        </p:tgtEl>
                                        <p:attrNameLst>
                                          <p:attrName>style.visibility</p:attrName>
                                        </p:attrNameLst>
                                      </p:cBhvr>
                                      <p:to>
                                        <p:strVal val="visible"/>
                                      </p:to>
                                    </p:set>
                                    <p:animEffect transition="in" filter="fade">
                                      <p:cBhvr>
                                        <p:cTn id="12" dur="500"/>
                                        <p:tgtEl>
                                          <p:spTgt spid="1545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5219">
                                            <p:txEl>
                                              <p:pRg st="2" end="2"/>
                                            </p:txEl>
                                          </p:spTgt>
                                        </p:tgtEl>
                                        <p:attrNameLst>
                                          <p:attrName>style.visibility</p:attrName>
                                        </p:attrNameLst>
                                      </p:cBhvr>
                                      <p:to>
                                        <p:strVal val="visible"/>
                                      </p:to>
                                    </p:set>
                                    <p:animEffect transition="in" filter="fade">
                                      <p:cBhvr>
                                        <p:cTn id="17" dur="500"/>
                                        <p:tgtEl>
                                          <p:spTgt spid="1545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5219">
                                            <p:txEl>
                                              <p:pRg st="3" end="3"/>
                                            </p:txEl>
                                          </p:spTgt>
                                        </p:tgtEl>
                                        <p:attrNameLst>
                                          <p:attrName>style.visibility</p:attrName>
                                        </p:attrNameLst>
                                      </p:cBhvr>
                                      <p:to>
                                        <p:strVal val="visible"/>
                                      </p:to>
                                    </p:set>
                                    <p:animEffect transition="in" filter="fade">
                                      <p:cBhvr>
                                        <p:cTn id="22" dur="500"/>
                                        <p:tgtEl>
                                          <p:spTgt spid="1545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5219">
                                            <p:txEl>
                                              <p:pRg st="4" end="4"/>
                                            </p:txEl>
                                          </p:spTgt>
                                        </p:tgtEl>
                                        <p:attrNameLst>
                                          <p:attrName>style.visibility</p:attrName>
                                        </p:attrNameLst>
                                      </p:cBhvr>
                                      <p:to>
                                        <p:strVal val="visible"/>
                                      </p:to>
                                    </p:set>
                                    <p:animEffect transition="in" filter="fade">
                                      <p:cBhvr>
                                        <p:cTn id="27" dur="500"/>
                                        <p:tgtEl>
                                          <p:spTgt spid="1545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21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What is Satan’s way of life?</a:t>
            </a:r>
            <a:endParaRPr kumimoji="1" lang="en-US"/>
          </a:p>
        </p:txBody>
      </p:sp>
      <p:sp>
        <p:nvSpPr>
          <p:cNvPr id="1547267" name="Rectangle 3"/>
          <p:cNvSpPr>
            <a:spLocks noGrp="1" noChangeArrowheads="1"/>
          </p:cNvSpPr>
          <p:nvPr>
            <p:ph type="body" idx="1"/>
          </p:nvPr>
        </p:nvSpPr>
        <p:spPr/>
        <p:txBody>
          <a:bodyPr/>
          <a:lstStyle/>
          <a:p>
            <a:r>
              <a:rPr kumimoji="1" lang="en-US" sz="3600">
                <a:solidFill>
                  <a:schemeClr val="accent1"/>
                </a:solidFill>
              </a:rPr>
              <a:t>Violence and murder</a:t>
            </a:r>
          </a:p>
          <a:p>
            <a:r>
              <a:rPr kumimoji="1" lang="en-US" sz="3600">
                <a:solidFill>
                  <a:schemeClr val="accent1"/>
                </a:solidFill>
              </a:rPr>
              <a:t>Promiscuity</a:t>
            </a:r>
          </a:p>
          <a:p>
            <a:r>
              <a:rPr kumimoji="1" lang="en-US" sz="3600">
                <a:solidFill>
                  <a:schemeClr val="accent1"/>
                </a:solidFill>
              </a:rPr>
              <a:t>Stealing</a:t>
            </a:r>
          </a:p>
          <a:p>
            <a:r>
              <a:rPr kumimoji="1" lang="en-US" sz="3600">
                <a:solidFill>
                  <a:schemeClr val="accent1"/>
                </a:solidFill>
              </a:rPr>
              <a:t>Lying</a:t>
            </a:r>
          </a:p>
          <a:p>
            <a:r>
              <a:rPr kumimoji="1" lang="en-US" sz="3600">
                <a:solidFill>
                  <a:schemeClr val="accent1"/>
                </a:solidFill>
              </a:rPr>
              <a:t>Envy</a:t>
            </a:r>
          </a:p>
          <a:p>
            <a:endParaRPr kumimoji="1" lang="en-US" sz="36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7267">
                                            <p:txEl>
                                              <p:pRg st="0" end="0"/>
                                            </p:txEl>
                                          </p:spTgt>
                                        </p:tgtEl>
                                        <p:attrNameLst>
                                          <p:attrName>style.visibility</p:attrName>
                                        </p:attrNameLst>
                                      </p:cBhvr>
                                      <p:to>
                                        <p:strVal val="visible"/>
                                      </p:to>
                                    </p:set>
                                    <p:animEffect transition="in" filter="fade">
                                      <p:cBhvr>
                                        <p:cTn id="7" dur="500"/>
                                        <p:tgtEl>
                                          <p:spTgt spid="1547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7267">
                                            <p:txEl>
                                              <p:pRg st="1" end="1"/>
                                            </p:txEl>
                                          </p:spTgt>
                                        </p:tgtEl>
                                        <p:attrNameLst>
                                          <p:attrName>style.visibility</p:attrName>
                                        </p:attrNameLst>
                                      </p:cBhvr>
                                      <p:to>
                                        <p:strVal val="visible"/>
                                      </p:to>
                                    </p:set>
                                    <p:animEffect transition="in" filter="fade">
                                      <p:cBhvr>
                                        <p:cTn id="12" dur="500"/>
                                        <p:tgtEl>
                                          <p:spTgt spid="1547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7267">
                                            <p:txEl>
                                              <p:pRg st="2" end="2"/>
                                            </p:txEl>
                                          </p:spTgt>
                                        </p:tgtEl>
                                        <p:attrNameLst>
                                          <p:attrName>style.visibility</p:attrName>
                                        </p:attrNameLst>
                                      </p:cBhvr>
                                      <p:to>
                                        <p:strVal val="visible"/>
                                      </p:to>
                                    </p:set>
                                    <p:animEffect transition="in" filter="fade">
                                      <p:cBhvr>
                                        <p:cTn id="17" dur="500"/>
                                        <p:tgtEl>
                                          <p:spTgt spid="1547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7267">
                                            <p:txEl>
                                              <p:pRg st="3" end="3"/>
                                            </p:txEl>
                                          </p:spTgt>
                                        </p:tgtEl>
                                        <p:attrNameLst>
                                          <p:attrName>style.visibility</p:attrName>
                                        </p:attrNameLst>
                                      </p:cBhvr>
                                      <p:to>
                                        <p:strVal val="visible"/>
                                      </p:to>
                                    </p:set>
                                    <p:animEffect transition="in" filter="fade">
                                      <p:cBhvr>
                                        <p:cTn id="22" dur="500"/>
                                        <p:tgtEl>
                                          <p:spTgt spid="1547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7267">
                                            <p:txEl>
                                              <p:pRg st="4" end="4"/>
                                            </p:txEl>
                                          </p:spTgt>
                                        </p:tgtEl>
                                        <p:attrNameLst>
                                          <p:attrName>style.visibility</p:attrName>
                                        </p:attrNameLst>
                                      </p:cBhvr>
                                      <p:to>
                                        <p:strVal val="visible"/>
                                      </p:to>
                                    </p:set>
                                    <p:animEffect transition="in" filter="fade">
                                      <p:cBhvr>
                                        <p:cTn id="27" dur="500"/>
                                        <p:tgtEl>
                                          <p:spTgt spid="1547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26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a:xfrm>
            <a:off x="762000" y="1295400"/>
            <a:ext cx="7772400" cy="4343400"/>
          </a:xfrm>
        </p:spPr>
        <p:txBody>
          <a:bodyPr/>
          <a:lstStyle/>
          <a:p>
            <a:pPr algn="ctr"/>
            <a:r>
              <a:rPr lang="en-US" dirty="0">
                <a:solidFill>
                  <a:srgbClr val="FFFF00"/>
                </a:solidFill>
              </a:rPr>
              <a:t>The Ten</a:t>
            </a:r>
            <a:r>
              <a:rPr lang="en-US" dirty="0" smtClean="0">
                <a:solidFill>
                  <a:srgbClr val="FFFF00"/>
                </a:solidFill>
              </a:rPr>
              <a:t> Words challenge </a:t>
            </a:r>
            <a:r>
              <a:rPr lang="en-US" dirty="0">
                <a:solidFill>
                  <a:srgbClr val="FFFF00"/>
                </a:solidFill>
              </a:rPr>
              <a:t>Satan’s tradition</a:t>
            </a:r>
            <a:r>
              <a:rPr lang="en-US" dirty="0" smtClean="0">
                <a:solidFill>
                  <a:srgbClr val="FFFF00"/>
                </a:solidFill>
              </a:rPr>
              <a:t> and </a:t>
            </a:r>
            <a:br>
              <a:rPr lang="en-US" dirty="0" smtClean="0">
                <a:solidFill>
                  <a:srgbClr val="FFFF00"/>
                </a:solidFill>
              </a:rPr>
            </a:br>
            <a:r>
              <a:rPr lang="en-US" dirty="0" smtClean="0">
                <a:solidFill>
                  <a:srgbClr val="FFFF00"/>
                </a:solidFill>
              </a:rPr>
              <a:t>establish </a:t>
            </a:r>
            <a:r>
              <a:rPr lang="en-US" dirty="0">
                <a:solidFill>
                  <a:srgbClr val="FFFF00"/>
                </a:solidFill>
              </a:rPr>
              <a:t>the minimum for living a righteous life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a:xfrm>
            <a:off x="457200" y="685800"/>
            <a:ext cx="8229600" cy="1143000"/>
          </a:xfrm>
        </p:spPr>
        <p:txBody>
          <a:bodyPr/>
          <a:lstStyle/>
          <a:p>
            <a:r>
              <a:rPr kumimoji="1" lang="en-US" sz="4000" dirty="0">
                <a:solidFill>
                  <a:srgbClr val="FFFF00"/>
                </a:solidFill>
                <a:latin typeface="Arial Rounded MT Bold" pitchFamily="-128" charset="0"/>
              </a:rPr>
              <a:t>1.</a:t>
            </a:r>
            <a:r>
              <a:rPr kumimoji="1" lang="en-US" sz="4000" dirty="0" smtClean="0">
                <a:solidFill>
                  <a:srgbClr val="FFFF00"/>
                </a:solidFill>
                <a:latin typeface="Arial Rounded MT Bold" pitchFamily="-128" charset="0"/>
              </a:rPr>
              <a:t> I am the Lord your God. You </a:t>
            </a:r>
            <a:r>
              <a:rPr kumimoji="1" lang="en-US" sz="4000" dirty="0">
                <a:solidFill>
                  <a:srgbClr val="FFFF00"/>
                </a:solidFill>
                <a:latin typeface="Arial Rounded MT Bold" pitchFamily="-128" charset="0"/>
              </a:rPr>
              <a:t>shall have no other gods before me</a:t>
            </a:r>
            <a:endParaRPr kumimoji="1" lang="en-US" dirty="0"/>
          </a:p>
        </p:txBody>
      </p:sp>
      <p:sp>
        <p:nvSpPr>
          <p:cNvPr id="1551363" name="Rectangle 3"/>
          <p:cNvSpPr>
            <a:spLocks noGrp="1" noChangeArrowheads="1"/>
          </p:cNvSpPr>
          <p:nvPr>
            <p:ph type="body" idx="1"/>
          </p:nvPr>
        </p:nvSpPr>
        <p:spPr>
          <a:xfrm>
            <a:off x="457200" y="2179638"/>
            <a:ext cx="8229600" cy="4525962"/>
          </a:xfrm>
        </p:spPr>
        <p:txBody>
          <a:bodyPr/>
          <a:lstStyle/>
          <a:p>
            <a:pPr>
              <a:lnSpc>
                <a:spcPct val="90000"/>
              </a:lnSpc>
            </a:pPr>
            <a:r>
              <a:rPr kumimoji="1" lang="en-US" sz="2800">
                <a:solidFill>
                  <a:schemeClr val="accent1"/>
                </a:solidFill>
              </a:rPr>
              <a:t>Right order, get priorities right - Put God first</a:t>
            </a:r>
          </a:p>
          <a:p>
            <a:pPr>
              <a:lnSpc>
                <a:spcPct val="90000"/>
              </a:lnSpc>
            </a:pPr>
            <a:r>
              <a:rPr kumimoji="1" lang="en-US" sz="2800">
                <a:solidFill>
                  <a:schemeClr val="accent1"/>
                </a:solidFill>
              </a:rPr>
              <a:t>Identity - Most fundamental identity from relationship with the divine</a:t>
            </a:r>
          </a:p>
          <a:p>
            <a:pPr>
              <a:lnSpc>
                <a:spcPct val="90000"/>
              </a:lnSpc>
            </a:pPr>
            <a:r>
              <a:rPr kumimoji="1" lang="en-US" sz="2800">
                <a:solidFill>
                  <a:schemeClr val="accent1"/>
                </a:solidFill>
              </a:rPr>
              <a:t>Football fan and/or fan of God</a:t>
            </a:r>
          </a:p>
          <a:p>
            <a:pPr>
              <a:lnSpc>
                <a:spcPct val="90000"/>
              </a:lnSpc>
            </a:pPr>
            <a:r>
              <a:rPr kumimoji="1" lang="en-US" sz="2800">
                <a:solidFill>
                  <a:schemeClr val="accent1"/>
                </a:solidFill>
              </a:rPr>
              <a:t>PSP or HDH</a:t>
            </a:r>
          </a:p>
          <a:p>
            <a:pPr>
              <a:lnSpc>
                <a:spcPct val="90000"/>
              </a:lnSpc>
            </a:pPr>
            <a:r>
              <a:rPr kumimoji="1" lang="en-US" sz="2800">
                <a:solidFill>
                  <a:schemeClr val="accent1"/>
                </a:solidFill>
              </a:rPr>
              <a:t>Not nationalism but patriotism</a:t>
            </a:r>
          </a:p>
          <a:p>
            <a:pPr>
              <a:lnSpc>
                <a:spcPct val="90000"/>
              </a:lnSpc>
            </a:pPr>
            <a:r>
              <a:rPr kumimoji="1" lang="en-GB" sz="2800">
                <a:solidFill>
                  <a:schemeClr val="accent1"/>
                </a:solidFill>
              </a:rPr>
              <a:t>Worship ever more deeply in your own religion: let God as you see him or her challenge your whole life</a:t>
            </a:r>
            <a:endParaRPr kumimoji="1" lang="en-US" sz="2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1363">
                                            <p:txEl>
                                              <p:pRg st="0" end="0"/>
                                            </p:txEl>
                                          </p:spTgt>
                                        </p:tgtEl>
                                        <p:attrNameLst>
                                          <p:attrName>style.visibility</p:attrName>
                                        </p:attrNameLst>
                                      </p:cBhvr>
                                      <p:to>
                                        <p:strVal val="visible"/>
                                      </p:to>
                                    </p:set>
                                    <p:animEffect transition="in" filter="fade">
                                      <p:cBhvr>
                                        <p:cTn id="7" dur="500"/>
                                        <p:tgtEl>
                                          <p:spTgt spid="155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1363">
                                            <p:txEl>
                                              <p:pRg st="1" end="1"/>
                                            </p:txEl>
                                          </p:spTgt>
                                        </p:tgtEl>
                                        <p:attrNameLst>
                                          <p:attrName>style.visibility</p:attrName>
                                        </p:attrNameLst>
                                      </p:cBhvr>
                                      <p:to>
                                        <p:strVal val="visible"/>
                                      </p:to>
                                    </p:set>
                                    <p:animEffect transition="in" filter="fade">
                                      <p:cBhvr>
                                        <p:cTn id="12" dur="500"/>
                                        <p:tgtEl>
                                          <p:spTgt spid="1551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1363">
                                            <p:txEl>
                                              <p:pRg st="2" end="2"/>
                                            </p:txEl>
                                          </p:spTgt>
                                        </p:tgtEl>
                                        <p:attrNameLst>
                                          <p:attrName>style.visibility</p:attrName>
                                        </p:attrNameLst>
                                      </p:cBhvr>
                                      <p:to>
                                        <p:strVal val="visible"/>
                                      </p:to>
                                    </p:set>
                                    <p:animEffect transition="in" filter="fade">
                                      <p:cBhvr>
                                        <p:cTn id="17" dur="500"/>
                                        <p:tgtEl>
                                          <p:spTgt spid="1551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1363">
                                            <p:txEl>
                                              <p:pRg st="3" end="3"/>
                                            </p:txEl>
                                          </p:spTgt>
                                        </p:tgtEl>
                                        <p:attrNameLst>
                                          <p:attrName>style.visibility</p:attrName>
                                        </p:attrNameLst>
                                      </p:cBhvr>
                                      <p:to>
                                        <p:strVal val="visible"/>
                                      </p:to>
                                    </p:set>
                                    <p:animEffect transition="in" filter="fade">
                                      <p:cBhvr>
                                        <p:cTn id="22" dur="500"/>
                                        <p:tgtEl>
                                          <p:spTgt spid="1551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1363">
                                            <p:txEl>
                                              <p:pRg st="4" end="4"/>
                                            </p:txEl>
                                          </p:spTgt>
                                        </p:tgtEl>
                                        <p:attrNameLst>
                                          <p:attrName>style.visibility</p:attrName>
                                        </p:attrNameLst>
                                      </p:cBhvr>
                                      <p:to>
                                        <p:strVal val="visible"/>
                                      </p:to>
                                    </p:set>
                                    <p:animEffect transition="in" filter="fade">
                                      <p:cBhvr>
                                        <p:cTn id="27" dur="500"/>
                                        <p:tgtEl>
                                          <p:spTgt spid="1551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51363">
                                            <p:txEl>
                                              <p:pRg st="5" end="5"/>
                                            </p:txEl>
                                          </p:spTgt>
                                        </p:tgtEl>
                                        <p:attrNameLst>
                                          <p:attrName>style.visibility</p:attrName>
                                        </p:attrNameLst>
                                      </p:cBhvr>
                                      <p:to>
                                        <p:strVal val="visible"/>
                                      </p:to>
                                    </p:set>
                                    <p:animEffect transition="in" filter="fade">
                                      <p:cBhvr>
                                        <p:cTn id="32" dur="500"/>
                                        <p:tgtEl>
                                          <p:spTgt spid="1551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36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2. You shall not make any graven image</a:t>
            </a:r>
            <a:endParaRPr kumimoji="1" lang="en-US"/>
          </a:p>
        </p:txBody>
      </p:sp>
      <p:sp>
        <p:nvSpPr>
          <p:cNvPr id="1553411" name="Rectangle 3"/>
          <p:cNvSpPr>
            <a:spLocks noGrp="1" noChangeArrowheads="1"/>
          </p:cNvSpPr>
          <p:nvPr>
            <p:ph type="body" idx="1"/>
          </p:nvPr>
        </p:nvSpPr>
        <p:spPr>
          <a:xfrm>
            <a:off x="457200" y="2057400"/>
            <a:ext cx="8229600" cy="5181600"/>
          </a:xfrm>
        </p:spPr>
        <p:txBody>
          <a:bodyPr/>
          <a:lstStyle/>
          <a:p>
            <a:pPr>
              <a:lnSpc>
                <a:spcPct val="90000"/>
              </a:lnSpc>
            </a:pPr>
            <a:r>
              <a:rPr kumimoji="1" lang="en-US" sz="2800">
                <a:solidFill>
                  <a:schemeClr val="accent1"/>
                </a:solidFill>
              </a:rPr>
              <a:t>God is invisible</a:t>
            </a:r>
          </a:p>
          <a:p>
            <a:pPr>
              <a:lnSpc>
                <a:spcPct val="90000"/>
              </a:lnSpc>
            </a:pPr>
            <a:r>
              <a:rPr kumimoji="1" lang="en-US" sz="2800">
                <a:solidFill>
                  <a:schemeClr val="accent1"/>
                </a:solidFill>
              </a:rPr>
              <a:t>God is infinite, eternal, absolute, mysterious, transcendent, awesome</a:t>
            </a:r>
          </a:p>
          <a:p>
            <a:pPr>
              <a:lnSpc>
                <a:spcPct val="90000"/>
              </a:lnSpc>
            </a:pPr>
            <a:r>
              <a:rPr kumimoji="1" lang="en-US" sz="2800">
                <a:solidFill>
                  <a:schemeClr val="accent1"/>
                </a:solidFill>
              </a:rPr>
              <a:t>All images of God are finite, relative, temporal</a:t>
            </a:r>
          </a:p>
          <a:p>
            <a:pPr>
              <a:lnSpc>
                <a:spcPct val="90000"/>
              </a:lnSpc>
            </a:pPr>
            <a:r>
              <a:rPr kumimoji="1" lang="en-US" sz="2800">
                <a:solidFill>
                  <a:schemeClr val="accent1"/>
                </a:solidFill>
              </a:rPr>
              <a:t>Worshipping the self, making relative absolute</a:t>
            </a:r>
          </a:p>
          <a:p>
            <a:pPr>
              <a:lnSpc>
                <a:spcPct val="90000"/>
              </a:lnSpc>
            </a:pPr>
            <a:r>
              <a:rPr kumimoji="1" lang="en-GB" sz="2800">
                <a:solidFill>
                  <a:schemeClr val="accent1"/>
                </a:solidFill>
              </a:rPr>
              <a:t>No expectations, preconceptions</a:t>
            </a:r>
          </a:p>
          <a:p>
            <a:pPr>
              <a:lnSpc>
                <a:spcPct val="90000"/>
              </a:lnSpc>
            </a:pPr>
            <a:r>
              <a:rPr kumimoji="1" lang="en-US" sz="2800">
                <a:solidFill>
                  <a:schemeClr val="accent1"/>
                </a:solidFill>
              </a:rPr>
              <a:t>Idealism is idolatry</a:t>
            </a:r>
          </a:p>
          <a:p>
            <a:pPr>
              <a:lnSpc>
                <a:spcPct val="90000"/>
              </a:lnSpc>
            </a:pPr>
            <a:r>
              <a:rPr kumimoji="1" lang="en-GB" sz="2800">
                <a:solidFill>
                  <a:schemeClr val="accent1"/>
                </a:solidFill>
              </a:rPr>
              <a:t>Don’t think you’ve got God-questions answered: there are always more divine surprises for the searcher</a:t>
            </a:r>
          </a:p>
          <a:p>
            <a:pPr>
              <a:lnSpc>
                <a:spcPct val="90000"/>
              </a:lnSpc>
            </a:pPr>
            <a:endParaRPr kumimoji="1" lang="en-US" sz="2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3411">
                                            <p:txEl>
                                              <p:pRg st="0" end="0"/>
                                            </p:txEl>
                                          </p:spTgt>
                                        </p:tgtEl>
                                        <p:attrNameLst>
                                          <p:attrName>style.visibility</p:attrName>
                                        </p:attrNameLst>
                                      </p:cBhvr>
                                      <p:to>
                                        <p:strVal val="visible"/>
                                      </p:to>
                                    </p:set>
                                    <p:animEffect transition="in" filter="fade">
                                      <p:cBhvr>
                                        <p:cTn id="7" dur="500"/>
                                        <p:tgtEl>
                                          <p:spTgt spid="1553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3411">
                                            <p:txEl>
                                              <p:pRg st="1" end="1"/>
                                            </p:txEl>
                                          </p:spTgt>
                                        </p:tgtEl>
                                        <p:attrNameLst>
                                          <p:attrName>style.visibility</p:attrName>
                                        </p:attrNameLst>
                                      </p:cBhvr>
                                      <p:to>
                                        <p:strVal val="visible"/>
                                      </p:to>
                                    </p:set>
                                    <p:animEffect transition="in" filter="fade">
                                      <p:cBhvr>
                                        <p:cTn id="12" dur="500"/>
                                        <p:tgtEl>
                                          <p:spTgt spid="1553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3411">
                                            <p:txEl>
                                              <p:pRg st="2" end="2"/>
                                            </p:txEl>
                                          </p:spTgt>
                                        </p:tgtEl>
                                        <p:attrNameLst>
                                          <p:attrName>style.visibility</p:attrName>
                                        </p:attrNameLst>
                                      </p:cBhvr>
                                      <p:to>
                                        <p:strVal val="visible"/>
                                      </p:to>
                                    </p:set>
                                    <p:animEffect transition="in" filter="fade">
                                      <p:cBhvr>
                                        <p:cTn id="17" dur="500"/>
                                        <p:tgtEl>
                                          <p:spTgt spid="1553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3411">
                                            <p:txEl>
                                              <p:pRg st="3" end="3"/>
                                            </p:txEl>
                                          </p:spTgt>
                                        </p:tgtEl>
                                        <p:attrNameLst>
                                          <p:attrName>style.visibility</p:attrName>
                                        </p:attrNameLst>
                                      </p:cBhvr>
                                      <p:to>
                                        <p:strVal val="visible"/>
                                      </p:to>
                                    </p:set>
                                    <p:animEffect transition="in" filter="fade">
                                      <p:cBhvr>
                                        <p:cTn id="22" dur="500"/>
                                        <p:tgtEl>
                                          <p:spTgt spid="1553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3411">
                                            <p:txEl>
                                              <p:pRg st="4" end="4"/>
                                            </p:txEl>
                                          </p:spTgt>
                                        </p:tgtEl>
                                        <p:attrNameLst>
                                          <p:attrName>style.visibility</p:attrName>
                                        </p:attrNameLst>
                                      </p:cBhvr>
                                      <p:to>
                                        <p:strVal val="visible"/>
                                      </p:to>
                                    </p:set>
                                    <p:animEffect transition="in" filter="fade">
                                      <p:cBhvr>
                                        <p:cTn id="27" dur="500"/>
                                        <p:tgtEl>
                                          <p:spTgt spid="1553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53411">
                                            <p:txEl>
                                              <p:pRg st="5" end="5"/>
                                            </p:txEl>
                                          </p:spTgt>
                                        </p:tgtEl>
                                        <p:attrNameLst>
                                          <p:attrName>style.visibility</p:attrName>
                                        </p:attrNameLst>
                                      </p:cBhvr>
                                      <p:to>
                                        <p:strVal val="visible"/>
                                      </p:to>
                                    </p:set>
                                    <p:animEffect transition="in" filter="fade">
                                      <p:cBhvr>
                                        <p:cTn id="32" dur="500"/>
                                        <p:tgtEl>
                                          <p:spTgt spid="1553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53411">
                                            <p:txEl>
                                              <p:pRg st="6" end="6"/>
                                            </p:txEl>
                                          </p:spTgt>
                                        </p:tgtEl>
                                        <p:attrNameLst>
                                          <p:attrName>style.visibility</p:attrName>
                                        </p:attrNameLst>
                                      </p:cBhvr>
                                      <p:to>
                                        <p:strVal val="visible"/>
                                      </p:to>
                                    </p:set>
                                    <p:animEffect transition="in" filter="fade">
                                      <p:cBhvr>
                                        <p:cTn id="37" dur="500"/>
                                        <p:tgtEl>
                                          <p:spTgt spid="1553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3. You shall not take the Lord’s name in vain</a:t>
            </a:r>
            <a:endParaRPr kumimoji="1" lang="en-US"/>
          </a:p>
        </p:txBody>
      </p:sp>
      <p:sp>
        <p:nvSpPr>
          <p:cNvPr id="1555459" name="Rectangle 3"/>
          <p:cNvSpPr>
            <a:spLocks noGrp="1" noChangeArrowheads="1"/>
          </p:cNvSpPr>
          <p:nvPr>
            <p:ph type="body" idx="1"/>
          </p:nvPr>
        </p:nvSpPr>
        <p:spPr>
          <a:xfrm>
            <a:off x="457200" y="1981200"/>
            <a:ext cx="8229600" cy="4525963"/>
          </a:xfrm>
        </p:spPr>
        <p:txBody>
          <a:bodyPr/>
          <a:lstStyle/>
          <a:p>
            <a:pPr>
              <a:lnSpc>
                <a:spcPct val="90000"/>
              </a:lnSpc>
            </a:pPr>
            <a:r>
              <a:rPr kumimoji="1" lang="en-US">
                <a:solidFill>
                  <a:schemeClr val="accent1"/>
                </a:solidFill>
              </a:rPr>
              <a:t>Words are powerful, creative</a:t>
            </a:r>
          </a:p>
          <a:p>
            <a:pPr lvl="1">
              <a:lnSpc>
                <a:spcPct val="90000"/>
              </a:lnSpc>
            </a:pPr>
            <a:r>
              <a:rPr kumimoji="1" lang="en-US">
                <a:solidFill>
                  <a:schemeClr val="accent1"/>
                </a:solidFill>
              </a:rPr>
              <a:t>Blessing or curse</a:t>
            </a:r>
          </a:p>
          <a:p>
            <a:pPr>
              <a:lnSpc>
                <a:spcPct val="90000"/>
              </a:lnSpc>
            </a:pPr>
            <a:r>
              <a:rPr kumimoji="1" lang="en-US">
                <a:solidFill>
                  <a:schemeClr val="accent1"/>
                </a:solidFill>
              </a:rPr>
              <a:t>Don’t misuse language</a:t>
            </a:r>
          </a:p>
          <a:p>
            <a:pPr>
              <a:lnSpc>
                <a:spcPct val="90000"/>
              </a:lnSpc>
            </a:pPr>
            <a:r>
              <a:rPr kumimoji="1" lang="en-US">
                <a:solidFill>
                  <a:schemeClr val="accent1"/>
                </a:solidFill>
              </a:rPr>
              <a:t>Sacred words become swear words</a:t>
            </a:r>
          </a:p>
          <a:p>
            <a:pPr>
              <a:lnSpc>
                <a:spcPct val="90000"/>
              </a:lnSpc>
            </a:pPr>
            <a:r>
              <a:rPr kumimoji="1" lang="en-US">
                <a:solidFill>
                  <a:schemeClr val="accent1"/>
                </a:solidFill>
              </a:rPr>
              <a:t>Priest craft</a:t>
            </a:r>
          </a:p>
          <a:p>
            <a:pPr lvl="1">
              <a:lnSpc>
                <a:spcPct val="90000"/>
              </a:lnSpc>
            </a:pPr>
            <a:r>
              <a:rPr kumimoji="1" lang="en-US">
                <a:solidFill>
                  <a:schemeClr val="accent1"/>
                </a:solidFill>
              </a:rPr>
              <a:t>Misusing God’s name</a:t>
            </a:r>
          </a:p>
          <a:p>
            <a:pPr>
              <a:lnSpc>
                <a:spcPct val="90000"/>
              </a:lnSpc>
            </a:pPr>
            <a:r>
              <a:rPr kumimoji="1" lang="en-GB">
                <a:solidFill>
                  <a:schemeClr val="accent1"/>
                </a:solidFill>
              </a:rPr>
              <a:t>Be a learner, and speak respectfully of all spiritual life: don’t criticise what you can’t understand</a:t>
            </a:r>
            <a:endParaRPr kumimoji="1" lang="en-US">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5459">
                                            <p:txEl>
                                              <p:pRg st="0" end="0"/>
                                            </p:txEl>
                                          </p:spTgt>
                                        </p:tgtEl>
                                        <p:attrNameLst>
                                          <p:attrName>style.visibility</p:attrName>
                                        </p:attrNameLst>
                                      </p:cBhvr>
                                      <p:to>
                                        <p:strVal val="visible"/>
                                      </p:to>
                                    </p:set>
                                    <p:animEffect transition="in" filter="fade">
                                      <p:cBhvr>
                                        <p:cTn id="7" dur="500"/>
                                        <p:tgtEl>
                                          <p:spTgt spid="1555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5459">
                                            <p:txEl>
                                              <p:pRg st="1" end="1"/>
                                            </p:txEl>
                                          </p:spTgt>
                                        </p:tgtEl>
                                        <p:attrNameLst>
                                          <p:attrName>style.visibility</p:attrName>
                                        </p:attrNameLst>
                                      </p:cBhvr>
                                      <p:to>
                                        <p:strVal val="visible"/>
                                      </p:to>
                                    </p:set>
                                    <p:animEffect transition="in" filter="fade">
                                      <p:cBhvr>
                                        <p:cTn id="10" dur="500"/>
                                        <p:tgtEl>
                                          <p:spTgt spid="1555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55459">
                                            <p:txEl>
                                              <p:pRg st="2" end="2"/>
                                            </p:txEl>
                                          </p:spTgt>
                                        </p:tgtEl>
                                        <p:attrNameLst>
                                          <p:attrName>style.visibility</p:attrName>
                                        </p:attrNameLst>
                                      </p:cBhvr>
                                      <p:to>
                                        <p:strVal val="visible"/>
                                      </p:to>
                                    </p:set>
                                    <p:animEffect transition="in" filter="fade">
                                      <p:cBhvr>
                                        <p:cTn id="15" dur="500"/>
                                        <p:tgtEl>
                                          <p:spTgt spid="1555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55459">
                                            <p:txEl>
                                              <p:pRg st="3" end="3"/>
                                            </p:txEl>
                                          </p:spTgt>
                                        </p:tgtEl>
                                        <p:attrNameLst>
                                          <p:attrName>style.visibility</p:attrName>
                                        </p:attrNameLst>
                                      </p:cBhvr>
                                      <p:to>
                                        <p:strVal val="visible"/>
                                      </p:to>
                                    </p:set>
                                    <p:animEffect transition="in" filter="fade">
                                      <p:cBhvr>
                                        <p:cTn id="20" dur="500"/>
                                        <p:tgtEl>
                                          <p:spTgt spid="155545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5459">
                                            <p:txEl>
                                              <p:pRg st="4" end="4"/>
                                            </p:txEl>
                                          </p:spTgt>
                                        </p:tgtEl>
                                        <p:attrNameLst>
                                          <p:attrName>style.visibility</p:attrName>
                                        </p:attrNameLst>
                                      </p:cBhvr>
                                      <p:to>
                                        <p:strVal val="visible"/>
                                      </p:to>
                                    </p:set>
                                    <p:animEffect transition="in" filter="fade">
                                      <p:cBhvr>
                                        <p:cTn id="25" dur="500"/>
                                        <p:tgtEl>
                                          <p:spTgt spid="155545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55459">
                                            <p:txEl>
                                              <p:pRg st="5" end="5"/>
                                            </p:txEl>
                                          </p:spTgt>
                                        </p:tgtEl>
                                        <p:attrNameLst>
                                          <p:attrName>style.visibility</p:attrName>
                                        </p:attrNameLst>
                                      </p:cBhvr>
                                      <p:to>
                                        <p:strVal val="visible"/>
                                      </p:to>
                                    </p:set>
                                    <p:animEffect transition="in" filter="fade">
                                      <p:cBhvr>
                                        <p:cTn id="28" dur="500"/>
                                        <p:tgtEl>
                                          <p:spTgt spid="155545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55459">
                                            <p:txEl>
                                              <p:pRg st="6" end="6"/>
                                            </p:txEl>
                                          </p:spTgt>
                                        </p:tgtEl>
                                        <p:attrNameLst>
                                          <p:attrName>style.visibility</p:attrName>
                                        </p:attrNameLst>
                                      </p:cBhvr>
                                      <p:to>
                                        <p:strVal val="visible"/>
                                      </p:to>
                                    </p:set>
                                    <p:animEffect transition="in" filter="fade">
                                      <p:cBhvr>
                                        <p:cTn id="33" dur="500"/>
                                        <p:tgtEl>
                                          <p:spTgt spid="1555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5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4. You shall observe the Sabbath</a:t>
            </a:r>
            <a:endParaRPr kumimoji="1" lang="en-US"/>
          </a:p>
        </p:txBody>
      </p:sp>
      <p:sp>
        <p:nvSpPr>
          <p:cNvPr id="1557507" name="Rectangle 3"/>
          <p:cNvSpPr>
            <a:spLocks noGrp="1" noChangeArrowheads="1"/>
          </p:cNvSpPr>
          <p:nvPr>
            <p:ph type="body" idx="1"/>
          </p:nvPr>
        </p:nvSpPr>
        <p:spPr>
          <a:xfrm>
            <a:off x="457200" y="2027238"/>
            <a:ext cx="8229600" cy="4525962"/>
          </a:xfrm>
        </p:spPr>
        <p:txBody>
          <a:bodyPr/>
          <a:lstStyle/>
          <a:p>
            <a:pPr>
              <a:lnSpc>
                <a:spcPct val="90000"/>
              </a:lnSpc>
            </a:pPr>
            <a:r>
              <a:rPr kumimoji="1" lang="en-GB">
                <a:solidFill>
                  <a:schemeClr val="accent1"/>
                </a:solidFill>
              </a:rPr>
              <a:t>Sabbath most holy day for Jews. What makes Jews who they are</a:t>
            </a:r>
            <a:endParaRPr kumimoji="1" lang="en-US">
              <a:solidFill>
                <a:schemeClr val="accent1"/>
              </a:solidFill>
            </a:endParaRPr>
          </a:p>
          <a:p>
            <a:pPr>
              <a:lnSpc>
                <a:spcPct val="90000"/>
              </a:lnSpc>
            </a:pPr>
            <a:r>
              <a:rPr kumimoji="1" lang="en-US">
                <a:solidFill>
                  <a:schemeClr val="accent1"/>
                </a:solidFill>
              </a:rPr>
              <a:t>Time for God and family</a:t>
            </a:r>
          </a:p>
          <a:p>
            <a:pPr>
              <a:lnSpc>
                <a:spcPct val="90000"/>
              </a:lnSpc>
            </a:pPr>
            <a:r>
              <a:rPr kumimoji="1" lang="en-US">
                <a:solidFill>
                  <a:schemeClr val="accent1"/>
                </a:solidFill>
              </a:rPr>
              <a:t>More to life than work</a:t>
            </a:r>
          </a:p>
          <a:p>
            <a:pPr>
              <a:lnSpc>
                <a:spcPct val="90000"/>
              </a:lnSpc>
            </a:pPr>
            <a:r>
              <a:rPr kumimoji="1" lang="en-US">
                <a:solidFill>
                  <a:schemeClr val="accent1"/>
                </a:solidFill>
              </a:rPr>
              <a:t>More to life than fun</a:t>
            </a:r>
          </a:p>
          <a:p>
            <a:pPr>
              <a:lnSpc>
                <a:spcPct val="90000"/>
              </a:lnSpc>
            </a:pPr>
            <a:r>
              <a:rPr kumimoji="1" lang="en-GB">
                <a:solidFill>
                  <a:schemeClr val="accent1"/>
                </a:solidFill>
              </a:rPr>
              <a:t>Rest when you are weary: spiritual refreshment can be found with nature, friends, music, worship and solitude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7507">
                                            <p:txEl>
                                              <p:pRg st="0" end="0"/>
                                            </p:txEl>
                                          </p:spTgt>
                                        </p:tgtEl>
                                        <p:attrNameLst>
                                          <p:attrName>style.visibility</p:attrName>
                                        </p:attrNameLst>
                                      </p:cBhvr>
                                      <p:to>
                                        <p:strVal val="visible"/>
                                      </p:to>
                                    </p:set>
                                    <p:animEffect transition="in" filter="fade">
                                      <p:cBhvr>
                                        <p:cTn id="7" dur="500"/>
                                        <p:tgtEl>
                                          <p:spTgt spid="1557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7507">
                                            <p:txEl>
                                              <p:pRg st="1" end="1"/>
                                            </p:txEl>
                                          </p:spTgt>
                                        </p:tgtEl>
                                        <p:attrNameLst>
                                          <p:attrName>style.visibility</p:attrName>
                                        </p:attrNameLst>
                                      </p:cBhvr>
                                      <p:to>
                                        <p:strVal val="visible"/>
                                      </p:to>
                                    </p:set>
                                    <p:animEffect transition="in" filter="fade">
                                      <p:cBhvr>
                                        <p:cTn id="12" dur="500"/>
                                        <p:tgtEl>
                                          <p:spTgt spid="1557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7507">
                                            <p:txEl>
                                              <p:pRg st="2" end="2"/>
                                            </p:txEl>
                                          </p:spTgt>
                                        </p:tgtEl>
                                        <p:attrNameLst>
                                          <p:attrName>style.visibility</p:attrName>
                                        </p:attrNameLst>
                                      </p:cBhvr>
                                      <p:to>
                                        <p:strVal val="visible"/>
                                      </p:to>
                                    </p:set>
                                    <p:animEffect transition="in" filter="fade">
                                      <p:cBhvr>
                                        <p:cTn id="17" dur="500"/>
                                        <p:tgtEl>
                                          <p:spTgt spid="1557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7507">
                                            <p:txEl>
                                              <p:pRg st="3" end="3"/>
                                            </p:txEl>
                                          </p:spTgt>
                                        </p:tgtEl>
                                        <p:attrNameLst>
                                          <p:attrName>style.visibility</p:attrName>
                                        </p:attrNameLst>
                                      </p:cBhvr>
                                      <p:to>
                                        <p:strVal val="visible"/>
                                      </p:to>
                                    </p:set>
                                    <p:animEffect transition="in" filter="fade">
                                      <p:cBhvr>
                                        <p:cTn id="22" dur="500"/>
                                        <p:tgtEl>
                                          <p:spTgt spid="1557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7507">
                                            <p:txEl>
                                              <p:pRg st="4" end="4"/>
                                            </p:txEl>
                                          </p:spTgt>
                                        </p:tgtEl>
                                        <p:attrNameLst>
                                          <p:attrName>style.visibility</p:attrName>
                                        </p:attrNameLst>
                                      </p:cBhvr>
                                      <p:to>
                                        <p:strVal val="visible"/>
                                      </p:to>
                                    </p:set>
                                    <p:animEffect transition="in" filter="fade">
                                      <p:cBhvr>
                                        <p:cTn id="27" dur="500"/>
                                        <p:tgtEl>
                                          <p:spTgt spid="1557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pPr algn="ctr"/>
            <a:r>
              <a:rPr lang="en-US" sz="4000">
                <a:solidFill>
                  <a:srgbClr val="FFFF00"/>
                </a:solidFill>
                <a:latin typeface="Arial Rounded MT Bold" pitchFamily="-128" charset="0"/>
              </a:rPr>
              <a:t>What was life like in Egypt?</a:t>
            </a:r>
            <a:endParaRPr lang="en-US"/>
          </a:p>
        </p:txBody>
      </p:sp>
      <p:sp>
        <p:nvSpPr>
          <p:cNvPr id="1454083" name="Rectangle 3"/>
          <p:cNvSpPr>
            <a:spLocks noGrp="1" noChangeArrowheads="1"/>
          </p:cNvSpPr>
          <p:nvPr>
            <p:ph type="body" sz="half" idx="1"/>
          </p:nvPr>
        </p:nvSpPr>
        <p:spPr>
          <a:xfrm>
            <a:off x="304800" y="1600200"/>
            <a:ext cx="4038600" cy="4953000"/>
          </a:xfrm>
        </p:spPr>
        <p:txBody>
          <a:bodyPr/>
          <a:lstStyle/>
          <a:p>
            <a:pPr>
              <a:lnSpc>
                <a:spcPct val="90000"/>
              </a:lnSpc>
            </a:pPr>
            <a:r>
              <a:rPr lang="en-US" sz="2800" dirty="0">
                <a:solidFill>
                  <a:schemeClr val="accent1"/>
                </a:solidFill>
              </a:rPr>
              <a:t>Jacob took family into Egypt</a:t>
            </a:r>
          </a:p>
          <a:p>
            <a:pPr>
              <a:lnSpc>
                <a:spcPct val="90000"/>
              </a:lnSpc>
            </a:pPr>
            <a:r>
              <a:rPr lang="en-US" sz="2800" dirty="0">
                <a:solidFill>
                  <a:schemeClr val="accent1"/>
                </a:solidFill>
              </a:rPr>
              <a:t>Prospered and multiplied</a:t>
            </a:r>
          </a:p>
          <a:p>
            <a:pPr>
              <a:lnSpc>
                <a:spcPct val="90000"/>
              </a:lnSpc>
            </a:pPr>
            <a:r>
              <a:rPr lang="en-US" sz="2800" dirty="0">
                <a:solidFill>
                  <a:schemeClr val="accent1"/>
                </a:solidFill>
                <a:latin typeface="Times"/>
                <a:cs typeface="Times"/>
              </a:rPr>
              <a:t>Now there arose a new king over Egypt who did not know Joseph.</a:t>
            </a:r>
            <a:r>
              <a:rPr lang="en-US" sz="2800" dirty="0" smtClean="0">
                <a:solidFill>
                  <a:schemeClr val="accent1"/>
                </a:solidFill>
                <a:latin typeface="Times"/>
                <a:cs typeface="Times"/>
              </a:rPr>
              <a:t> </a:t>
            </a:r>
          </a:p>
          <a:p>
            <a:pPr>
              <a:lnSpc>
                <a:spcPct val="90000"/>
              </a:lnSpc>
              <a:buNone/>
            </a:pPr>
            <a:r>
              <a:rPr lang="en-US" sz="2800" dirty="0" smtClean="0">
                <a:solidFill>
                  <a:schemeClr val="accent1"/>
                </a:solidFill>
                <a:latin typeface="Times"/>
                <a:cs typeface="Times"/>
              </a:rPr>
              <a:t>				</a:t>
            </a:r>
            <a:r>
              <a:rPr lang="en-US" sz="2000" dirty="0" smtClean="0">
                <a:solidFill>
                  <a:schemeClr val="accent1"/>
                </a:solidFill>
                <a:latin typeface="Times"/>
                <a:cs typeface="Times"/>
              </a:rPr>
              <a:t>Ex</a:t>
            </a:r>
            <a:r>
              <a:rPr lang="en-US" sz="2000" dirty="0">
                <a:solidFill>
                  <a:schemeClr val="accent1"/>
                </a:solidFill>
                <a:latin typeface="Times"/>
                <a:cs typeface="Times"/>
              </a:rPr>
              <a:t>. 1:8</a:t>
            </a:r>
            <a:endParaRPr lang="en-US" sz="2800" dirty="0">
              <a:solidFill>
                <a:schemeClr val="accent1"/>
              </a:solidFill>
              <a:latin typeface="Times"/>
              <a:cs typeface="Times"/>
            </a:endParaRPr>
          </a:p>
          <a:p>
            <a:pPr>
              <a:lnSpc>
                <a:spcPct val="90000"/>
              </a:lnSpc>
            </a:pPr>
            <a:r>
              <a:rPr lang="en-US" sz="2800" dirty="0">
                <a:solidFill>
                  <a:schemeClr val="accent1"/>
                </a:solidFill>
              </a:rPr>
              <a:t>Building projects</a:t>
            </a:r>
          </a:p>
          <a:p>
            <a:pPr lvl="1">
              <a:lnSpc>
                <a:spcPct val="90000"/>
              </a:lnSpc>
            </a:pPr>
            <a:r>
              <a:rPr lang="en-US" sz="2400" dirty="0">
                <a:solidFill>
                  <a:schemeClr val="accent1"/>
                </a:solidFill>
              </a:rPr>
              <a:t>Ramses, </a:t>
            </a:r>
            <a:r>
              <a:rPr lang="en-US" sz="2400" dirty="0" err="1">
                <a:solidFill>
                  <a:schemeClr val="accent1"/>
                </a:solidFill>
              </a:rPr>
              <a:t>Pithom</a:t>
            </a:r>
            <a:endParaRPr lang="en-US" sz="2400" dirty="0">
              <a:solidFill>
                <a:schemeClr val="accent1"/>
              </a:solidFill>
            </a:endParaRPr>
          </a:p>
          <a:p>
            <a:pPr>
              <a:lnSpc>
                <a:spcPct val="90000"/>
              </a:lnSpc>
            </a:pPr>
            <a:r>
              <a:rPr lang="en-US" sz="2800" dirty="0">
                <a:solidFill>
                  <a:schemeClr val="accent1"/>
                </a:solidFill>
              </a:rPr>
              <a:t>Slavery</a:t>
            </a:r>
          </a:p>
        </p:txBody>
      </p:sp>
      <p:pic>
        <p:nvPicPr>
          <p:cNvPr id="1454085" name="Picture 5" descr="GOSHEN"/>
          <p:cNvPicPr>
            <a:picLocks noGrp="1" noChangeAspect="1" noChangeArrowheads="1"/>
          </p:cNvPicPr>
          <p:nvPr>
            <p:ph sz="half" idx="2"/>
          </p:nvPr>
        </p:nvPicPr>
        <p:blipFill>
          <a:blip r:embed="rId3"/>
          <a:srcRect/>
          <a:stretch>
            <a:fillRect/>
          </a:stretch>
        </p:blipFill>
        <p:spPr>
          <a:xfrm>
            <a:off x="4495800" y="2025650"/>
            <a:ext cx="4467225" cy="3351213"/>
          </a:xfrm>
        </p:spPr>
      </p:pic>
      <p:sp>
        <p:nvSpPr>
          <p:cNvPr id="1454086" name="Text Box 6"/>
          <p:cNvSpPr txBox="1">
            <a:spLocks noChangeArrowheads="1"/>
          </p:cNvSpPr>
          <p:nvPr/>
        </p:nvSpPr>
        <p:spPr bwMode="auto">
          <a:xfrm>
            <a:off x="4543425" y="5486400"/>
            <a:ext cx="429577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accent1"/>
                </a:solidFill>
              </a:rPr>
              <a:t>Goshen where Hebrews thought to have lived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08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40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4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08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08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408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408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5408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54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82" grpId="0"/>
      <p:bldP spid="1454083" grpId="0" build="p"/>
      <p:bldP spid="145408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FF00"/>
                </a:solidFill>
              </a:rPr>
              <a:t>Significance of the Sabbath</a:t>
            </a:r>
            <a:endParaRPr lang="en-US" sz="4000" dirty="0">
              <a:solidFill>
                <a:srgbClr val="FFFF00"/>
              </a:solidFill>
            </a:endParaRPr>
          </a:p>
        </p:txBody>
      </p:sp>
      <p:sp>
        <p:nvSpPr>
          <p:cNvPr id="1571843" name="Rectangle 3"/>
          <p:cNvSpPr>
            <a:spLocks noGrp="1" noChangeArrowheads="1"/>
          </p:cNvSpPr>
          <p:nvPr>
            <p:ph type="body" idx="1"/>
          </p:nvPr>
        </p:nvSpPr>
        <p:spPr>
          <a:xfrm>
            <a:off x="457200" y="1447800"/>
            <a:ext cx="8229600" cy="4525963"/>
          </a:xfrm>
        </p:spPr>
        <p:txBody>
          <a:bodyPr/>
          <a:lstStyle/>
          <a:p>
            <a:pPr>
              <a:buNone/>
            </a:pPr>
            <a:r>
              <a:rPr lang="en-US" dirty="0" smtClean="0">
                <a:solidFill>
                  <a:srgbClr val="FFFFD9"/>
                </a:solidFill>
                <a:latin typeface="Times"/>
                <a:cs typeface="Times"/>
              </a:rPr>
              <a:t>	“Observe the Sabbath, because it is holy to you. For six days, work is to be done, but the seventh day is a Sabbath of rest, holy to the Lord. The Israelites are to observe the Sabbath, celebrating it for the generations to come as a lasting covenant. It will be a sign between me and the Israelites forever, for in six days the Lord made the heavens and the earth, and on the seventh day he abstained from work and rested.” </a:t>
            </a:r>
            <a:endParaRPr lang="en-US" dirty="0">
              <a:solidFill>
                <a:srgbClr val="FFFFD9"/>
              </a:solidFill>
              <a:latin typeface="Times"/>
              <a:cs typeface="Time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5. You shall honour your father and mother</a:t>
            </a:r>
            <a:endParaRPr kumimoji="1" lang="en-US"/>
          </a:p>
        </p:txBody>
      </p:sp>
      <p:sp>
        <p:nvSpPr>
          <p:cNvPr id="1559555" name="Rectangle 3"/>
          <p:cNvSpPr>
            <a:spLocks noGrp="1" noChangeArrowheads="1"/>
          </p:cNvSpPr>
          <p:nvPr>
            <p:ph type="body" idx="1"/>
          </p:nvPr>
        </p:nvSpPr>
        <p:spPr>
          <a:xfrm>
            <a:off x="457200" y="2255838"/>
            <a:ext cx="8229600" cy="4525962"/>
          </a:xfrm>
        </p:spPr>
        <p:txBody>
          <a:bodyPr/>
          <a:lstStyle/>
          <a:p>
            <a:r>
              <a:rPr kumimoji="1" lang="en-US">
                <a:solidFill>
                  <a:schemeClr val="accent1"/>
                </a:solidFill>
              </a:rPr>
              <a:t>Father </a:t>
            </a:r>
            <a:r>
              <a:rPr kumimoji="1" lang="en-US" u="sng">
                <a:solidFill>
                  <a:schemeClr val="accent1"/>
                </a:solidFill>
              </a:rPr>
              <a:t>and</a:t>
            </a:r>
            <a:r>
              <a:rPr kumimoji="1" lang="en-US">
                <a:solidFill>
                  <a:schemeClr val="accent1"/>
                </a:solidFill>
              </a:rPr>
              <a:t> mother</a:t>
            </a:r>
          </a:p>
          <a:p>
            <a:pPr lvl="1"/>
            <a:r>
              <a:rPr kumimoji="1" lang="en-US">
                <a:solidFill>
                  <a:schemeClr val="accent1"/>
                </a:solidFill>
              </a:rPr>
              <a:t>Equal value of men and women</a:t>
            </a:r>
          </a:p>
          <a:p>
            <a:r>
              <a:rPr kumimoji="1" lang="en-US">
                <a:solidFill>
                  <a:schemeClr val="accent1"/>
                </a:solidFill>
              </a:rPr>
              <a:t>Lineage is important</a:t>
            </a:r>
          </a:p>
          <a:p>
            <a:r>
              <a:rPr kumimoji="1" lang="en-US">
                <a:solidFill>
                  <a:schemeClr val="accent1"/>
                </a:solidFill>
              </a:rPr>
              <a:t>Vertical - lineage, tradition, wisdom</a:t>
            </a:r>
          </a:p>
          <a:p>
            <a:r>
              <a:rPr kumimoji="1" lang="en-GB">
                <a:solidFill>
                  <a:schemeClr val="accent1"/>
                </a:solidFill>
              </a:rPr>
              <a:t>Love your family and aim to be thankful for your parents, especially when it seems most difficult</a:t>
            </a:r>
            <a:endParaRPr kumimoji="1" lang="en-US">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9555">
                                            <p:txEl>
                                              <p:pRg st="0" end="0"/>
                                            </p:txEl>
                                          </p:spTgt>
                                        </p:tgtEl>
                                        <p:attrNameLst>
                                          <p:attrName>style.visibility</p:attrName>
                                        </p:attrNameLst>
                                      </p:cBhvr>
                                      <p:to>
                                        <p:strVal val="visible"/>
                                      </p:to>
                                    </p:set>
                                    <p:animEffect transition="in" filter="fade">
                                      <p:cBhvr>
                                        <p:cTn id="7" dur="500"/>
                                        <p:tgtEl>
                                          <p:spTgt spid="1559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9555">
                                            <p:txEl>
                                              <p:pRg st="1" end="1"/>
                                            </p:txEl>
                                          </p:spTgt>
                                        </p:tgtEl>
                                        <p:attrNameLst>
                                          <p:attrName>style.visibility</p:attrName>
                                        </p:attrNameLst>
                                      </p:cBhvr>
                                      <p:to>
                                        <p:strVal val="visible"/>
                                      </p:to>
                                    </p:set>
                                    <p:animEffect transition="in" filter="fade">
                                      <p:cBhvr>
                                        <p:cTn id="10" dur="500"/>
                                        <p:tgtEl>
                                          <p:spTgt spid="15595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59555">
                                            <p:txEl>
                                              <p:pRg st="2" end="2"/>
                                            </p:txEl>
                                          </p:spTgt>
                                        </p:tgtEl>
                                        <p:attrNameLst>
                                          <p:attrName>style.visibility</p:attrName>
                                        </p:attrNameLst>
                                      </p:cBhvr>
                                      <p:to>
                                        <p:strVal val="visible"/>
                                      </p:to>
                                    </p:set>
                                    <p:animEffect transition="in" filter="fade">
                                      <p:cBhvr>
                                        <p:cTn id="15" dur="500"/>
                                        <p:tgtEl>
                                          <p:spTgt spid="1559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59555">
                                            <p:txEl>
                                              <p:pRg st="3" end="3"/>
                                            </p:txEl>
                                          </p:spTgt>
                                        </p:tgtEl>
                                        <p:attrNameLst>
                                          <p:attrName>style.visibility</p:attrName>
                                        </p:attrNameLst>
                                      </p:cBhvr>
                                      <p:to>
                                        <p:strVal val="visible"/>
                                      </p:to>
                                    </p:set>
                                    <p:animEffect transition="in" filter="fade">
                                      <p:cBhvr>
                                        <p:cTn id="20" dur="500"/>
                                        <p:tgtEl>
                                          <p:spTgt spid="155955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9555">
                                            <p:txEl>
                                              <p:pRg st="4" end="4"/>
                                            </p:txEl>
                                          </p:spTgt>
                                        </p:tgtEl>
                                        <p:attrNameLst>
                                          <p:attrName>style.visibility</p:attrName>
                                        </p:attrNameLst>
                                      </p:cBhvr>
                                      <p:to>
                                        <p:strVal val="visible"/>
                                      </p:to>
                                    </p:set>
                                    <p:animEffect transition="in" filter="fade">
                                      <p:cBhvr>
                                        <p:cTn id="25" dur="500"/>
                                        <p:tgtEl>
                                          <p:spTgt spid="1559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6. You shall not murder</a:t>
            </a:r>
            <a:endParaRPr kumimoji="1" lang="en-US"/>
          </a:p>
        </p:txBody>
      </p:sp>
      <p:sp>
        <p:nvSpPr>
          <p:cNvPr id="1561603" name="Rectangle 3"/>
          <p:cNvSpPr>
            <a:spLocks noGrp="1" noChangeArrowheads="1"/>
          </p:cNvSpPr>
          <p:nvPr>
            <p:ph type="body" idx="1"/>
          </p:nvPr>
        </p:nvSpPr>
        <p:spPr>
          <a:xfrm>
            <a:off x="457200" y="1874838"/>
            <a:ext cx="8229600" cy="4525962"/>
          </a:xfrm>
        </p:spPr>
        <p:txBody>
          <a:bodyPr/>
          <a:lstStyle/>
          <a:p>
            <a:r>
              <a:rPr kumimoji="1" lang="en-US">
                <a:solidFill>
                  <a:schemeClr val="accent1"/>
                </a:solidFill>
              </a:rPr>
              <a:t>Life is precious</a:t>
            </a:r>
          </a:p>
          <a:p>
            <a:r>
              <a:rPr kumimoji="1" lang="en-US">
                <a:solidFill>
                  <a:schemeClr val="accent1"/>
                </a:solidFill>
              </a:rPr>
              <a:t>Love life</a:t>
            </a:r>
          </a:p>
          <a:p>
            <a:r>
              <a:rPr kumimoji="1" lang="en-US">
                <a:solidFill>
                  <a:schemeClr val="accent1"/>
                </a:solidFill>
              </a:rPr>
              <a:t>Murder versus killing</a:t>
            </a:r>
          </a:p>
          <a:p>
            <a:r>
              <a:rPr kumimoji="1" lang="en-US">
                <a:solidFill>
                  <a:schemeClr val="accent1"/>
                </a:solidFill>
              </a:rPr>
              <a:t>Self-defence justified</a:t>
            </a:r>
          </a:p>
          <a:p>
            <a:endParaRPr kumimoji="1" lang="en-US">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1603">
                                            <p:txEl>
                                              <p:pRg st="0" end="0"/>
                                            </p:txEl>
                                          </p:spTgt>
                                        </p:tgtEl>
                                        <p:attrNameLst>
                                          <p:attrName>style.visibility</p:attrName>
                                        </p:attrNameLst>
                                      </p:cBhvr>
                                      <p:to>
                                        <p:strVal val="visible"/>
                                      </p:to>
                                    </p:set>
                                    <p:animEffect transition="in" filter="fade">
                                      <p:cBhvr>
                                        <p:cTn id="7" dur="500"/>
                                        <p:tgtEl>
                                          <p:spTgt spid="156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1603">
                                            <p:txEl>
                                              <p:pRg st="1" end="1"/>
                                            </p:txEl>
                                          </p:spTgt>
                                        </p:tgtEl>
                                        <p:attrNameLst>
                                          <p:attrName>style.visibility</p:attrName>
                                        </p:attrNameLst>
                                      </p:cBhvr>
                                      <p:to>
                                        <p:strVal val="visible"/>
                                      </p:to>
                                    </p:set>
                                    <p:animEffect transition="in" filter="fade">
                                      <p:cBhvr>
                                        <p:cTn id="12" dur="500"/>
                                        <p:tgtEl>
                                          <p:spTgt spid="1561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1603">
                                            <p:txEl>
                                              <p:pRg st="2" end="2"/>
                                            </p:txEl>
                                          </p:spTgt>
                                        </p:tgtEl>
                                        <p:attrNameLst>
                                          <p:attrName>style.visibility</p:attrName>
                                        </p:attrNameLst>
                                      </p:cBhvr>
                                      <p:to>
                                        <p:strVal val="visible"/>
                                      </p:to>
                                    </p:set>
                                    <p:animEffect transition="in" filter="fade">
                                      <p:cBhvr>
                                        <p:cTn id="17" dur="500"/>
                                        <p:tgtEl>
                                          <p:spTgt spid="156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1603">
                                            <p:txEl>
                                              <p:pRg st="3" end="3"/>
                                            </p:txEl>
                                          </p:spTgt>
                                        </p:tgtEl>
                                        <p:attrNameLst>
                                          <p:attrName>style.visibility</p:attrName>
                                        </p:attrNameLst>
                                      </p:cBhvr>
                                      <p:to>
                                        <p:strVal val="visible"/>
                                      </p:to>
                                    </p:set>
                                    <p:animEffect transition="in" filter="fade">
                                      <p:cBhvr>
                                        <p:cTn id="22" dur="500"/>
                                        <p:tgtEl>
                                          <p:spTgt spid="1561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7. You shall not commit adultery</a:t>
            </a:r>
            <a:endParaRPr kumimoji="1" lang="en-US"/>
          </a:p>
        </p:txBody>
      </p:sp>
      <p:sp>
        <p:nvSpPr>
          <p:cNvPr id="1563651" name="Rectangle 3"/>
          <p:cNvSpPr>
            <a:spLocks noGrp="1" noChangeArrowheads="1"/>
          </p:cNvSpPr>
          <p:nvPr>
            <p:ph type="body" idx="1"/>
          </p:nvPr>
        </p:nvSpPr>
        <p:spPr>
          <a:xfrm>
            <a:off x="457200" y="2103438"/>
            <a:ext cx="8229600" cy="4525962"/>
          </a:xfrm>
        </p:spPr>
        <p:txBody>
          <a:bodyPr/>
          <a:lstStyle/>
          <a:p>
            <a:r>
              <a:rPr kumimoji="1" lang="en-US">
                <a:solidFill>
                  <a:schemeClr val="accent1"/>
                </a:solidFill>
              </a:rPr>
              <a:t>Love is precious</a:t>
            </a:r>
          </a:p>
          <a:p>
            <a:r>
              <a:rPr kumimoji="1" lang="en-US">
                <a:solidFill>
                  <a:schemeClr val="accent1"/>
                </a:solidFill>
              </a:rPr>
              <a:t>Adultery destroys love, trust &amp; 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3651">
                                            <p:txEl>
                                              <p:pRg st="0" end="0"/>
                                            </p:txEl>
                                          </p:spTgt>
                                        </p:tgtEl>
                                        <p:attrNameLst>
                                          <p:attrName>style.visibility</p:attrName>
                                        </p:attrNameLst>
                                      </p:cBhvr>
                                      <p:to>
                                        <p:strVal val="visible"/>
                                      </p:to>
                                    </p:set>
                                    <p:animEffect transition="in" filter="fade">
                                      <p:cBhvr>
                                        <p:cTn id="7" dur="500"/>
                                        <p:tgtEl>
                                          <p:spTgt spid="156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3651">
                                            <p:txEl>
                                              <p:pRg st="1" end="1"/>
                                            </p:txEl>
                                          </p:spTgt>
                                        </p:tgtEl>
                                        <p:attrNameLst>
                                          <p:attrName>style.visibility</p:attrName>
                                        </p:attrNameLst>
                                      </p:cBhvr>
                                      <p:to>
                                        <p:strVal val="visible"/>
                                      </p:to>
                                    </p:set>
                                    <p:animEffect transition="in" filter="fade">
                                      <p:cBhvr>
                                        <p:cTn id="12" dur="500"/>
                                        <p:tgtEl>
                                          <p:spTgt spid="1563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6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8. You shall not steal	</a:t>
            </a:r>
            <a:endParaRPr kumimoji="1" lang="en-US"/>
          </a:p>
        </p:txBody>
      </p:sp>
      <p:sp>
        <p:nvSpPr>
          <p:cNvPr id="1565699" name="Rectangle 3"/>
          <p:cNvSpPr>
            <a:spLocks noGrp="1" noChangeArrowheads="1"/>
          </p:cNvSpPr>
          <p:nvPr>
            <p:ph type="body" idx="1"/>
          </p:nvPr>
        </p:nvSpPr>
        <p:spPr>
          <a:xfrm>
            <a:off x="457200" y="2103438"/>
            <a:ext cx="8229600" cy="4525962"/>
          </a:xfrm>
        </p:spPr>
        <p:txBody>
          <a:bodyPr/>
          <a:lstStyle/>
          <a:p>
            <a:r>
              <a:rPr kumimoji="1" lang="en-US">
                <a:solidFill>
                  <a:schemeClr val="accent1"/>
                </a:solidFill>
              </a:rPr>
              <a:t>Respect ownership</a:t>
            </a:r>
          </a:p>
          <a:p>
            <a:r>
              <a:rPr kumimoji="1" lang="en-US">
                <a:solidFill>
                  <a:schemeClr val="accent1"/>
                </a:solidFill>
              </a:rPr>
              <a:t>Things extension of self</a:t>
            </a:r>
          </a:p>
          <a:p>
            <a:r>
              <a:rPr kumimoji="1" lang="en-US">
                <a:solidFill>
                  <a:schemeClr val="accent1"/>
                </a:solidFill>
              </a:rPr>
              <a:t>Love people, never steal</a:t>
            </a:r>
          </a:p>
          <a:p>
            <a:r>
              <a:rPr kumimoji="1" lang="en-US">
                <a:solidFill>
                  <a:schemeClr val="accent1"/>
                </a:solidFill>
              </a:rPr>
              <a:t>Tithing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5699">
                                            <p:txEl>
                                              <p:pRg st="0" end="0"/>
                                            </p:txEl>
                                          </p:spTgt>
                                        </p:tgtEl>
                                        <p:attrNameLst>
                                          <p:attrName>style.visibility</p:attrName>
                                        </p:attrNameLst>
                                      </p:cBhvr>
                                      <p:to>
                                        <p:strVal val="visible"/>
                                      </p:to>
                                    </p:set>
                                    <p:animEffect transition="in" filter="fade">
                                      <p:cBhvr>
                                        <p:cTn id="7" dur="500"/>
                                        <p:tgtEl>
                                          <p:spTgt spid="1565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5699">
                                            <p:txEl>
                                              <p:pRg st="1" end="1"/>
                                            </p:txEl>
                                          </p:spTgt>
                                        </p:tgtEl>
                                        <p:attrNameLst>
                                          <p:attrName>style.visibility</p:attrName>
                                        </p:attrNameLst>
                                      </p:cBhvr>
                                      <p:to>
                                        <p:strVal val="visible"/>
                                      </p:to>
                                    </p:set>
                                    <p:animEffect transition="in" filter="fade">
                                      <p:cBhvr>
                                        <p:cTn id="12" dur="500"/>
                                        <p:tgtEl>
                                          <p:spTgt spid="1565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5699">
                                            <p:txEl>
                                              <p:pRg st="2" end="2"/>
                                            </p:txEl>
                                          </p:spTgt>
                                        </p:tgtEl>
                                        <p:attrNameLst>
                                          <p:attrName>style.visibility</p:attrName>
                                        </p:attrNameLst>
                                      </p:cBhvr>
                                      <p:to>
                                        <p:strVal val="visible"/>
                                      </p:to>
                                    </p:set>
                                    <p:animEffect transition="in" filter="fade">
                                      <p:cBhvr>
                                        <p:cTn id="17" dur="500"/>
                                        <p:tgtEl>
                                          <p:spTgt spid="1565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5699">
                                            <p:txEl>
                                              <p:pRg st="3" end="3"/>
                                            </p:txEl>
                                          </p:spTgt>
                                        </p:tgtEl>
                                        <p:attrNameLst>
                                          <p:attrName>style.visibility</p:attrName>
                                        </p:attrNameLst>
                                      </p:cBhvr>
                                      <p:to>
                                        <p:strVal val="visible"/>
                                      </p:to>
                                    </p:set>
                                    <p:animEffect transition="in" filter="fade">
                                      <p:cBhvr>
                                        <p:cTn id="22" dur="500"/>
                                        <p:tgtEl>
                                          <p:spTgt spid="1565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69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9. You shall not bear false witness</a:t>
            </a:r>
            <a:endParaRPr kumimoji="1" lang="en-US"/>
          </a:p>
        </p:txBody>
      </p:sp>
      <p:sp>
        <p:nvSpPr>
          <p:cNvPr id="1567747" name="Rectangle 3"/>
          <p:cNvSpPr>
            <a:spLocks noGrp="1" noChangeArrowheads="1"/>
          </p:cNvSpPr>
          <p:nvPr>
            <p:ph type="body" idx="1"/>
          </p:nvPr>
        </p:nvSpPr>
        <p:spPr>
          <a:xfrm>
            <a:off x="457200" y="2255838"/>
            <a:ext cx="8229600" cy="4525962"/>
          </a:xfrm>
        </p:spPr>
        <p:txBody>
          <a:bodyPr/>
          <a:lstStyle/>
          <a:p>
            <a:r>
              <a:rPr kumimoji="1" lang="en-US">
                <a:solidFill>
                  <a:schemeClr val="accent1"/>
                </a:solidFill>
              </a:rPr>
              <a:t>Love the truth - never lie</a:t>
            </a:r>
          </a:p>
          <a:p>
            <a:r>
              <a:rPr kumimoji="1" lang="en-US">
                <a:solidFill>
                  <a:schemeClr val="accent1"/>
                </a:solidFill>
              </a:rPr>
              <a:t>Truth -&gt; perception of reality</a:t>
            </a:r>
          </a:p>
          <a:p>
            <a:r>
              <a:rPr kumimoji="1" lang="en-US">
                <a:solidFill>
                  <a:schemeClr val="accent1"/>
                </a:solidFill>
              </a:rPr>
              <a:t>Support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7747">
                                            <p:txEl>
                                              <p:pRg st="0" end="0"/>
                                            </p:txEl>
                                          </p:spTgt>
                                        </p:tgtEl>
                                        <p:attrNameLst>
                                          <p:attrName>style.visibility</p:attrName>
                                        </p:attrNameLst>
                                      </p:cBhvr>
                                      <p:to>
                                        <p:strVal val="visible"/>
                                      </p:to>
                                    </p:set>
                                    <p:animEffect transition="in" filter="fade">
                                      <p:cBhvr>
                                        <p:cTn id="7" dur="500"/>
                                        <p:tgtEl>
                                          <p:spTgt spid="1567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7747">
                                            <p:txEl>
                                              <p:pRg st="1" end="1"/>
                                            </p:txEl>
                                          </p:spTgt>
                                        </p:tgtEl>
                                        <p:attrNameLst>
                                          <p:attrName>style.visibility</p:attrName>
                                        </p:attrNameLst>
                                      </p:cBhvr>
                                      <p:to>
                                        <p:strVal val="visible"/>
                                      </p:to>
                                    </p:set>
                                    <p:animEffect transition="in" filter="fade">
                                      <p:cBhvr>
                                        <p:cTn id="12" dur="500"/>
                                        <p:tgtEl>
                                          <p:spTgt spid="1567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7747">
                                            <p:txEl>
                                              <p:pRg st="2" end="2"/>
                                            </p:txEl>
                                          </p:spTgt>
                                        </p:tgtEl>
                                        <p:attrNameLst>
                                          <p:attrName>style.visibility</p:attrName>
                                        </p:attrNameLst>
                                      </p:cBhvr>
                                      <p:to>
                                        <p:strVal val="visible"/>
                                      </p:to>
                                    </p:set>
                                    <p:animEffect transition="in" filter="fade">
                                      <p:cBhvr>
                                        <p:cTn id="17" dur="500"/>
                                        <p:tgtEl>
                                          <p:spTgt spid="1567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4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r>
              <a:rPr kumimoji="1" lang="en-US" sz="4000">
                <a:solidFill>
                  <a:srgbClr val="FFFF00"/>
                </a:solidFill>
                <a:latin typeface="Arial Rounded MT Bold" pitchFamily="-128" charset="0"/>
              </a:rPr>
              <a:t>10. You shall not covet</a:t>
            </a:r>
            <a:endParaRPr kumimoji="1" lang="en-US"/>
          </a:p>
        </p:txBody>
      </p:sp>
      <p:sp>
        <p:nvSpPr>
          <p:cNvPr id="1569795" name="Rectangle 3"/>
          <p:cNvSpPr>
            <a:spLocks noGrp="1" noChangeArrowheads="1"/>
          </p:cNvSpPr>
          <p:nvPr>
            <p:ph type="body" idx="1"/>
          </p:nvPr>
        </p:nvSpPr>
        <p:spPr>
          <a:xfrm>
            <a:off x="457200" y="1524000"/>
            <a:ext cx="8229600" cy="4525962"/>
          </a:xfrm>
        </p:spPr>
        <p:txBody>
          <a:bodyPr/>
          <a:lstStyle/>
          <a:p>
            <a:r>
              <a:rPr kumimoji="1" lang="en-US" dirty="0">
                <a:solidFill>
                  <a:schemeClr val="accent1"/>
                </a:solidFill>
              </a:rPr>
              <a:t>Happiness commandment</a:t>
            </a:r>
          </a:p>
          <a:p>
            <a:r>
              <a:rPr kumimoji="1" lang="en-US" dirty="0">
                <a:solidFill>
                  <a:schemeClr val="accent1"/>
                </a:solidFill>
              </a:rPr>
              <a:t>The grass isn’t greener on the other side of the hill</a:t>
            </a:r>
          </a:p>
          <a:p>
            <a:r>
              <a:rPr kumimoji="1" lang="en-US" dirty="0">
                <a:solidFill>
                  <a:schemeClr val="accent1"/>
                </a:solidFill>
              </a:rPr>
              <a:t>Be happy when others are successful</a:t>
            </a:r>
          </a:p>
          <a:p>
            <a:r>
              <a:rPr kumimoji="1" lang="en-US" dirty="0">
                <a:solidFill>
                  <a:schemeClr val="accent1"/>
                </a:solidFill>
              </a:rPr>
              <a:t>Be happy when others are </a:t>
            </a:r>
            <a:r>
              <a:rPr kumimoji="1" lang="en-US" dirty="0" smtClean="0">
                <a:solidFill>
                  <a:schemeClr val="accent1"/>
                </a:solidFill>
              </a:rPr>
              <a:t>rich</a:t>
            </a:r>
          </a:p>
          <a:p>
            <a:pPr lvl="1"/>
            <a:r>
              <a:rPr kumimoji="1" lang="en-US" dirty="0" smtClean="0">
                <a:solidFill>
                  <a:schemeClr val="accent1"/>
                </a:solidFill>
              </a:rPr>
              <a:t>Don’t be like Lucifer</a:t>
            </a:r>
          </a:p>
          <a:p>
            <a:r>
              <a:rPr kumimoji="1" lang="en-US" dirty="0">
                <a:solidFill>
                  <a:schemeClr val="accent1"/>
                </a:solidFill>
              </a:rPr>
              <a:t>Be sad when others suffer</a:t>
            </a:r>
          </a:p>
          <a:p>
            <a:r>
              <a:rPr kumimoji="1" lang="en-US" dirty="0">
                <a:solidFill>
                  <a:schemeClr val="accent1"/>
                </a:solidFill>
              </a:rPr>
              <a:t>Love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9795">
                                            <p:txEl>
                                              <p:pRg st="0" end="0"/>
                                            </p:txEl>
                                          </p:spTgt>
                                        </p:tgtEl>
                                        <p:attrNameLst>
                                          <p:attrName>style.visibility</p:attrName>
                                        </p:attrNameLst>
                                      </p:cBhvr>
                                      <p:to>
                                        <p:strVal val="visible"/>
                                      </p:to>
                                    </p:set>
                                    <p:animEffect transition="in" filter="fade">
                                      <p:cBhvr>
                                        <p:cTn id="7" dur="500"/>
                                        <p:tgtEl>
                                          <p:spTgt spid="156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9795">
                                            <p:txEl>
                                              <p:pRg st="1" end="1"/>
                                            </p:txEl>
                                          </p:spTgt>
                                        </p:tgtEl>
                                        <p:attrNameLst>
                                          <p:attrName>style.visibility</p:attrName>
                                        </p:attrNameLst>
                                      </p:cBhvr>
                                      <p:to>
                                        <p:strVal val="visible"/>
                                      </p:to>
                                    </p:set>
                                    <p:animEffect transition="in" filter="fade">
                                      <p:cBhvr>
                                        <p:cTn id="12" dur="500"/>
                                        <p:tgtEl>
                                          <p:spTgt spid="156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9795">
                                            <p:txEl>
                                              <p:pRg st="2" end="2"/>
                                            </p:txEl>
                                          </p:spTgt>
                                        </p:tgtEl>
                                        <p:attrNameLst>
                                          <p:attrName>style.visibility</p:attrName>
                                        </p:attrNameLst>
                                      </p:cBhvr>
                                      <p:to>
                                        <p:strVal val="visible"/>
                                      </p:to>
                                    </p:set>
                                    <p:animEffect transition="in" filter="fade">
                                      <p:cBhvr>
                                        <p:cTn id="17" dur="500"/>
                                        <p:tgtEl>
                                          <p:spTgt spid="156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9795">
                                            <p:txEl>
                                              <p:pRg st="3" end="3"/>
                                            </p:txEl>
                                          </p:spTgt>
                                        </p:tgtEl>
                                        <p:attrNameLst>
                                          <p:attrName>style.visibility</p:attrName>
                                        </p:attrNameLst>
                                      </p:cBhvr>
                                      <p:to>
                                        <p:strVal val="visible"/>
                                      </p:to>
                                    </p:set>
                                    <p:animEffect transition="in" filter="fade">
                                      <p:cBhvr>
                                        <p:cTn id="22" dur="500"/>
                                        <p:tgtEl>
                                          <p:spTgt spid="156979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69795">
                                            <p:txEl>
                                              <p:pRg st="4" end="4"/>
                                            </p:txEl>
                                          </p:spTgt>
                                        </p:tgtEl>
                                        <p:attrNameLst>
                                          <p:attrName>style.visibility</p:attrName>
                                        </p:attrNameLst>
                                      </p:cBhvr>
                                      <p:to>
                                        <p:strVal val="visible"/>
                                      </p:to>
                                    </p:set>
                                    <p:animEffect transition="in" filter="fade">
                                      <p:cBhvr>
                                        <p:cTn id="25" dur="500"/>
                                        <p:tgtEl>
                                          <p:spTgt spid="156979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69795">
                                            <p:txEl>
                                              <p:pRg st="5" end="5"/>
                                            </p:txEl>
                                          </p:spTgt>
                                        </p:tgtEl>
                                        <p:attrNameLst>
                                          <p:attrName>style.visibility</p:attrName>
                                        </p:attrNameLst>
                                      </p:cBhvr>
                                      <p:to>
                                        <p:strVal val="visible"/>
                                      </p:to>
                                    </p:set>
                                    <p:animEffect transition="in" filter="fade">
                                      <p:cBhvr>
                                        <p:cTn id="30" dur="500"/>
                                        <p:tgtEl>
                                          <p:spTgt spid="156979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69795">
                                            <p:txEl>
                                              <p:pRg st="6" end="6"/>
                                            </p:txEl>
                                          </p:spTgt>
                                        </p:tgtEl>
                                        <p:attrNameLst>
                                          <p:attrName>style.visibility</p:attrName>
                                        </p:attrNameLst>
                                      </p:cBhvr>
                                      <p:to>
                                        <p:strVal val="visible"/>
                                      </p:to>
                                    </p:set>
                                    <p:animEffect transition="in" filter="fade">
                                      <p:cBhvr>
                                        <p:cTn id="35" dur="500"/>
                                        <p:tgtEl>
                                          <p:spTgt spid="1569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Development of </a:t>
            </a:r>
            <a:r>
              <a:rPr lang="en-US" smtClean="0">
                <a:solidFill>
                  <a:srgbClr val="FFFF00"/>
                </a:solidFill>
                <a:latin typeface="Arial Rounded MT Bold"/>
                <a:cs typeface="Arial Rounded MT Bold"/>
              </a:rPr>
              <a:t>the moral life</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dirty="0" smtClean="0">
                <a:solidFill>
                  <a:schemeClr val="accent5"/>
                </a:solidFill>
              </a:rPr>
              <a:t>	“You shall not wrong a stranger or oppress him, for you were strangers in the land of Egypt.” 		</a:t>
            </a:r>
            <a:r>
              <a:rPr lang="en-US" sz="2800" dirty="0" smtClean="0">
                <a:solidFill>
                  <a:schemeClr val="accent5"/>
                </a:solidFill>
              </a:rPr>
              <a:t>(Exodus 22:20)</a:t>
            </a:r>
          </a:p>
          <a:p>
            <a:pPr>
              <a:buNone/>
            </a:pPr>
            <a:endParaRPr lang="en-US" sz="2800" dirty="0" smtClean="0">
              <a:solidFill>
                <a:schemeClr val="accent5"/>
              </a:solidFill>
            </a:endParaRPr>
          </a:p>
          <a:p>
            <a:pPr>
              <a:buNone/>
            </a:pPr>
            <a:r>
              <a:rPr lang="en-US" sz="2800" dirty="0" smtClean="0">
                <a:solidFill>
                  <a:schemeClr val="accent5"/>
                </a:solidFill>
              </a:rPr>
              <a:t>Earliest appearance of empathy in ancient world</a:t>
            </a:r>
          </a:p>
          <a:p>
            <a:pPr>
              <a:buNone/>
            </a:pPr>
            <a:r>
              <a:rPr lang="en-US" sz="2800" dirty="0" smtClean="0">
                <a:solidFill>
                  <a:schemeClr val="accent5"/>
                </a:solidFill>
              </a:rPr>
              <a:t>Empathy and compassion the basis of morality</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p:txBody>
          <a:bodyPr/>
          <a:lstStyle/>
          <a:p>
            <a:r>
              <a:rPr lang="en-US" sz="4000">
                <a:solidFill>
                  <a:srgbClr val="FFFF00"/>
                </a:solidFill>
                <a:latin typeface="Arial Rounded MT Bold" pitchFamily="-128" charset="0"/>
              </a:rPr>
              <a:t>What is the Biblical attitude to the law?</a:t>
            </a:r>
            <a:endParaRPr lang="en-US"/>
          </a:p>
        </p:txBody>
      </p:sp>
      <p:sp>
        <p:nvSpPr>
          <p:cNvPr id="1601539" name="Rectangle 3"/>
          <p:cNvSpPr>
            <a:spLocks noGrp="1" noChangeArrowheads="1"/>
          </p:cNvSpPr>
          <p:nvPr>
            <p:ph type="body" idx="1"/>
          </p:nvPr>
        </p:nvSpPr>
        <p:spPr>
          <a:xfrm>
            <a:off x="457200" y="1600200"/>
            <a:ext cx="8229600" cy="5257800"/>
          </a:xfrm>
        </p:spPr>
        <p:txBody>
          <a:bodyPr/>
          <a:lstStyle/>
          <a:p>
            <a:pPr>
              <a:lnSpc>
                <a:spcPct val="90000"/>
              </a:lnSpc>
              <a:buFontTx/>
              <a:buNone/>
            </a:pPr>
            <a:r>
              <a:rPr lang="en-US" sz="2800" dirty="0">
                <a:solidFill>
                  <a:schemeClr val="accent1"/>
                </a:solidFill>
                <a:latin typeface="Times"/>
                <a:cs typeface="Times"/>
              </a:rPr>
              <a:t>I rejoice in following your statutes</a:t>
            </a:r>
          </a:p>
          <a:p>
            <a:pPr>
              <a:lnSpc>
                <a:spcPct val="90000"/>
              </a:lnSpc>
              <a:buFontTx/>
              <a:buNone/>
            </a:pPr>
            <a:r>
              <a:rPr lang="en-US" sz="2800" dirty="0">
                <a:solidFill>
                  <a:schemeClr val="accent1"/>
                </a:solidFill>
                <a:latin typeface="Times"/>
                <a:cs typeface="Times"/>
              </a:rPr>
              <a:t>	as one rejoices in great riches. </a:t>
            </a:r>
          </a:p>
          <a:p>
            <a:pPr>
              <a:lnSpc>
                <a:spcPct val="90000"/>
              </a:lnSpc>
              <a:buFontTx/>
              <a:buNone/>
            </a:pPr>
            <a:r>
              <a:rPr lang="en-US" sz="2800" dirty="0">
                <a:solidFill>
                  <a:schemeClr val="accent1"/>
                </a:solidFill>
                <a:latin typeface="Times"/>
                <a:cs typeface="Times"/>
              </a:rPr>
              <a:t>I shall walk at liberty,</a:t>
            </a:r>
          </a:p>
          <a:p>
            <a:pPr>
              <a:lnSpc>
                <a:spcPct val="90000"/>
              </a:lnSpc>
              <a:buFontTx/>
              <a:buNone/>
            </a:pPr>
            <a:r>
              <a:rPr lang="en-US" sz="2800" dirty="0">
                <a:solidFill>
                  <a:schemeClr val="accent1"/>
                </a:solidFill>
                <a:latin typeface="Times"/>
                <a:cs typeface="Times"/>
              </a:rPr>
              <a:t>	 for I have sought out your precepts. </a:t>
            </a:r>
          </a:p>
          <a:p>
            <a:pPr>
              <a:lnSpc>
                <a:spcPct val="90000"/>
              </a:lnSpc>
              <a:buFontTx/>
              <a:buNone/>
            </a:pPr>
            <a:r>
              <a:rPr lang="en-US" sz="2800" dirty="0">
                <a:solidFill>
                  <a:schemeClr val="accent1"/>
                </a:solidFill>
                <a:latin typeface="Times"/>
                <a:cs typeface="Times"/>
              </a:rPr>
              <a:t>How sweet are your words to my taste,</a:t>
            </a:r>
          </a:p>
          <a:p>
            <a:pPr>
              <a:lnSpc>
                <a:spcPct val="90000"/>
              </a:lnSpc>
              <a:buFontTx/>
              <a:buNone/>
            </a:pPr>
            <a:r>
              <a:rPr lang="en-US" sz="2800" dirty="0">
                <a:solidFill>
                  <a:schemeClr val="accent1"/>
                </a:solidFill>
                <a:latin typeface="Times"/>
                <a:cs typeface="Times"/>
              </a:rPr>
              <a:t>     sweeter than honey to my mouth! </a:t>
            </a:r>
          </a:p>
          <a:p>
            <a:pPr>
              <a:lnSpc>
                <a:spcPct val="90000"/>
              </a:lnSpc>
              <a:buFontTx/>
              <a:buNone/>
            </a:pPr>
            <a:r>
              <a:rPr lang="en-US" sz="2800" dirty="0">
                <a:solidFill>
                  <a:schemeClr val="accent1"/>
                </a:solidFill>
                <a:latin typeface="Times"/>
                <a:cs typeface="Times"/>
              </a:rPr>
              <a:t>Your statutes are wonderful;</a:t>
            </a:r>
          </a:p>
          <a:p>
            <a:pPr>
              <a:lnSpc>
                <a:spcPct val="90000"/>
              </a:lnSpc>
              <a:buFontTx/>
              <a:buNone/>
            </a:pPr>
            <a:r>
              <a:rPr lang="en-US" sz="2800" dirty="0">
                <a:solidFill>
                  <a:schemeClr val="accent1"/>
                </a:solidFill>
                <a:latin typeface="Times"/>
                <a:cs typeface="Times"/>
              </a:rPr>
              <a:t>     therefore I</a:t>
            </a:r>
            <a:r>
              <a:rPr lang="en-US" sz="2800" dirty="0" smtClean="0">
                <a:solidFill>
                  <a:schemeClr val="accent1"/>
                </a:solidFill>
                <a:latin typeface="Times"/>
                <a:cs typeface="Times"/>
              </a:rPr>
              <a:t> keep them</a:t>
            </a:r>
            <a:r>
              <a:rPr lang="en-US" sz="2800" dirty="0">
                <a:solidFill>
                  <a:schemeClr val="accent1"/>
                </a:solidFill>
                <a:latin typeface="Times"/>
                <a:cs typeface="Times"/>
              </a:rPr>
              <a:t>. </a:t>
            </a:r>
          </a:p>
          <a:p>
            <a:pPr>
              <a:lnSpc>
                <a:spcPct val="90000"/>
              </a:lnSpc>
              <a:buFontTx/>
              <a:buNone/>
            </a:pPr>
            <a:r>
              <a:rPr lang="en-US" sz="2800" dirty="0">
                <a:solidFill>
                  <a:schemeClr val="accent1"/>
                </a:solidFill>
                <a:latin typeface="Times"/>
                <a:cs typeface="Times"/>
              </a:rPr>
              <a:t>Streams of tears flow from my eyes,</a:t>
            </a:r>
          </a:p>
          <a:p>
            <a:pPr>
              <a:lnSpc>
                <a:spcPct val="90000"/>
              </a:lnSpc>
              <a:buFontTx/>
              <a:buNone/>
            </a:pPr>
            <a:r>
              <a:rPr lang="en-US" sz="2800" dirty="0">
                <a:solidFill>
                  <a:schemeClr val="accent1"/>
                </a:solidFill>
                <a:latin typeface="Times"/>
                <a:cs typeface="Times"/>
              </a:rPr>
              <a:t>     for your law is not</a:t>
            </a:r>
            <a:r>
              <a:rPr lang="en-US" sz="2800" dirty="0" smtClean="0">
                <a:solidFill>
                  <a:schemeClr val="accent1"/>
                </a:solidFill>
                <a:latin typeface="Times"/>
                <a:cs typeface="Times"/>
              </a:rPr>
              <a:t> followed.</a:t>
            </a:r>
            <a:endParaRPr lang="en-US" sz="2800" dirty="0">
              <a:solidFill>
                <a:schemeClr val="accent1"/>
              </a:solidFill>
              <a:latin typeface="Times"/>
              <a:cs typeface="Times"/>
            </a:endParaRPr>
          </a:p>
          <a:p>
            <a:pPr>
              <a:lnSpc>
                <a:spcPct val="90000"/>
              </a:lnSpc>
              <a:buFontTx/>
              <a:buNone/>
            </a:pPr>
            <a:r>
              <a:rPr lang="en-US" sz="2400" dirty="0">
                <a:solidFill>
                  <a:schemeClr val="accent1"/>
                </a:solidFill>
              </a:rPr>
              <a:t>						Psalm 119</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a:xfrm>
            <a:off x="685800" y="304800"/>
            <a:ext cx="7772400" cy="1295400"/>
          </a:xfrm>
        </p:spPr>
        <p:txBody>
          <a:bodyPr/>
          <a:lstStyle/>
          <a:p>
            <a:r>
              <a:rPr lang="en-US" sz="4000">
                <a:solidFill>
                  <a:srgbClr val="FFFF00"/>
                </a:solidFill>
                <a:latin typeface="Arial Rounded MT Bold" pitchFamily="-128" charset="0"/>
              </a:rPr>
              <a:t>Law as mitzvah </a:t>
            </a:r>
            <a:r>
              <a:rPr lang="en-US" sz="3200">
                <a:solidFill>
                  <a:srgbClr val="FFFF00"/>
                </a:solidFill>
                <a:latin typeface="Arial Rounded MT Bold" pitchFamily="-128" charset="0"/>
              </a:rPr>
              <a:t>(act of human kindness)</a:t>
            </a:r>
            <a:endParaRPr lang="en-US"/>
          </a:p>
        </p:txBody>
      </p:sp>
      <p:sp>
        <p:nvSpPr>
          <p:cNvPr id="1681411" name="Rectangle 3"/>
          <p:cNvSpPr>
            <a:spLocks noGrp="1" noChangeArrowheads="1"/>
          </p:cNvSpPr>
          <p:nvPr>
            <p:ph type="body" idx="1"/>
          </p:nvPr>
        </p:nvSpPr>
        <p:spPr>
          <a:xfrm>
            <a:off x="457200" y="2255838"/>
            <a:ext cx="8229600" cy="4525962"/>
          </a:xfrm>
        </p:spPr>
        <p:txBody>
          <a:bodyPr/>
          <a:lstStyle/>
          <a:p>
            <a:pPr>
              <a:lnSpc>
                <a:spcPct val="90000"/>
              </a:lnSpc>
            </a:pPr>
            <a:r>
              <a:rPr lang="en-US" dirty="0" err="1">
                <a:solidFill>
                  <a:schemeClr val="accent1"/>
                </a:solidFill>
              </a:rPr>
              <a:t>Tikkun</a:t>
            </a:r>
            <a:r>
              <a:rPr lang="en-US" dirty="0">
                <a:solidFill>
                  <a:schemeClr val="accent1"/>
                </a:solidFill>
              </a:rPr>
              <a:t> </a:t>
            </a:r>
            <a:r>
              <a:rPr lang="en-US" dirty="0" err="1">
                <a:solidFill>
                  <a:schemeClr val="accent1"/>
                </a:solidFill>
              </a:rPr>
              <a:t>olam</a:t>
            </a:r>
            <a:endParaRPr lang="en-US" dirty="0">
              <a:solidFill>
                <a:schemeClr val="accent1"/>
              </a:solidFill>
            </a:endParaRPr>
          </a:p>
          <a:p>
            <a:pPr lvl="1">
              <a:lnSpc>
                <a:spcPct val="90000"/>
              </a:lnSpc>
            </a:pPr>
            <a:r>
              <a:rPr lang="en-US" dirty="0">
                <a:solidFill>
                  <a:schemeClr val="accent1"/>
                </a:solidFill>
              </a:rPr>
              <a:t>“Repairing the world” or “perfecting the world.”</a:t>
            </a:r>
          </a:p>
          <a:p>
            <a:pPr>
              <a:lnSpc>
                <a:spcPct val="90000"/>
              </a:lnSpc>
            </a:pPr>
            <a:r>
              <a:rPr lang="en-US" dirty="0">
                <a:solidFill>
                  <a:schemeClr val="accent1"/>
                </a:solidFill>
              </a:rPr>
              <a:t>Performing ritual </a:t>
            </a:r>
            <a:r>
              <a:rPr lang="en-US" dirty="0" err="1">
                <a:solidFill>
                  <a:schemeClr val="accent1"/>
                </a:solidFill>
              </a:rPr>
              <a:t>mitzvot</a:t>
            </a:r>
            <a:r>
              <a:rPr lang="en-US" dirty="0">
                <a:solidFill>
                  <a:schemeClr val="accent1"/>
                </a:solidFill>
              </a:rPr>
              <a:t> </a:t>
            </a:r>
            <a:r>
              <a:rPr lang="en-US" dirty="0" smtClean="0">
                <a:solidFill>
                  <a:schemeClr val="accent1"/>
                </a:solidFill>
              </a:rPr>
              <a:t>hastens the </a:t>
            </a:r>
            <a:r>
              <a:rPr lang="en-US" dirty="0">
                <a:solidFill>
                  <a:schemeClr val="accent1"/>
                </a:solidFill>
              </a:rPr>
              <a:t>messianic age</a:t>
            </a:r>
          </a:p>
          <a:p>
            <a:pPr>
              <a:lnSpc>
                <a:spcPct val="90000"/>
              </a:lnSpc>
            </a:pPr>
            <a:r>
              <a:rPr lang="en-US" dirty="0">
                <a:solidFill>
                  <a:schemeClr val="accent1"/>
                </a:solidFill>
              </a:rPr>
              <a:t>Strengthens good spiritual forces</a:t>
            </a:r>
          </a:p>
          <a:p>
            <a:pPr>
              <a:lnSpc>
                <a:spcPct val="90000"/>
              </a:lnSpc>
            </a:pPr>
            <a:r>
              <a:rPr lang="en-US" dirty="0">
                <a:solidFill>
                  <a:schemeClr val="accent1"/>
                </a:solidFill>
              </a:rPr>
              <a:t>Makes Jews better people which influences society and thus the world</a:t>
            </a:r>
          </a:p>
          <a:p>
            <a:pPr>
              <a:lnSpc>
                <a:spcPct val="90000"/>
              </a:lnSpc>
            </a:pPr>
            <a:endParaRPr lang="en-US"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Grp="1" noChangeArrowheads="1"/>
          </p:cNvSpPr>
          <p:nvPr>
            <p:ph type="ctrTitle"/>
          </p:nvPr>
        </p:nvSpPr>
        <p:spPr/>
        <p:txBody>
          <a:bodyPr/>
          <a:lstStyle/>
          <a:p>
            <a:r>
              <a:rPr lang="en-US" sz="4000">
                <a:solidFill>
                  <a:srgbClr val="FFFF00"/>
                </a:solidFill>
                <a:latin typeface="Arial Rounded MT Bold" pitchFamily="-128" charset="0"/>
              </a:rPr>
              <a:t>First national course </a:t>
            </a:r>
            <a:br>
              <a:rPr lang="en-US" sz="4000">
                <a:solidFill>
                  <a:srgbClr val="FFFF00"/>
                </a:solidFill>
                <a:latin typeface="Arial Rounded MT Bold" pitchFamily="-128" charset="0"/>
              </a:rPr>
            </a:br>
            <a:r>
              <a:rPr lang="en-US" sz="4000">
                <a:solidFill>
                  <a:srgbClr val="FFFF00"/>
                </a:solidFill>
                <a:latin typeface="Arial Rounded MT Bold" pitchFamily="-128" charset="0"/>
              </a:rPr>
              <a:t>to restore Canaan</a:t>
            </a:r>
            <a:endParaRPr lang="en-US"/>
          </a:p>
        </p:txBody>
      </p:sp>
      <p:sp>
        <p:nvSpPr>
          <p:cNvPr id="1463299"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a:xfrm>
            <a:off x="533400" y="228600"/>
            <a:ext cx="8153400" cy="1295400"/>
          </a:xfrm>
        </p:spPr>
        <p:txBody>
          <a:bodyPr/>
          <a:lstStyle/>
          <a:p>
            <a:r>
              <a:rPr lang="en-US" sz="4000" dirty="0">
                <a:solidFill>
                  <a:srgbClr val="FFFF00"/>
                </a:solidFill>
                <a:latin typeface="Arial Rounded MT Bold" pitchFamily="-128" charset="0"/>
              </a:rPr>
              <a:t>What was the holiness code?</a:t>
            </a:r>
            <a:endParaRPr lang="en-US" dirty="0"/>
          </a:p>
        </p:txBody>
      </p:sp>
      <p:sp>
        <p:nvSpPr>
          <p:cNvPr id="1683459" name="Rectangle 3"/>
          <p:cNvSpPr>
            <a:spLocks noGrp="1" noChangeArrowheads="1"/>
          </p:cNvSpPr>
          <p:nvPr>
            <p:ph type="body" idx="1"/>
          </p:nvPr>
        </p:nvSpPr>
        <p:spPr>
          <a:xfrm>
            <a:off x="457200" y="1874838"/>
            <a:ext cx="8229600" cy="4525962"/>
          </a:xfrm>
        </p:spPr>
        <p:txBody>
          <a:bodyPr/>
          <a:lstStyle/>
          <a:p>
            <a:pPr>
              <a:lnSpc>
                <a:spcPct val="90000"/>
              </a:lnSpc>
            </a:pPr>
            <a:r>
              <a:rPr lang="en-US" dirty="0" smtClean="0">
                <a:solidFill>
                  <a:schemeClr val="accent1"/>
                </a:solidFill>
                <a:latin typeface="Times"/>
                <a:cs typeface="Times"/>
              </a:rPr>
              <a:t>“Consecrate </a:t>
            </a:r>
            <a:r>
              <a:rPr lang="en-US" dirty="0">
                <a:solidFill>
                  <a:schemeClr val="accent1"/>
                </a:solidFill>
                <a:latin typeface="Times"/>
                <a:cs typeface="Times"/>
              </a:rPr>
              <a:t>yourselves and be holy, because I am the </a:t>
            </a:r>
            <a:r>
              <a:rPr lang="en-US" dirty="0" smtClean="0">
                <a:solidFill>
                  <a:schemeClr val="accent1"/>
                </a:solidFill>
                <a:latin typeface="Times"/>
                <a:cs typeface="Times"/>
              </a:rPr>
              <a:t>Lord </a:t>
            </a:r>
            <a:r>
              <a:rPr lang="en-US" dirty="0">
                <a:solidFill>
                  <a:schemeClr val="accent1"/>
                </a:solidFill>
                <a:latin typeface="Times"/>
                <a:cs typeface="Times"/>
              </a:rPr>
              <a:t>your God. Keep my decrees and follow them. I am the </a:t>
            </a:r>
            <a:r>
              <a:rPr lang="en-US" dirty="0" smtClean="0">
                <a:solidFill>
                  <a:schemeClr val="accent1"/>
                </a:solidFill>
                <a:latin typeface="Times"/>
                <a:cs typeface="Times"/>
              </a:rPr>
              <a:t>Lord, </a:t>
            </a:r>
            <a:r>
              <a:rPr lang="en-US" dirty="0">
                <a:solidFill>
                  <a:schemeClr val="accent1"/>
                </a:solidFill>
                <a:latin typeface="Times"/>
                <a:cs typeface="Times"/>
              </a:rPr>
              <a:t>who makes you holy</a:t>
            </a:r>
            <a:r>
              <a:rPr lang="en-US" dirty="0" smtClean="0">
                <a:solidFill>
                  <a:schemeClr val="accent1"/>
                </a:solidFill>
                <a:latin typeface="Times"/>
                <a:cs typeface="Times"/>
              </a:rPr>
              <a:t>.”</a:t>
            </a:r>
          </a:p>
          <a:p>
            <a:pPr>
              <a:lnSpc>
                <a:spcPct val="90000"/>
              </a:lnSpc>
            </a:pPr>
            <a:r>
              <a:rPr lang="en-US" dirty="0">
                <a:solidFill>
                  <a:schemeClr val="accent1"/>
                </a:solidFill>
                <a:latin typeface="Times"/>
                <a:cs typeface="Times"/>
              </a:rPr>
              <a:t>“Speak to the entire assembly of Israel and say to them: 'Be holy because I, the</a:t>
            </a:r>
            <a:r>
              <a:rPr lang="en-US" dirty="0" smtClean="0">
                <a:solidFill>
                  <a:schemeClr val="accent1"/>
                </a:solidFill>
                <a:latin typeface="Times"/>
                <a:cs typeface="Times"/>
              </a:rPr>
              <a:t> Lord your </a:t>
            </a:r>
            <a:r>
              <a:rPr lang="en-US" dirty="0">
                <a:solidFill>
                  <a:schemeClr val="accent1"/>
                </a:solidFill>
                <a:latin typeface="Times"/>
                <a:cs typeface="Times"/>
              </a:rPr>
              <a:t>God, am holy.’”</a:t>
            </a:r>
          </a:p>
          <a:p>
            <a:pPr lvl="1">
              <a:lnSpc>
                <a:spcPct val="90000"/>
              </a:lnSpc>
            </a:pPr>
            <a:r>
              <a:rPr lang="en-US" dirty="0">
                <a:solidFill>
                  <a:schemeClr val="accent1"/>
                </a:solidFill>
              </a:rPr>
              <a:t>Many laws on sexual relations, sexual purity</a:t>
            </a:r>
          </a:p>
          <a:p>
            <a:pPr lvl="1">
              <a:lnSpc>
                <a:spcPct val="90000"/>
              </a:lnSpc>
            </a:pPr>
            <a:r>
              <a:rPr lang="en-US" dirty="0">
                <a:solidFill>
                  <a:schemeClr val="accent1"/>
                </a:solidFill>
              </a:rPr>
              <a:t>Justice, animal welfare, etc</a:t>
            </a:r>
            <a:r>
              <a:rPr lang="en-US" dirty="0" smtClean="0">
                <a:solidFill>
                  <a:schemeClr val="accent1"/>
                </a:solidFill>
              </a:rPr>
              <a: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p:txBody>
          <a:bodyPr/>
          <a:lstStyle/>
          <a:p>
            <a:r>
              <a:rPr lang="en-US" sz="4000">
                <a:solidFill>
                  <a:srgbClr val="FFFF00"/>
                </a:solidFill>
                <a:latin typeface="Arial Rounded MT Bold" pitchFamily="-128" charset="0"/>
              </a:rPr>
              <a:t>Foundation of faith and substance</a:t>
            </a:r>
            <a:endParaRPr lang="en-US"/>
          </a:p>
        </p:txBody>
      </p:sp>
      <p:sp>
        <p:nvSpPr>
          <p:cNvPr id="1640452" name="Oval 4"/>
          <p:cNvSpPr>
            <a:spLocks noChangeArrowheads="1"/>
          </p:cNvSpPr>
          <p:nvPr/>
        </p:nvSpPr>
        <p:spPr bwMode="auto">
          <a:xfrm>
            <a:off x="3924300" y="4675188"/>
            <a:ext cx="1439863"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eaLnBrk="0" hangingPunct="0"/>
            <a:endParaRPr lang="en-US" sz="2400" b="1">
              <a:solidFill>
                <a:schemeClr val="bg1"/>
              </a:solidFill>
              <a:effectLst>
                <a:outerShdw blurRad="38100" dist="38100" dir="2700000" algn="tl">
                  <a:srgbClr val="000000"/>
                </a:outerShdw>
              </a:effectLst>
            </a:endParaRPr>
          </a:p>
        </p:txBody>
      </p:sp>
      <p:sp>
        <p:nvSpPr>
          <p:cNvPr id="1640453" name="Oval 5"/>
          <p:cNvSpPr>
            <a:spLocks noChangeArrowheads="1"/>
          </p:cNvSpPr>
          <p:nvPr/>
        </p:nvSpPr>
        <p:spPr bwMode="auto">
          <a:xfrm>
            <a:off x="6983413" y="4656138"/>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0" hangingPunct="0"/>
            <a:endParaRPr lang="en-US" sz="2400" b="1">
              <a:solidFill>
                <a:schemeClr val="bg1"/>
              </a:solidFill>
              <a:effectLst>
                <a:outerShdw blurRad="38100" dist="38100" dir="2700000" algn="tl">
                  <a:srgbClr val="000000"/>
                </a:outerShdw>
              </a:effectLst>
            </a:endParaRPr>
          </a:p>
        </p:txBody>
      </p:sp>
      <p:sp>
        <p:nvSpPr>
          <p:cNvPr id="1640454" name="Freeform 6"/>
          <p:cNvSpPr>
            <a:spLocks/>
          </p:cNvSpPr>
          <p:nvPr/>
        </p:nvSpPr>
        <p:spPr bwMode="auto">
          <a:xfrm rot="5400000">
            <a:off x="7457281" y="3785394"/>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40455" name="Oval 7"/>
          <p:cNvSpPr>
            <a:spLocks noChangeArrowheads="1"/>
          </p:cNvSpPr>
          <p:nvPr/>
        </p:nvSpPr>
        <p:spPr bwMode="auto">
          <a:xfrm>
            <a:off x="7005638" y="1828800"/>
            <a:ext cx="1439862" cy="14398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0" hangingPunct="0"/>
            <a:endParaRPr lang="en-US" sz="3200" b="1">
              <a:solidFill>
                <a:schemeClr val="bg1"/>
              </a:solidFill>
              <a:effectLst>
                <a:outerShdw blurRad="38100" dist="38100" dir="2700000" algn="tl">
                  <a:srgbClr val="000000"/>
                </a:outerShdw>
              </a:effectLst>
            </a:endParaRPr>
          </a:p>
        </p:txBody>
      </p:sp>
      <p:sp>
        <p:nvSpPr>
          <p:cNvPr id="1640456" name="Text Box 8"/>
          <p:cNvSpPr txBox="1">
            <a:spLocks noChangeAspect="1" noChangeArrowheads="1"/>
          </p:cNvSpPr>
          <p:nvPr/>
        </p:nvSpPr>
        <p:spPr bwMode="auto">
          <a:xfrm>
            <a:off x="6889750" y="2238375"/>
            <a:ext cx="1720850" cy="620713"/>
          </a:xfrm>
          <a:prstGeom prst="rect">
            <a:avLst/>
          </a:prstGeom>
          <a:noFill/>
          <a:ln w="9525">
            <a:noFill/>
            <a:miter lim="800000"/>
            <a:headEnd/>
            <a:tailEnd/>
          </a:ln>
          <a:effectLst/>
        </p:spPr>
        <p:txBody>
          <a:bodyPr lIns="36000" tIns="25200" rIns="36000">
            <a:prstTxWarp prst="textNoShape">
              <a:avLst/>
            </a:prstTxWarp>
            <a:spAutoFit/>
          </a:bodyPr>
          <a:lstStyle/>
          <a:p>
            <a:pPr algn="ctr" eaLnBrk="0" hangingPunct="0"/>
            <a:r>
              <a:rPr lang="en-US" sz="3600" b="1">
                <a:solidFill>
                  <a:schemeClr val="bg1"/>
                </a:solidFill>
                <a:effectLst>
                  <a:outerShdw blurRad="38100" dist="38100" dir="2700000" algn="tl">
                    <a:srgbClr val="000000"/>
                  </a:outerShdw>
                </a:effectLst>
              </a:rPr>
              <a:t>God</a:t>
            </a:r>
          </a:p>
        </p:txBody>
      </p:sp>
      <p:sp>
        <p:nvSpPr>
          <p:cNvPr id="1640457" name="Freeform 9"/>
          <p:cNvSpPr>
            <a:spLocks/>
          </p:cNvSpPr>
          <p:nvPr/>
        </p:nvSpPr>
        <p:spPr bwMode="auto">
          <a:xfrm rot="16200000">
            <a:off x="6584156" y="3782219"/>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40458" name="Text Box 10"/>
          <p:cNvSpPr txBox="1">
            <a:spLocks noChangeAspect="1" noChangeArrowheads="1"/>
          </p:cNvSpPr>
          <p:nvPr/>
        </p:nvSpPr>
        <p:spPr bwMode="auto">
          <a:xfrm>
            <a:off x="6843713" y="5127625"/>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eaLnBrk="0" hangingPunct="0"/>
            <a:r>
              <a:rPr lang="en-US" sz="2800" b="1">
                <a:solidFill>
                  <a:schemeClr val="bg1"/>
                </a:solidFill>
                <a:effectLst>
                  <a:outerShdw blurRad="38100" dist="38100" dir="2700000" algn="tl">
                    <a:srgbClr val="000000"/>
                  </a:outerShdw>
                </a:effectLst>
              </a:rPr>
              <a:t>Moses</a:t>
            </a:r>
          </a:p>
        </p:txBody>
      </p:sp>
      <p:sp>
        <p:nvSpPr>
          <p:cNvPr id="1640459" name="Freeform 11"/>
          <p:cNvSpPr>
            <a:spLocks noChangeAspect="1"/>
          </p:cNvSpPr>
          <p:nvPr/>
        </p:nvSpPr>
        <p:spPr bwMode="auto">
          <a:xfrm>
            <a:off x="5422900" y="4751388"/>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40460" name="Freeform 12"/>
          <p:cNvSpPr>
            <a:spLocks noChangeAspect="1"/>
          </p:cNvSpPr>
          <p:nvPr/>
        </p:nvSpPr>
        <p:spPr bwMode="auto">
          <a:xfrm rot="10800000">
            <a:off x="5414963" y="5554663"/>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40461" name="Text Box 13"/>
          <p:cNvSpPr txBox="1">
            <a:spLocks noChangeArrowheads="1"/>
          </p:cNvSpPr>
          <p:nvPr/>
        </p:nvSpPr>
        <p:spPr bwMode="auto">
          <a:xfrm>
            <a:off x="3070225" y="1919288"/>
            <a:ext cx="3559175" cy="1433512"/>
          </a:xfrm>
          <a:prstGeom prst="rect">
            <a:avLst/>
          </a:prstGeom>
          <a:noFill/>
          <a:ln w="9525">
            <a:noFill/>
            <a:miter lim="800000"/>
            <a:headEnd/>
            <a:tailEnd/>
          </a:ln>
          <a:effectLst/>
        </p:spPr>
        <p:txBody>
          <a:bodyPr>
            <a:prstTxWarp prst="textNoShape">
              <a:avLst/>
            </a:prstTxWarp>
            <a:spAutoFit/>
          </a:bodyPr>
          <a:lstStyle/>
          <a:p>
            <a:pPr eaLnBrk="0" hangingPunct="0"/>
            <a:r>
              <a:rPr lang="en-US" sz="2800" b="1" dirty="0">
                <a:solidFill>
                  <a:schemeClr val="accent1"/>
                </a:solidFill>
                <a:effectLst>
                  <a:outerShdw blurRad="38100" dist="38100" dir="2700000" algn="tl">
                    <a:srgbClr val="000000"/>
                  </a:outerShdw>
                </a:effectLst>
                <a:latin typeface="+mn-lt"/>
              </a:rPr>
              <a:t>Foundation of faith</a:t>
            </a:r>
          </a:p>
          <a:p>
            <a:pPr eaLnBrk="0" hangingPunct="0"/>
            <a:r>
              <a:rPr lang="en-US" sz="2000" b="1" dirty="0">
                <a:solidFill>
                  <a:schemeClr val="accent1"/>
                </a:solidFill>
                <a:effectLst>
                  <a:outerShdw blurRad="38100" dist="38100" dir="2700000" algn="tl">
                    <a:srgbClr val="000000"/>
                  </a:outerShdw>
                </a:effectLst>
                <a:latin typeface="+mn-lt"/>
              </a:rPr>
              <a:t>Central person</a:t>
            </a:r>
            <a:r>
              <a:rPr lang="en-US" sz="2000" dirty="0">
                <a:solidFill>
                  <a:schemeClr val="accent1"/>
                </a:solidFill>
                <a:latin typeface="+mn-lt"/>
              </a:rPr>
              <a:t>: Moses</a:t>
            </a:r>
          </a:p>
          <a:p>
            <a:pPr eaLnBrk="0" hangingPunct="0"/>
            <a:r>
              <a:rPr lang="en-US" sz="2000" b="1" dirty="0">
                <a:solidFill>
                  <a:schemeClr val="accent1"/>
                </a:solidFill>
                <a:effectLst>
                  <a:outerShdw blurRad="38100" dist="38100" dir="2700000" algn="tl">
                    <a:srgbClr val="000000"/>
                  </a:outerShdw>
                </a:effectLst>
                <a:latin typeface="+mn-lt"/>
              </a:rPr>
              <a:t>Object</a:t>
            </a:r>
            <a:r>
              <a:rPr lang="en-US" sz="2000" dirty="0">
                <a:solidFill>
                  <a:schemeClr val="accent1"/>
                </a:solidFill>
                <a:latin typeface="+mn-lt"/>
              </a:rPr>
              <a:t>: Word - tablets </a:t>
            </a:r>
          </a:p>
          <a:p>
            <a:pPr eaLnBrk="0" hangingPunct="0"/>
            <a:r>
              <a:rPr lang="en-US" sz="2000" b="1" dirty="0">
                <a:solidFill>
                  <a:schemeClr val="accent1"/>
                </a:solidFill>
                <a:effectLst>
                  <a:outerShdw blurRad="38100" dist="38100" dir="2700000" algn="tl">
                    <a:srgbClr val="000000"/>
                  </a:outerShdw>
                </a:effectLst>
                <a:latin typeface="+mn-lt"/>
              </a:rPr>
              <a:t>Time period</a:t>
            </a:r>
            <a:r>
              <a:rPr lang="en-US" sz="2000" dirty="0">
                <a:solidFill>
                  <a:schemeClr val="accent1"/>
                </a:solidFill>
                <a:latin typeface="+mn-lt"/>
              </a:rPr>
              <a:t>: 40 days</a:t>
            </a:r>
          </a:p>
        </p:txBody>
      </p:sp>
      <p:sp>
        <p:nvSpPr>
          <p:cNvPr id="1640462" name="Text Box 14"/>
          <p:cNvSpPr txBox="1">
            <a:spLocks noChangeArrowheads="1"/>
          </p:cNvSpPr>
          <p:nvPr/>
        </p:nvSpPr>
        <p:spPr bwMode="auto">
          <a:xfrm>
            <a:off x="3930650" y="5181600"/>
            <a:ext cx="14541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solidFill>
                  <a:schemeClr val="accent1"/>
                </a:solidFill>
                <a:effectLst>
                  <a:outerShdw blurRad="38100" dist="38100" dir="2700000" algn="tl">
                    <a:srgbClr val="000000"/>
                  </a:outerShdw>
                </a:effectLst>
              </a:rPr>
              <a:t>Hebrews</a:t>
            </a:r>
            <a:endParaRPr lang="en-US"/>
          </a:p>
        </p:txBody>
      </p:sp>
      <p:sp>
        <p:nvSpPr>
          <p:cNvPr id="1640463" name="Text Box 15"/>
          <p:cNvSpPr txBox="1">
            <a:spLocks noChangeArrowheads="1"/>
          </p:cNvSpPr>
          <p:nvPr/>
        </p:nvSpPr>
        <p:spPr bwMode="auto">
          <a:xfrm>
            <a:off x="365125" y="3810000"/>
            <a:ext cx="4411663" cy="2424112"/>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accent1"/>
                </a:solidFill>
                <a:effectLst>
                  <a:outerShdw blurRad="38100" dist="38100" dir="2700000" algn="tl">
                    <a:srgbClr val="000000"/>
                  </a:outerShdw>
                </a:effectLst>
                <a:latin typeface="+mn-lt"/>
              </a:rPr>
              <a:t>Foundation of substance</a:t>
            </a:r>
          </a:p>
          <a:p>
            <a:pPr>
              <a:lnSpc>
                <a:spcPct val="125000"/>
              </a:lnSpc>
            </a:pPr>
            <a:r>
              <a:rPr lang="en-US" sz="2000" dirty="0">
                <a:solidFill>
                  <a:schemeClr val="accent1"/>
                </a:solidFill>
                <a:latin typeface="+mn-lt"/>
              </a:rPr>
              <a:t>Hebrews should </a:t>
            </a:r>
          </a:p>
          <a:p>
            <a:pPr>
              <a:lnSpc>
                <a:spcPct val="125000"/>
              </a:lnSpc>
            </a:pPr>
            <a:r>
              <a:rPr lang="en-US" sz="2000" dirty="0">
                <a:solidFill>
                  <a:schemeClr val="accent1"/>
                </a:solidFill>
                <a:latin typeface="+mn-lt"/>
              </a:rPr>
              <a:t>Love, </a:t>
            </a:r>
          </a:p>
          <a:p>
            <a:pPr>
              <a:lnSpc>
                <a:spcPct val="125000"/>
              </a:lnSpc>
            </a:pPr>
            <a:r>
              <a:rPr lang="en-US" sz="2000" dirty="0">
                <a:solidFill>
                  <a:schemeClr val="accent1"/>
                </a:solidFill>
                <a:latin typeface="+mn-lt"/>
              </a:rPr>
              <a:t>Respect,</a:t>
            </a:r>
          </a:p>
          <a:p>
            <a:pPr>
              <a:lnSpc>
                <a:spcPct val="125000"/>
              </a:lnSpc>
            </a:pPr>
            <a:r>
              <a:rPr lang="en-US" sz="2000" dirty="0">
                <a:solidFill>
                  <a:schemeClr val="accent1"/>
                </a:solidFill>
                <a:latin typeface="+mn-lt"/>
              </a:rPr>
              <a:t>Submit and </a:t>
            </a:r>
          </a:p>
          <a:p>
            <a:pPr>
              <a:lnSpc>
                <a:spcPct val="125000"/>
              </a:lnSpc>
            </a:pPr>
            <a:r>
              <a:rPr lang="en-US" sz="2000" dirty="0">
                <a:solidFill>
                  <a:schemeClr val="accent1"/>
                </a:solidFill>
                <a:latin typeface="+mn-lt"/>
              </a:rPr>
              <a:t>Multiply goodness</a:t>
            </a:r>
          </a:p>
        </p:txBody>
      </p:sp>
      <p:sp>
        <p:nvSpPr>
          <p:cNvPr id="1640464" name="Text Box 16"/>
          <p:cNvSpPr txBox="1">
            <a:spLocks noChangeArrowheads="1"/>
          </p:cNvSpPr>
          <p:nvPr/>
        </p:nvSpPr>
        <p:spPr bwMode="auto">
          <a:xfrm>
            <a:off x="7315200" y="6172200"/>
            <a:ext cx="8921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chemeClr val="accent1"/>
                </a:solidFill>
              </a:rPr>
              <a:t>Abel</a:t>
            </a:r>
            <a:endParaRPr lang="en-US"/>
          </a:p>
        </p:txBody>
      </p:sp>
      <p:sp>
        <p:nvSpPr>
          <p:cNvPr id="1640465" name="Text Box 17"/>
          <p:cNvSpPr txBox="1">
            <a:spLocks noChangeArrowheads="1"/>
          </p:cNvSpPr>
          <p:nvPr/>
        </p:nvSpPr>
        <p:spPr bwMode="auto">
          <a:xfrm>
            <a:off x="4191000" y="6172200"/>
            <a:ext cx="811213" cy="457200"/>
          </a:xfrm>
          <a:prstGeom prst="rect">
            <a:avLst/>
          </a:prstGeom>
          <a:noFill/>
          <a:ln w="9525">
            <a:noFill/>
            <a:miter lim="800000"/>
            <a:headEnd/>
            <a:tailEnd/>
          </a:ln>
          <a:effectLst/>
        </p:spPr>
        <p:txBody>
          <a:bodyPr wrap="none">
            <a:prstTxWarp prst="textNoShape">
              <a:avLst/>
            </a:prstTxWarp>
            <a:spAutoFit/>
          </a:bodyPr>
          <a:lstStyle/>
          <a:p>
            <a:r>
              <a:rPr lang="en-US" sz="2400">
                <a:solidFill>
                  <a:schemeClr val="accent1"/>
                </a:solidFill>
              </a:rPr>
              <a:t>Cain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404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4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04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04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04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04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04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04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04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4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0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04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04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404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0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50" grpId="0"/>
      <p:bldP spid="1640452" grpId="0" animBg="1"/>
      <p:bldP spid="1640453" grpId="0" animBg="1"/>
      <p:bldP spid="1640454" grpId="0" animBg="1"/>
      <p:bldP spid="1640455" grpId="0" animBg="1"/>
      <p:bldP spid="1640456" grpId="0"/>
      <p:bldP spid="1640457" grpId="0" animBg="1"/>
      <p:bldP spid="1640458" grpId="0"/>
      <p:bldP spid="1640459" grpId="0" animBg="1"/>
      <p:bldP spid="1640460" grpId="0" animBg="1"/>
      <p:bldP spid="1640461" grpId="0"/>
      <p:bldP spid="1640462" grpId="0"/>
      <p:bldP spid="1640463" grpId="0"/>
      <p:bldP spid="1640464" grpId="0"/>
      <p:bldP spid="164046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29" name="Rectangle 13"/>
          <p:cNvSpPr>
            <a:spLocks noGrp="1" noChangeArrowheads="1"/>
          </p:cNvSpPr>
          <p:nvPr>
            <p:ph type="title"/>
          </p:nvPr>
        </p:nvSpPr>
        <p:spPr>
          <a:xfrm>
            <a:off x="457200" y="76200"/>
            <a:ext cx="8458200" cy="1143000"/>
          </a:xfrm>
        </p:spPr>
        <p:txBody>
          <a:bodyPr/>
          <a:lstStyle/>
          <a:p>
            <a:r>
              <a:rPr lang="en-US" altLang="zh-CN" sz="4000">
                <a:solidFill>
                  <a:srgbClr val="FFFF00"/>
                </a:solidFill>
                <a:latin typeface="Arial Rounded MT Bold" pitchFamily="-128" charset="0"/>
                <a:ea typeface="宋体" pitchFamily="-128" charset="-122"/>
                <a:cs typeface="宋体" pitchFamily="-128" charset="-122"/>
              </a:rPr>
              <a:t>What was the foundation of faith to receive the tabernacle?</a:t>
            </a:r>
            <a:endParaRPr lang="en-US" sz="3600">
              <a:solidFill>
                <a:srgbClr val="FFFF99"/>
              </a:solidFill>
              <a:latin typeface="Arial Rounded MT Bold" pitchFamily="-128" charset="0"/>
              <a:ea typeface="宋体" pitchFamily="-128" charset="-122"/>
              <a:cs typeface="宋体" pitchFamily="-128" charset="-122"/>
            </a:endParaRPr>
          </a:p>
        </p:txBody>
      </p:sp>
      <p:sp>
        <p:nvSpPr>
          <p:cNvPr id="1263630" name="Rectangle 14"/>
          <p:cNvSpPr>
            <a:spLocks noGrp="1" noChangeArrowheads="1"/>
          </p:cNvSpPr>
          <p:nvPr>
            <p:ph type="body" sz="half" idx="1"/>
          </p:nvPr>
        </p:nvSpPr>
        <p:spPr>
          <a:xfrm>
            <a:off x="228600" y="1600200"/>
            <a:ext cx="4495800" cy="4981575"/>
          </a:xfrm>
        </p:spPr>
        <p:txBody>
          <a:bodyPr/>
          <a:lstStyle/>
          <a:p>
            <a:pPr>
              <a:lnSpc>
                <a:spcPct val="90000"/>
              </a:lnSpc>
              <a:buFontTx/>
              <a:buNone/>
            </a:pPr>
            <a:r>
              <a:rPr lang="en-US" sz="2400" dirty="0">
                <a:solidFill>
                  <a:schemeClr val="accent1"/>
                </a:solidFill>
                <a:latin typeface="Times"/>
                <a:cs typeface="Times"/>
              </a:rPr>
              <a:t>	The Lord said to Moses,</a:t>
            </a:r>
            <a:r>
              <a:rPr lang="en-US" sz="2400" dirty="0" smtClean="0">
                <a:solidFill>
                  <a:schemeClr val="accent1"/>
                </a:solidFill>
                <a:latin typeface="Times"/>
                <a:cs typeface="Times"/>
              </a:rPr>
              <a:t> “Come </a:t>
            </a:r>
            <a:r>
              <a:rPr lang="en-US" sz="2400" dirty="0">
                <a:solidFill>
                  <a:schemeClr val="accent1"/>
                </a:solidFill>
                <a:latin typeface="Times"/>
                <a:cs typeface="Times"/>
              </a:rPr>
              <a:t>up to me on the mountain and stay here, and I will give you the tablets of stone, with the law and commands I have written for their instruction.”</a:t>
            </a:r>
          </a:p>
          <a:p>
            <a:pPr>
              <a:lnSpc>
                <a:spcPct val="90000"/>
              </a:lnSpc>
              <a:buFontTx/>
              <a:buNone/>
            </a:pPr>
            <a:r>
              <a:rPr lang="en-US" sz="2400" dirty="0">
                <a:solidFill>
                  <a:schemeClr val="accent1"/>
                </a:solidFill>
                <a:latin typeface="Times"/>
                <a:cs typeface="Times"/>
              </a:rPr>
              <a:t>	On the seventh day he called </a:t>
            </a:r>
            <a:r>
              <a:rPr lang="en-US" sz="2400" dirty="0" smtClean="0">
                <a:solidFill>
                  <a:schemeClr val="accent1"/>
                </a:solidFill>
                <a:latin typeface="Times"/>
                <a:cs typeface="Times"/>
              </a:rPr>
              <a:t>Moses.  </a:t>
            </a:r>
            <a:endParaRPr lang="en-US" sz="2400" dirty="0">
              <a:solidFill>
                <a:schemeClr val="accent1"/>
              </a:solidFill>
              <a:latin typeface="Times"/>
              <a:cs typeface="Times"/>
            </a:endParaRPr>
          </a:p>
          <a:p>
            <a:pPr>
              <a:lnSpc>
                <a:spcPct val="90000"/>
              </a:lnSpc>
              <a:buFontTx/>
              <a:buNone/>
            </a:pPr>
            <a:r>
              <a:rPr lang="en-US" sz="1800" dirty="0">
                <a:solidFill>
                  <a:schemeClr val="accent1"/>
                </a:solidFill>
              </a:rPr>
              <a:t>			Exodus 24:12</a:t>
            </a:r>
            <a:r>
              <a:rPr lang="en-US" sz="1600" dirty="0">
                <a:solidFill>
                  <a:schemeClr val="accent1"/>
                </a:solidFill>
              </a:rPr>
              <a:t> </a:t>
            </a:r>
          </a:p>
          <a:p>
            <a:pPr>
              <a:lnSpc>
                <a:spcPct val="90000"/>
              </a:lnSpc>
              <a:buFontTx/>
              <a:buNone/>
            </a:pPr>
            <a:endParaRPr lang="en-US" sz="1600" dirty="0">
              <a:solidFill>
                <a:schemeClr val="accent1"/>
              </a:solidFill>
            </a:endParaRPr>
          </a:p>
          <a:p>
            <a:pPr>
              <a:lnSpc>
                <a:spcPct val="90000"/>
              </a:lnSpc>
              <a:buFontTx/>
              <a:buNone/>
            </a:pPr>
            <a:r>
              <a:rPr lang="en-US" sz="2000" b="1" dirty="0">
                <a:solidFill>
                  <a:schemeClr val="accent1"/>
                </a:solidFill>
              </a:rPr>
              <a:t>Central figure</a:t>
            </a:r>
            <a:r>
              <a:rPr lang="en-US" sz="2000" dirty="0">
                <a:solidFill>
                  <a:schemeClr val="accent1"/>
                </a:solidFill>
              </a:rPr>
              <a:t> -</a:t>
            </a:r>
            <a:r>
              <a:rPr lang="en-US" sz="2000" dirty="0" smtClean="0">
                <a:solidFill>
                  <a:schemeClr val="accent1"/>
                </a:solidFill>
              </a:rPr>
              <a:t>  Moses</a:t>
            </a:r>
            <a:endParaRPr lang="en-US" sz="2000" dirty="0">
              <a:solidFill>
                <a:schemeClr val="accent1"/>
              </a:solidFill>
            </a:endParaRPr>
          </a:p>
          <a:p>
            <a:pPr>
              <a:lnSpc>
                <a:spcPct val="90000"/>
              </a:lnSpc>
              <a:buFontTx/>
              <a:buNone/>
            </a:pPr>
            <a:r>
              <a:rPr lang="en-US" sz="2000" b="1" dirty="0">
                <a:solidFill>
                  <a:schemeClr val="accent1"/>
                </a:solidFill>
              </a:rPr>
              <a:t>Object of faith</a:t>
            </a:r>
            <a:r>
              <a:rPr lang="en-US" sz="2000" dirty="0">
                <a:solidFill>
                  <a:schemeClr val="accent1"/>
                </a:solidFill>
              </a:rPr>
              <a:t> - Word</a:t>
            </a:r>
          </a:p>
          <a:p>
            <a:pPr>
              <a:lnSpc>
                <a:spcPct val="90000"/>
              </a:lnSpc>
              <a:buFontTx/>
              <a:buNone/>
            </a:pPr>
            <a:r>
              <a:rPr lang="en-US" sz="2000" b="1" dirty="0">
                <a:solidFill>
                  <a:schemeClr val="accent1"/>
                </a:solidFill>
              </a:rPr>
              <a:t>Time period</a:t>
            </a:r>
            <a:r>
              <a:rPr lang="en-US" sz="2000" dirty="0">
                <a:solidFill>
                  <a:schemeClr val="accent1"/>
                </a:solidFill>
              </a:rPr>
              <a:t> -</a:t>
            </a:r>
            <a:r>
              <a:rPr lang="en-US" sz="2000" dirty="0" smtClean="0">
                <a:solidFill>
                  <a:schemeClr val="accent1"/>
                </a:solidFill>
              </a:rPr>
              <a:t>     40 </a:t>
            </a:r>
            <a:r>
              <a:rPr lang="en-US" sz="2000" dirty="0">
                <a:solidFill>
                  <a:schemeClr val="accent1"/>
                </a:solidFill>
              </a:rPr>
              <a:t>days prayer 	</a:t>
            </a:r>
            <a:r>
              <a:rPr lang="en-US" sz="2000" dirty="0" smtClean="0">
                <a:solidFill>
                  <a:schemeClr val="accent1"/>
                </a:solidFill>
              </a:rPr>
              <a:t>	  and </a:t>
            </a:r>
            <a:r>
              <a:rPr lang="en-US" sz="2000" dirty="0">
                <a:solidFill>
                  <a:schemeClr val="accent1"/>
                </a:solidFill>
              </a:rPr>
              <a:t>fasting</a:t>
            </a:r>
          </a:p>
          <a:p>
            <a:pPr>
              <a:lnSpc>
                <a:spcPct val="90000"/>
              </a:lnSpc>
              <a:buFontTx/>
              <a:buNone/>
            </a:pPr>
            <a:endParaRPr lang="en-US" sz="2400" dirty="0">
              <a:solidFill>
                <a:schemeClr val="accent1"/>
              </a:solidFill>
            </a:endParaRPr>
          </a:p>
          <a:p>
            <a:pPr>
              <a:lnSpc>
                <a:spcPct val="90000"/>
              </a:lnSpc>
              <a:buFontTx/>
              <a:buNone/>
            </a:pPr>
            <a:endParaRPr lang="en-US" sz="1600" dirty="0">
              <a:solidFill>
                <a:schemeClr val="accent1"/>
              </a:solidFill>
            </a:endParaRPr>
          </a:p>
        </p:txBody>
      </p:sp>
      <p:pic>
        <p:nvPicPr>
          <p:cNvPr id="1263632" name="Picture 16" descr="320px-Moses_receiving_the_tablets_of_the_law"/>
          <p:cNvPicPr>
            <a:picLocks noGrp="1" noChangeAspect="1" noChangeArrowheads="1"/>
          </p:cNvPicPr>
          <p:nvPr>
            <p:ph sz="half" idx="2"/>
          </p:nvPr>
        </p:nvPicPr>
        <p:blipFill>
          <a:blip r:embed="rId3"/>
          <a:srcRect/>
          <a:stretch>
            <a:fillRect/>
          </a:stretch>
        </p:blipFill>
        <p:spPr>
          <a:xfrm>
            <a:off x="4991100" y="1600200"/>
            <a:ext cx="3351213" cy="4525963"/>
          </a:xfrm>
        </p:spPr>
      </p:pic>
      <p:sp>
        <p:nvSpPr>
          <p:cNvPr id="1263633" name="Text Box 17"/>
          <p:cNvSpPr txBox="1">
            <a:spLocks noChangeArrowheads="1"/>
          </p:cNvSpPr>
          <p:nvPr/>
        </p:nvSpPr>
        <p:spPr bwMode="auto">
          <a:xfrm>
            <a:off x="5241925" y="6215063"/>
            <a:ext cx="2954338"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receiving the tablets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en-US" sz="4000">
                <a:solidFill>
                  <a:srgbClr val="FFFF00"/>
                </a:solidFill>
                <a:latin typeface="Arial Rounded MT Bold" pitchFamily="-128" charset="0"/>
              </a:rPr>
              <a:t>What was the foundation of substance? </a:t>
            </a:r>
            <a:endParaRPr lang="en-US"/>
          </a:p>
        </p:txBody>
      </p:sp>
      <p:sp>
        <p:nvSpPr>
          <p:cNvPr id="1587203" name="Rectangle 3"/>
          <p:cNvSpPr>
            <a:spLocks noGrp="1" noChangeArrowheads="1"/>
          </p:cNvSpPr>
          <p:nvPr>
            <p:ph type="body" sz="half" idx="1"/>
          </p:nvPr>
        </p:nvSpPr>
        <p:spPr>
          <a:xfrm>
            <a:off x="457200" y="1600200"/>
            <a:ext cx="8229600" cy="1524000"/>
          </a:xfrm>
        </p:spPr>
        <p:txBody>
          <a:bodyPr/>
          <a:lstStyle/>
          <a:p>
            <a:pPr>
              <a:buFontTx/>
              <a:buNone/>
            </a:pPr>
            <a:r>
              <a:rPr lang="en-US" dirty="0">
                <a:solidFill>
                  <a:schemeClr val="accent1"/>
                </a:solidFill>
              </a:rPr>
              <a:t>	Israelites should keep the covenant,</a:t>
            </a:r>
            <a:r>
              <a:rPr lang="en-US" dirty="0" smtClean="0">
                <a:solidFill>
                  <a:schemeClr val="accent1"/>
                </a:solidFill>
              </a:rPr>
              <a:t> keep the </a:t>
            </a:r>
            <a:r>
              <a:rPr lang="en-US" dirty="0">
                <a:solidFill>
                  <a:schemeClr val="accent1"/>
                </a:solidFill>
              </a:rPr>
              <a:t>commandments and follow Moses in worshipping and attending the tabernacle</a:t>
            </a:r>
          </a:p>
        </p:txBody>
      </p:sp>
      <p:sp>
        <p:nvSpPr>
          <p:cNvPr id="1587208" name="Rectangle 8"/>
          <p:cNvSpPr>
            <a:spLocks noGrp="1" noChangeArrowheads="1"/>
          </p:cNvSpPr>
          <p:nvPr>
            <p:ph type="body" sz="half" idx="2"/>
          </p:nvPr>
        </p:nvSpPr>
        <p:spPr>
          <a:xfrm>
            <a:off x="457200" y="3505200"/>
            <a:ext cx="8229600" cy="3048000"/>
          </a:xfrm>
        </p:spPr>
        <p:txBody>
          <a:bodyPr/>
          <a:lstStyle/>
          <a:p>
            <a:pPr>
              <a:lnSpc>
                <a:spcPct val="90000"/>
              </a:lnSpc>
              <a:buFontTx/>
              <a:buNone/>
            </a:pPr>
            <a:r>
              <a:rPr lang="en-US" dirty="0" smtClean="0">
                <a:solidFill>
                  <a:schemeClr val="accent1"/>
                </a:solidFill>
                <a:latin typeface="Lydian BT" pitchFamily="-128" charset="0"/>
              </a:rPr>
              <a:t>	</a:t>
            </a:r>
            <a:r>
              <a:rPr lang="en-US" dirty="0" smtClean="0">
                <a:solidFill>
                  <a:schemeClr val="accent1"/>
                </a:solidFill>
                <a:latin typeface="Times"/>
                <a:cs typeface="Times"/>
              </a:rPr>
              <a:t>“And </a:t>
            </a:r>
            <a:r>
              <a:rPr lang="en-US" dirty="0">
                <a:solidFill>
                  <a:schemeClr val="accent1"/>
                </a:solidFill>
                <a:latin typeface="Times"/>
                <a:cs typeface="Times"/>
              </a:rPr>
              <a:t>now, Israel, what does the </a:t>
            </a:r>
            <a:r>
              <a:rPr lang="en-US">
                <a:solidFill>
                  <a:schemeClr val="accent1"/>
                </a:solidFill>
                <a:latin typeface="Times"/>
                <a:cs typeface="Times"/>
              </a:rPr>
              <a:t>Lord </a:t>
            </a:r>
            <a:r>
              <a:rPr lang="en-US" smtClean="0">
                <a:solidFill>
                  <a:schemeClr val="accent1"/>
                </a:solidFill>
                <a:latin typeface="Times"/>
                <a:cs typeface="Times"/>
              </a:rPr>
              <a:t>your </a:t>
            </a:r>
            <a:r>
              <a:rPr lang="en-US" dirty="0">
                <a:solidFill>
                  <a:schemeClr val="accent1"/>
                </a:solidFill>
                <a:latin typeface="Times"/>
                <a:cs typeface="Times"/>
              </a:rPr>
              <a:t>God require of you, but to fear the Lord your God, to walk in all his ways, to love him, to serve the Lord your God with all your heart and with all your soul, and to keep the commandments and statutes of the Lord, which I command you this day for your good</a:t>
            </a:r>
            <a:r>
              <a:rPr lang="en-US" dirty="0" smtClean="0">
                <a:solidFill>
                  <a:schemeClr val="accent1"/>
                </a:solidFill>
                <a:latin typeface="Times"/>
                <a:cs typeface="Times"/>
              </a:rPr>
              <a:t>?”</a:t>
            </a:r>
          </a:p>
          <a:p>
            <a:pPr>
              <a:lnSpc>
                <a:spcPct val="90000"/>
              </a:lnSpc>
              <a:buFontTx/>
              <a:buNone/>
            </a:pPr>
            <a:r>
              <a:rPr lang="en-US" sz="2400" dirty="0">
                <a:solidFill>
                  <a:schemeClr val="accent1"/>
                </a:solidFill>
              </a:rPr>
              <a:t>						Deut. 10:12-13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7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0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72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02" grpId="0"/>
      <p:bldP spid="1587203" grpId="0" build="p"/>
      <p:bldP spid="158720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p:txBody>
          <a:bodyPr/>
          <a:lstStyle/>
          <a:p>
            <a:r>
              <a:rPr lang="en-US" sz="4000">
                <a:solidFill>
                  <a:srgbClr val="FFFF00"/>
                </a:solidFill>
                <a:latin typeface="Arial Rounded MT Bold" pitchFamily="-128" charset="0"/>
              </a:rPr>
              <a:t>Making the golden calf</a:t>
            </a:r>
            <a:endParaRPr lang="en-US"/>
          </a:p>
        </p:txBody>
      </p:sp>
      <p:sp>
        <p:nvSpPr>
          <p:cNvPr id="1685507" name="Rectangle 3"/>
          <p:cNvSpPr>
            <a:spLocks noGrp="1" noChangeArrowheads="1"/>
          </p:cNvSpPr>
          <p:nvPr>
            <p:ph type="body" sz="half" idx="1"/>
          </p:nvPr>
        </p:nvSpPr>
        <p:spPr>
          <a:xfrm>
            <a:off x="457200" y="2027238"/>
            <a:ext cx="4038600" cy="4525962"/>
          </a:xfrm>
        </p:spPr>
        <p:txBody>
          <a:bodyPr/>
          <a:lstStyle/>
          <a:p>
            <a:pPr>
              <a:lnSpc>
                <a:spcPct val="90000"/>
              </a:lnSpc>
              <a:buFontTx/>
              <a:buNone/>
            </a:pPr>
            <a:r>
              <a:rPr lang="en-US" sz="2800" dirty="0">
                <a:solidFill>
                  <a:schemeClr val="accent1"/>
                </a:solidFill>
                <a:latin typeface="Lydian BT" pitchFamily="-128" charset="0"/>
              </a:rPr>
              <a:t>	</a:t>
            </a:r>
            <a:r>
              <a:rPr lang="en-US" sz="2800" dirty="0">
                <a:solidFill>
                  <a:schemeClr val="accent1"/>
                </a:solidFill>
                <a:latin typeface="Times"/>
                <a:cs typeface="Times"/>
              </a:rPr>
              <a:t>“And I looked, and behold, you had sinned against the Lord your God; you had made yourselves a molten calf; you had turned aside quickly from the way which the Lord had commanded you.”</a:t>
            </a:r>
          </a:p>
          <a:p>
            <a:pPr>
              <a:lnSpc>
                <a:spcPct val="90000"/>
              </a:lnSpc>
              <a:buFontTx/>
              <a:buNone/>
            </a:pPr>
            <a:r>
              <a:rPr lang="en-US" sz="2000" dirty="0">
                <a:solidFill>
                  <a:schemeClr val="accent1"/>
                </a:solidFill>
              </a:rPr>
              <a:t>			Deut. 9:16</a:t>
            </a:r>
          </a:p>
          <a:p>
            <a:pPr>
              <a:lnSpc>
                <a:spcPct val="90000"/>
              </a:lnSpc>
            </a:pPr>
            <a:endParaRPr lang="en-US" sz="2800" dirty="0"/>
          </a:p>
        </p:txBody>
      </p:sp>
      <p:pic>
        <p:nvPicPr>
          <p:cNvPr id="1685509" name="Picture 5" descr="golden_calf"/>
          <p:cNvPicPr>
            <a:picLocks noGrp="1" noChangeAspect="1" noChangeArrowheads="1"/>
          </p:cNvPicPr>
          <p:nvPr>
            <p:ph sz="half" idx="2"/>
          </p:nvPr>
        </p:nvPicPr>
        <p:blipFill>
          <a:blip r:embed="rId3"/>
          <a:srcRect/>
          <a:stretch>
            <a:fillRect/>
          </a:stretch>
        </p:blipFill>
        <p:spPr>
          <a:xfrm>
            <a:off x="4648200" y="2422525"/>
            <a:ext cx="4038600" cy="2879725"/>
          </a:xfrm>
          <a:noFill/>
          <a:ln/>
        </p:spPr>
      </p:pic>
      <p:sp>
        <p:nvSpPr>
          <p:cNvPr id="1685510" name="Rectangle 6"/>
          <p:cNvSpPr>
            <a:spLocks noChangeArrowheads="1"/>
          </p:cNvSpPr>
          <p:nvPr/>
        </p:nvSpPr>
        <p:spPr bwMode="auto">
          <a:xfrm>
            <a:off x="4800600" y="5562600"/>
            <a:ext cx="3876231"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accent1"/>
                </a:solidFill>
              </a:rPr>
              <a:t>Worshipping the golden calf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85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8" name="Rectangle 4"/>
          <p:cNvSpPr>
            <a:spLocks noGrp="1" noChangeArrowheads="1"/>
          </p:cNvSpPr>
          <p:nvPr>
            <p:ph type="title"/>
          </p:nvPr>
        </p:nvSpPr>
        <p:spPr/>
        <p:txBody>
          <a:bodyPr/>
          <a:lstStyle/>
          <a:p>
            <a:r>
              <a:rPr lang="en-US" sz="4000">
                <a:solidFill>
                  <a:srgbClr val="FFFF00"/>
                </a:solidFill>
                <a:latin typeface="Arial Rounded MT Bold" pitchFamily="-128" charset="0"/>
              </a:rPr>
              <a:t>How did God react?</a:t>
            </a:r>
            <a:endParaRPr lang="en-US"/>
          </a:p>
        </p:txBody>
      </p:sp>
      <p:sp>
        <p:nvSpPr>
          <p:cNvPr id="1572869" name="Rectangle 5"/>
          <p:cNvSpPr>
            <a:spLocks noGrp="1" noChangeArrowheads="1"/>
          </p:cNvSpPr>
          <p:nvPr>
            <p:ph type="body" idx="1"/>
          </p:nvPr>
        </p:nvSpPr>
        <p:spPr/>
        <p:txBody>
          <a:bodyPr/>
          <a:lstStyle/>
          <a:p>
            <a:pPr>
              <a:buFontTx/>
              <a:buNone/>
            </a:pPr>
            <a:r>
              <a:rPr lang="en-US" sz="2600" dirty="0">
                <a:solidFill>
                  <a:schemeClr val="accent1"/>
                </a:solidFill>
                <a:latin typeface="Times"/>
                <a:cs typeface="Times"/>
              </a:rPr>
              <a:t>	Then the Lord said to Moses,</a:t>
            </a:r>
            <a:r>
              <a:rPr lang="en-US" sz="2600" dirty="0" smtClean="0">
                <a:solidFill>
                  <a:schemeClr val="accent1"/>
                </a:solidFill>
                <a:latin typeface="Times"/>
                <a:cs typeface="Times"/>
              </a:rPr>
              <a:t> “Go </a:t>
            </a:r>
            <a:r>
              <a:rPr lang="en-US" sz="2600" dirty="0">
                <a:solidFill>
                  <a:schemeClr val="accent1"/>
                </a:solidFill>
                <a:latin typeface="Times"/>
                <a:cs typeface="Times"/>
              </a:rPr>
              <a:t>down, because your people, whom you brought up out of Egypt, have become corrupt. They have been quick to turn away from what I commanded them and have made themselves an idol cast in the shape of a calf. They have bowed down to it and sacrificed to it and have said,</a:t>
            </a:r>
            <a:r>
              <a:rPr lang="en-US" sz="2600" dirty="0" smtClean="0">
                <a:solidFill>
                  <a:schemeClr val="accent1"/>
                </a:solidFill>
                <a:latin typeface="Times"/>
                <a:cs typeface="Times"/>
              </a:rPr>
              <a:t> ‘These </a:t>
            </a:r>
            <a:r>
              <a:rPr lang="en-US" sz="2600" dirty="0">
                <a:solidFill>
                  <a:schemeClr val="accent1"/>
                </a:solidFill>
                <a:latin typeface="Times"/>
                <a:cs typeface="Times"/>
              </a:rPr>
              <a:t>are your gods, O Israel, who brought you up out of Egypt</a:t>
            </a:r>
            <a:r>
              <a:rPr lang="en-US" sz="2600" dirty="0" smtClean="0">
                <a:solidFill>
                  <a:schemeClr val="accent1"/>
                </a:solidFill>
                <a:latin typeface="Times"/>
                <a:cs typeface="Times"/>
              </a:rPr>
              <a:t>.’</a:t>
            </a:r>
            <a:r>
              <a:rPr lang="en-US" sz="2600" dirty="0" smtClean="0">
                <a:latin typeface="Times"/>
                <a:cs typeface="Times"/>
              </a:rPr>
              <a:t> </a:t>
            </a:r>
            <a:r>
              <a:rPr lang="en-US" sz="2600" dirty="0" smtClean="0">
                <a:solidFill>
                  <a:schemeClr val="accent1"/>
                </a:solidFill>
                <a:latin typeface="Times"/>
                <a:cs typeface="Times"/>
              </a:rPr>
              <a:t>“I </a:t>
            </a:r>
            <a:r>
              <a:rPr lang="en-US" sz="2600" dirty="0">
                <a:solidFill>
                  <a:schemeClr val="accent1"/>
                </a:solidFill>
                <a:latin typeface="Times"/>
                <a:cs typeface="Times"/>
              </a:rPr>
              <a:t>have seen these people</a:t>
            </a:r>
            <a:r>
              <a:rPr lang="en-US" sz="2600" dirty="0" smtClean="0">
                <a:solidFill>
                  <a:schemeClr val="accent1"/>
                </a:solidFill>
                <a:latin typeface="Times"/>
                <a:cs typeface="Times"/>
              </a:rPr>
              <a:t>,” </a:t>
            </a:r>
            <a:r>
              <a:rPr lang="en-US" sz="2600" dirty="0">
                <a:solidFill>
                  <a:schemeClr val="accent1"/>
                </a:solidFill>
                <a:latin typeface="Times"/>
                <a:cs typeface="Times"/>
              </a:rPr>
              <a:t>the Lord said to Moses,</a:t>
            </a:r>
            <a:r>
              <a:rPr lang="en-US" sz="2600" dirty="0" smtClean="0">
                <a:solidFill>
                  <a:schemeClr val="accent1"/>
                </a:solidFill>
                <a:latin typeface="Times"/>
                <a:cs typeface="Times"/>
              </a:rPr>
              <a:t> “and </a:t>
            </a:r>
            <a:r>
              <a:rPr lang="en-US" sz="2600" dirty="0">
                <a:solidFill>
                  <a:schemeClr val="accent1"/>
                </a:solidFill>
                <a:latin typeface="Times"/>
                <a:cs typeface="Times"/>
              </a:rPr>
              <a:t>they are a stiff-necked people. Now leave me alone so that my anger may burn against them and that I may destroy them. Then I will make you into a great nation.”</a:t>
            </a:r>
          </a:p>
          <a:p>
            <a:pPr>
              <a:buFontTx/>
              <a:buNone/>
            </a:pPr>
            <a:r>
              <a:rPr lang="en-US" sz="2400" dirty="0">
                <a:solidFill>
                  <a:schemeClr val="accent1"/>
                </a:solidFill>
              </a:rPr>
              <a:t>						Exodus 32:7-10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p:txBody>
          <a:bodyPr/>
          <a:lstStyle/>
          <a:p>
            <a:r>
              <a:rPr lang="en-US" sz="4000">
                <a:solidFill>
                  <a:srgbClr val="FFFF00"/>
                </a:solidFill>
                <a:latin typeface="Arial Rounded MT Bold" pitchFamily="-128" charset="0"/>
              </a:rPr>
              <a:t>What did Moses say to God?</a:t>
            </a:r>
            <a:endParaRPr lang="en-US"/>
          </a:p>
        </p:txBody>
      </p:sp>
      <p:sp>
        <p:nvSpPr>
          <p:cNvPr id="1577987" name="Rectangle 3"/>
          <p:cNvSpPr>
            <a:spLocks noGrp="1" noChangeArrowheads="1"/>
          </p:cNvSpPr>
          <p:nvPr>
            <p:ph type="body" idx="1"/>
          </p:nvPr>
        </p:nvSpPr>
        <p:spPr>
          <a:xfrm>
            <a:off x="457200" y="1600200"/>
            <a:ext cx="8229600" cy="4876800"/>
          </a:xfrm>
        </p:spPr>
        <p:txBody>
          <a:bodyPr/>
          <a:lstStyle/>
          <a:p>
            <a:pPr>
              <a:lnSpc>
                <a:spcPct val="90000"/>
              </a:lnSpc>
              <a:buFontTx/>
              <a:buNone/>
            </a:pPr>
            <a:r>
              <a:rPr lang="en-US" sz="2400" dirty="0">
                <a:solidFill>
                  <a:schemeClr val="accent1"/>
                </a:solidFill>
                <a:latin typeface="Lydian BT" pitchFamily="-128" charset="0"/>
              </a:rPr>
              <a:t>	</a:t>
            </a:r>
            <a:r>
              <a:rPr lang="en-US" sz="2400" dirty="0">
                <a:solidFill>
                  <a:schemeClr val="accent1"/>
                </a:solidFill>
                <a:latin typeface="Times"/>
                <a:cs typeface="Times"/>
              </a:rPr>
              <a:t>But Moses sought the </a:t>
            </a:r>
            <a:r>
              <a:rPr lang="en-US" sz="2400" dirty="0" err="1">
                <a:solidFill>
                  <a:schemeClr val="accent1"/>
                </a:solidFill>
                <a:latin typeface="Times"/>
                <a:cs typeface="Times"/>
              </a:rPr>
              <a:t>favour</a:t>
            </a:r>
            <a:r>
              <a:rPr lang="en-US" sz="2400" dirty="0">
                <a:solidFill>
                  <a:schemeClr val="accent1"/>
                </a:solidFill>
                <a:latin typeface="Times"/>
                <a:cs typeface="Times"/>
              </a:rPr>
              <a:t> of the Lord his God.</a:t>
            </a:r>
            <a:r>
              <a:rPr lang="en-US" sz="2400" dirty="0" smtClean="0">
                <a:solidFill>
                  <a:schemeClr val="accent1"/>
                </a:solidFill>
                <a:latin typeface="Times"/>
                <a:cs typeface="Times"/>
              </a:rPr>
              <a:t> “O </a:t>
            </a:r>
            <a:r>
              <a:rPr lang="en-US" sz="2400" dirty="0">
                <a:solidFill>
                  <a:schemeClr val="accent1"/>
                </a:solidFill>
                <a:latin typeface="Times"/>
                <a:cs typeface="Times"/>
              </a:rPr>
              <a:t>Lord</a:t>
            </a:r>
            <a:r>
              <a:rPr lang="en-US" sz="2400" dirty="0" smtClean="0">
                <a:solidFill>
                  <a:schemeClr val="accent1"/>
                </a:solidFill>
                <a:latin typeface="Times"/>
                <a:cs typeface="Times"/>
              </a:rPr>
              <a:t>,” </a:t>
            </a:r>
            <a:r>
              <a:rPr lang="en-US" sz="2400" dirty="0">
                <a:solidFill>
                  <a:schemeClr val="accent1"/>
                </a:solidFill>
                <a:latin typeface="Times"/>
                <a:cs typeface="Times"/>
              </a:rPr>
              <a:t>he said,</a:t>
            </a:r>
            <a:r>
              <a:rPr lang="en-US" sz="2400" dirty="0" smtClean="0">
                <a:solidFill>
                  <a:schemeClr val="accent1"/>
                </a:solidFill>
                <a:latin typeface="Times"/>
                <a:cs typeface="Times"/>
              </a:rPr>
              <a:t> “why </a:t>
            </a:r>
            <a:r>
              <a:rPr lang="en-US" sz="2400" dirty="0">
                <a:solidFill>
                  <a:schemeClr val="accent1"/>
                </a:solidFill>
                <a:latin typeface="Times"/>
                <a:cs typeface="Times"/>
              </a:rPr>
              <a:t>should your anger burn against your people, whom you brought out of Egypt with great power and a mighty hand? Why should the Egyptians say,</a:t>
            </a:r>
            <a:r>
              <a:rPr lang="en-US" sz="2400" dirty="0" smtClean="0">
                <a:solidFill>
                  <a:schemeClr val="accent1"/>
                </a:solidFill>
                <a:latin typeface="Times"/>
                <a:cs typeface="Times"/>
              </a:rPr>
              <a:t> ‘It </a:t>
            </a:r>
            <a:r>
              <a:rPr lang="en-US" sz="2400" dirty="0">
                <a:solidFill>
                  <a:schemeClr val="accent1"/>
                </a:solidFill>
                <a:latin typeface="Times"/>
                <a:cs typeface="Times"/>
              </a:rPr>
              <a:t>was with evil intent that he brought them out, to kill them in the mountains and to wipe them off the face of the </a:t>
            </a:r>
            <a:r>
              <a:rPr lang="en-US" sz="2400" dirty="0" smtClean="0">
                <a:solidFill>
                  <a:schemeClr val="accent1"/>
                </a:solidFill>
                <a:latin typeface="Times"/>
                <a:cs typeface="Times"/>
              </a:rPr>
              <a:t>earth’? </a:t>
            </a:r>
            <a:r>
              <a:rPr lang="en-US" sz="2400" dirty="0">
                <a:solidFill>
                  <a:schemeClr val="accent1"/>
                </a:solidFill>
                <a:latin typeface="Times"/>
                <a:cs typeface="Times"/>
              </a:rPr>
              <a:t>Turn from your fierce anger; relent and do not bring disaster on your people. Remember your servants Abraham, Isaac and Israel, to whom you swore by your own self:</a:t>
            </a:r>
            <a:r>
              <a:rPr lang="en-US" sz="2400" dirty="0" smtClean="0">
                <a:solidFill>
                  <a:schemeClr val="accent1"/>
                </a:solidFill>
                <a:latin typeface="Times"/>
                <a:cs typeface="Times"/>
              </a:rPr>
              <a:t> ‘I </a:t>
            </a:r>
            <a:r>
              <a:rPr lang="en-US" sz="2400" dirty="0">
                <a:solidFill>
                  <a:schemeClr val="accent1"/>
                </a:solidFill>
                <a:latin typeface="Times"/>
                <a:cs typeface="Times"/>
              </a:rPr>
              <a:t>will make your descendants as numerous as the stars in the sky and I will give your descendants all this land I promised them, and it will be their inheritance forever</a:t>
            </a:r>
            <a:r>
              <a:rPr lang="en-US" sz="2400" dirty="0" smtClean="0">
                <a:solidFill>
                  <a:schemeClr val="accent1"/>
                </a:solidFill>
                <a:latin typeface="Times"/>
                <a:cs typeface="Times"/>
              </a:rPr>
              <a:t>.’” Then </a:t>
            </a:r>
            <a:r>
              <a:rPr lang="en-US" sz="2400" dirty="0">
                <a:solidFill>
                  <a:schemeClr val="accent1"/>
                </a:solidFill>
                <a:latin typeface="Times"/>
                <a:cs typeface="Times"/>
              </a:rPr>
              <a:t>the Lord relented and did not bring on his people the disaster he had threatened.</a:t>
            </a:r>
          </a:p>
          <a:p>
            <a:pPr>
              <a:lnSpc>
                <a:spcPct val="90000"/>
              </a:lnSpc>
              <a:buFontTx/>
              <a:buNone/>
            </a:pPr>
            <a:r>
              <a:rPr lang="en-US" sz="1800" dirty="0">
                <a:solidFill>
                  <a:schemeClr val="accent1"/>
                </a:solidFill>
              </a:rPr>
              <a:t>							Exodus 32:11-14 </a:t>
            </a: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type="title"/>
          </p:nvPr>
        </p:nvSpPr>
        <p:spPr/>
        <p:txBody>
          <a:bodyPr/>
          <a:lstStyle/>
          <a:p>
            <a:r>
              <a:rPr lang="en-US" sz="4000">
                <a:solidFill>
                  <a:srgbClr val="FFFF00"/>
                </a:solidFill>
                <a:latin typeface="Arial Rounded MT Bold" pitchFamily="-128" charset="0"/>
              </a:rPr>
              <a:t>What did Moses do next?</a:t>
            </a:r>
            <a:endParaRPr lang="en-US"/>
          </a:p>
        </p:txBody>
      </p:sp>
      <p:sp>
        <p:nvSpPr>
          <p:cNvPr id="1589251" name="Rectangle 3"/>
          <p:cNvSpPr>
            <a:spLocks noGrp="1" noChangeArrowheads="1"/>
          </p:cNvSpPr>
          <p:nvPr>
            <p:ph type="body" sz="half" idx="1"/>
          </p:nvPr>
        </p:nvSpPr>
        <p:spPr/>
        <p:txBody>
          <a:bodyPr/>
          <a:lstStyle/>
          <a:p>
            <a:pPr>
              <a:lnSpc>
                <a:spcPct val="90000"/>
              </a:lnSpc>
              <a:buFontTx/>
              <a:buNone/>
            </a:pPr>
            <a:r>
              <a:rPr lang="en-US" sz="2400" dirty="0" smtClean="0">
                <a:solidFill>
                  <a:schemeClr val="accent1"/>
                </a:solidFill>
                <a:latin typeface="Lydian BT" pitchFamily="-128" charset="0"/>
              </a:rPr>
              <a:t>	</a:t>
            </a:r>
            <a:r>
              <a:rPr lang="en-US" sz="2400" dirty="0" smtClean="0">
                <a:solidFill>
                  <a:schemeClr val="accent1"/>
                </a:solidFill>
                <a:latin typeface="Times"/>
                <a:cs typeface="Times"/>
              </a:rPr>
              <a:t>When </a:t>
            </a:r>
            <a:r>
              <a:rPr lang="en-US" sz="2400" dirty="0">
                <a:solidFill>
                  <a:schemeClr val="accent1"/>
                </a:solidFill>
                <a:latin typeface="Times"/>
                <a:cs typeface="Times"/>
              </a:rPr>
              <a:t>Moses approached the camp and saw the calf and the dancing, his anger burned and he threw the tablets out of his hands, breaking them to pieces at the foot of the mountain. And he took the calf they had made and burned it in the fire; then he ground it to powder, scattered it on the water and made the Israelites drink it.</a:t>
            </a:r>
          </a:p>
          <a:p>
            <a:pPr>
              <a:lnSpc>
                <a:spcPct val="90000"/>
              </a:lnSpc>
              <a:buFontTx/>
              <a:buNone/>
            </a:pPr>
            <a:r>
              <a:rPr lang="en-US" sz="1800" dirty="0">
                <a:solidFill>
                  <a:schemeClr val="accent1"/>
                </a:solidFill>
              </a:rPr>
              <a:t>			Exodus 32:19-20</a:t>
            </a:r>
          </a:p>
        </p:txBody>
      </p:sp>
      <p:pic>
        <p:nvPicPr>
          <p:cNvPr id="1589253" name="Picture 5" descr="1099274_f520"/>
          <p:cNvPicPr>
            <a:picLocks noGrp="1" noChangeAspect="1" noChangeArrowheads="1"/>
          </p:cNvPicPr>
          <p:nvPr>
            <p:ph sz="half" idx="2"/>
          </p:nvPr>
        </p:nvPicPr>
        <p:blipFill>
          <a:blip r:embed="rId3"/>
          <a:srcRect/>
          <a:stretch>
            <a:fillRect/>
          </a:stretch>
        </p:blipFill>
        <p:spPr>
          <a:xfrm>
            <a:off x="4867275" y="1600200"/>
            <a:ext cx="3598863" cy="4525963"/>
          </a:xfrm>
        </p:spPr>
      </p:pic>
      <p:sp>
        <p:nvSpPr>
          <p:cNvPr id="1589254" name="Text Box 6"/>
          <p:cNvSpPr txBox="1">
            <a:spLocks noChangeArrowheads="1"/>
          </p:cNvSpPr>
          <p:nvPr/>
        </p:nvSpPr>
        <p:spPr bwMode="auto">
          <a:xfrm>
            <a:off x="5465763" y="6215063"/>
            <a:ext cx="2535237" cy="366712"/>
          </a:xfrm>
          <a:prstGeom prst="rect">
            <a:avLst/>
          </a:prstGeom>
          <a:noFill/>
          <a:ln w="9525">
            <a:noFill/>
            <a:miter lim="800000"/>
            <a:headEnd/>
            <a:tailEnd/>
          </a:ln>
          <a:effectLst/>
        </p:spPr>
        <p:txBody>
          <a:bodyPr wrap="none">
            <a:prstTxWarp prst="textNoShape">
              <a:avLst/>
            </a:prstTxWarp>
            <a:spAutoFit/>
          </a:bodyPr>
          <a:lstStyle/>
          <a:p>
            <a:r>
              <a:rPr lang="en-US">
                <a:solidFill>
                  <a:schemeClr val="accent1"/>
                </a:solidFill>
              </a:rPr>
              <a:t>Moses breaking tablets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2050" name="Picture 2" descr="marble top"/>
          <p:cNvPicPr>
            <a:picLocks noChangeAspect="1" noChangeArrowheads="1"/>
          </p:cNvPicPr>
          <p:nvPr/>
        </p:nvPicPr>
        <p:blipFill>
          <a:blip r:embed="rId3"/>
          <a:srcRect/>
          <a:stretch>
            <a:fillRect/>
          </a:stretch>
        </p:blipFill>
        <p:spPr bwMode="auto">
          <a:xfrm>
            <a:off x="522288" y="1036638"/>
            <a:ext cx="8099425" cy="2214562"/>
          </a:xfrm>
          <a:prstGeom prst="rect">
            <a:avLst/>
          </a:prstGeom>
          <a:noFill/>
          <a:ln w="9525">
            <a:noFill/>
            <a:miter lim="800000"/>
            <a:headEnd/>
            <a:tailEnd/>
          </a:ln>
        </p:spPr>
      </p:pic>
      <p:sp>
        <p:nvSpPr>
          <p:cNvPr id="1282051" name="Text Box 3"/>
          <p:cNvSpPr txBox="1">
            <a:spLocks noChangeArrowheads="1"/>
          </p:cNvSpPr>
          <p:nvPr/>
        </p:nvSpPr>
        <p:spPr bwMode="auto">
          <a:xfrm>
            <a:off x="2681288" y="1989138"/>
            <a:ext cx="3776662" cy="873125"/>
          </a:xfrm>
          <a:prstGeom prst="rect">
            <a:avLst/>
          </a:prstGeom>
          <a:noFill/>
          <a:ln w="9525">
            <a:noFill/>
            <a:miter lim="800000"/>
            <a:headEnd/>
            <a:tailEnd/>
          </a:ln>
          <a:effectLst/>
        </p:spPr>
        <p:txBody>
          <a:bodyPr>
            <a:prstTxWarp prst="textNoShape">
              <a:avLst/>
            </a:prstTxWarp>
            <a:spAutoFit/>
          </a:bodyPr>
          <a:lstStyle/>
          <a:p>
            <a:pPr marL="457200" indent="-457200" algn="ctr">
              <a:lnSpc>
                <a:spcPct val="95000"/>
              </a:lnSpc>
              <a:buClr>
                <a:schemeClr val="bg1"/>
              </a:buClr>
              <a:buFont typeface="Courier New" pitchFamily="-128" charset="0"/>
              <a:buNone/>
            </a:pPr>
            <a:r>
              <a:rPr lang="en-US" altLang="zh-CN" sz="5400">
                <a:solidFill>
                  <a:schemeClr val="bg1"/>
                </a:solidFill>
                <a:effectLst>
                  <a:outerShdw blurRad="38100" dist="38100" dir="2700000" algn="tl">
                    <a:srgbClr val="000000"/>
                  </a:outerShdw>
                </a:effectLst>
                <a:latin typeface="Arial" pitchFamily="-128" charset="0"/>
                <a:ea typeface="宋体" pitchFamily="-128" charset="-122"/>
                <a:cs typeface="宋体" pitchFamily="-128" charset="-122"/>
              </a:rPr>
              <a:t>Tabernacle</a:t>
            </a:r>
            <a:endParaRPr lang="en-US" sz="5400">
              <a:solidFill>
                <a:schemeClr val="bg1"/>
              </a:solidFill>
              <a:effectLst>
                <a:outerShdw blurRad="38100" dist="38100" dir="2700000" algn="tl">
                  <a:srgbClr val="000000"/>
                </a:outerShdw>
              </a:effectLst>
              <a:latin typeface="Arial" pitchFamily="-128" charset="0"/>
            </a:endParaRPr>
          </a:p>
        </p:txBody>
      </p:sp>
      <p:grpSp>
        <p:nvGrpSpPr>
          <p:cNvPr id="1282052" name="Group 4"/>
          <p:cNvGrpSpPr>
            <a:grpSpLocks/>
          </p:cNvGrpSpPr>
          <p:nvPr/>
        </p:nvGrpSpPr>
        <p:grpSpPr bwMode="auto">
          <a:xfrm>
            <a:off x="4573588" y="3148013"/>
            <a:ext cx="4048125" cy="3328987"/>
            <a:chOff x="2880" y="2217"/>
            <a:chExt cx="2267" cy="1700"/>
          </a:xfrm>
        </p:grpSpPr>
        <p:sp>
          <p:nvSpPr>
            <p:cNvPr id="1282053" name="Rectangle 5"/>
            <p:cNvSpPr>
              <a:spLocks noChangeArrowheads="1"/>
            </p:cNvSpPr>
            <p:nvPr/>
          </p:nvSpPr>
          <p:spPr bwMode="auto">
            <a:xfrm>
              <a:off x="2881" y="2217"/>
              <a:ext cx="2266" cy="17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282054" name="AutoShape 6"/>
            <p:cNvSpPr>
              <a:spLocks noChangeArrowheads="1"/>
            </p:cNvSpPr>
            <p:nvPr/>
          </p:nvSpPr>
          <p:spPr bwMode="auto">
            <a:xfrm>
              <a:off x="2880" y="2217"/>
              <a:ext cx="2267" cy="1700"/>
            </a:xfrm>
            <a:prstGeom prst="bevel">
              <a:avLst>
                <a:gd name="adj" fmla="val 5824"/>
              </a:avLst>
            </a:prstGeom>
            <a:blipFill dpi="0" rotWithShape="1">
              <a:blip r:embed="rId4">
                <a:alphaModFix amt="60000"/>
              </a:blip>
              <a:srcRect/>
              <a:tile tx="0" ty="0" sx="100000" sy="100000" flip="none" algn="tl"/>
            </a:blipFill>
            <a:ln w="9525">
              <a:noFill/>
              <a:miter lim="800000"/>
              <a:headEnd/>
              <a:tailEnd/>
            </a:ln>
            <a:effectLst/>
          </p:spPr>
          <p:txBody>
            <a:bodyPr wrap="none" anchor="ctr">
              <a:prstTxWarp prst="textNoShape">
                <a:avLst/>
              </a:prstTxWarp>
            </a:bodyPr>
            <a:lstStyle/>
            <a:p>
              <a:endParaRPr lang="en-US"/>
            </a:p>
          </p:txBody>
        </p:sp>
      </p:grpSp>
      <p:sp>
        <p:nvSpPr>
          <p:cNvPr id="1282055" name="Text Box 7"/>
          <p:cNvSpPr txBox="1">
            <a:spLocks noChangeArrowheads="1"/>
          </p:cNvSpPr>
          <p:nvPr/>
        </p:nvSpPr>
        <p:spPr bwMode="auto">
          <a:xfrm>
            <a:off x="4529138" y="3338513"/>
            <a:ext cx="408940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Substance</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82056" name="Oval 8"/>
          <p:cNvSpPr>
            <a:spLocks noChangeAspect="1" noChangeArrowheads="1"/>
          </p:cNvSpPr>
          <p:nvPr/>
        </p:nvSpPr>
        <p:spPr bwMode="auto">
          <a:xfrm>
            <a:off x="4800600" y="5149850"/>
            <a:ext cx="1316038" cy="755650"/>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People</a:t>
            </a:r>
          </a:p>
        </p:txBody>
      </p:sp>
      <p:sp>
        <p:nvSpPr>
          <p:cNvPr id="1282058" name="Oval 10"/>
          <p:cNvSpPr>
            <a:spLocks noChangeAspect="1" noChangeArrowheads="1"/>
          </p:cNvSpPr>
          <p:nvPr/>
        </p:nvSpPr>
        <p:spPr bwMode="auto">
          <a:xfrm>
            <a:off x="7321550" y="3816350"/>
            <a:ext cx="755650" cy="7540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God</a:t>
            </a:r>
          </a:p>
        </p:txBody>
      </p:sp>
      <p:sp>
        <p:nvSpPr>
          <p:cNvPr id="1282059" name="Oval 11"/>
          <p:cNvSpPr>
            <a:spLocks noChangeAspect="1" noChangeArrowheads="1"/>
          </p:cNvSpPr>
          <p:nvPr/>
        </p:nvSpPr>
        <p:spPr bwMode="auto">
          <a:xfrm>
            <a:off x="7070725" y="5119688"/>
            <a:ext cx="1311275" cy="75565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Moses</a:t>
            </a:r>
          </a:p>
        </p:txBody>
      </p:sp>
      <p:sp>
        <p:nvSpPr>
          <p:cNvPr id="1282060" name="Line 12"/>
          <p:cNvSpPr>
            <a:spLocks noChangeShapeType="1"/>
          </p:cNvSpPr>
          <p:nvPr/>
        </p:nvSpPr>
        <p:spPr bwMode="auto">
          <a:xfrm>
            <a:off x="6172200" y="5499100"/>
            <a:ext cx="900113" cy="0"/>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282061" name="Line 13"/>
          <p:cNvSpPr>
            <a:spLocks noChangeShapeType="1"/>
          </p:cNvSpPr>
          <p:nvPr/>
        </p:nvSpPr>
        <p:spPr bwMode="auto">
          <a:xfrm flipV="1">
            <a:off x="7696200" y="4587875"/>
            <a:ext cx="0" cy="503238"/>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282063" name="Rectangle 15"/>
          <p:cNvSpPr>
            <a:spLocks noChangeArrowheads="1"/>
          </p:cNvSpPr>
          <p:nvPr/>
        </p:nvSpPr>
        <p:spPr bwMode="auto">
          <a:xfrm>
            <a:off x="0" y="23813"/>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First foundation for the tabernacle</a:t>
            </a:r>
            <a:endParaRPr lang="sk-SK" sz="4000">
              <a:solidFill>
                <a:srgbClr val="FFFF99"/>
              </a:solidFill>
              <a:latin typeface="Arial Rounded MT Bold" pitchFamily="-128" charset="0"/>
              <a:ea typeface="宋体" pitchFamily="-128" charset="-122"/>
              <a:cs typeface="宋体" pitchFamily="-128" charset="-122"/>
            </a:endParaRPr>
          </a:p>
        </p:txBody>
      </p:sp>
      <p:pic>
        <p:nvPicPr>
          <p:cNvPr id="1282065" name="Picture 17" descr="marble left"/>
          <p:cNvPicPr>
            <a:picLocks noChangeArrowheads="1"/>
          </p:cNvPicPr>
          <p:nvPr/>
        </p:nvPicPr>
        <p:blipFill>
          <a:blip r:embed="rId5"/>
          <a:srcRect/>
          <a:stretch>
            <a:fillRect/>
          </a:stretch>
        </p:blipFill>
        <p:spPr bwMode="auto">
          <a:xfrm>
            <a:off x="522288" y="3249613"/>
            <a:ext cx="4051300" cy="3328987"/>
          </a:xfrm>
          <a:prstGeom prst="rect">
            <a:avLst/>
          </a:prstGeom>
          <a:noFill/>
          <a:ln w="9525">
            <a:noFill/>
            <a:miter lim="800000"/>
            <a:headEnd/>
            <a:tailEnd/>
          </a:ln>
        </p:spPr>
      </p:pic>
      <p:sp>
        <p:nvSpPr>
          <p:cNvPr id="1282066" name="Text Box 18"/>
          <p:cNvSpPr txBox="1">
            <a:spLocks noChangeArrowheads="1"/>
          </p:cNvSpPr>
          <p:nvPr/>
        </p:nvSpPr>
        <p:spPr bwMode="auto">
          <a:xfrm>
            <a:off x="881063" y="3338513"/>
            <a:ext cx="342265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Faith</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82067" name="Text Box 19"/>
          <p:cNvSpPr txBox="1">
            <a:spLocks noChangeArrowheads="1"/>
          </p:cNvSpPr>
          <p:nvPr/>
        </p:nvSpPr>
        <p:spPr bwMode="auto">
          <a:xfrm>
            <a:off x="701675" y="3878263"/>
            <a:ext cx="3759200"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Central person: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Moses</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2068" name="Text Box 20"/>
          <p:cNvSpPr txBox="1">
            <a:spLocks noChangeArrowheads="1"/>
          </p:cNvSpPr>
          <p:nvPr/>
        </p:nvSpPr>
        <p:spPr bwMode="auto">
          <a:xfrm>
            <a:off x="701675" y="4813300"/>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Object: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Word - tablets</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2069" name="Text Box 21"/>
          <p:cNvSpPr txBox="1">
            <a:spLocks noChangeArrowheads="1"/>
          </p:cNvSpPr>
          <p:nvPr/>
        </p:nvSpPr>
        <p:spPr bwMode="auto">
          <a:xfrm>
            <a:off x="701675" y="5757863"/>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Time Period: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40 day fast</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2070" name="Freeform 22"/>
          <p:cNvSpPr>
            <a:spLocks noChangeAspect="1"/>
          </p:cNvSpPr>
          <p:nvPr/>
        </p:nvSpPr>
        <p:spPr bwMode="auto">
          <a:xfrm>
            <a:off x="815975" y="3482975"/>
            <a:ext cx="3644900" cy="2660650"/>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50000"/>
            </a:srgbClr>
          </a:solidFill>
          <a:ln w="31750">
            <a:solidFill>
              <a:srgbClr val="E20267"/>
            </a:solidFill>
            <a:round/>
            <a:headEnd/>
            <a:tailEnd/>
          </a:ln>
          <a:effectLst/>
        </p:spPr>
        <p:txBody>
          <a:bodyPr>
            <a:prstTxWarp prst="textNoShape">
              <a:avLst/>
            </a:prstTxWarp>
          </a:bodyPr>
          <a:lstStyle/>
          <a:p>
            <a:endParaRPr lang="en-US"/>
          </a:p>
        </p:txBody>
      </p:sp>
      <p:sp>
        <p:nvSpPr>
          <p:cNvPr id="1282071" name="Freeform 23"/>
          <p:cNvSpPr>
            <a:spLocks noChangeAspect="1"/>
          </p:cNvSpPr>
          <p:nvPr/>
        </p:nvSpPr>
        <p:spPr bwMode="auto">
          <a:xfrm>
            <a:off x="4737100" y="3429000"/>
            <a:ext cx="3644900" cy="2660650"/>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49001"/>
            </a:srgbClr>
          </a:solidFill>
          <a:ln w="31750">
            <a:solidFill>
              <a:srgbClr val="E20267"/>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82070"/>
                                        </p:tgtEl>
                                        <p:attrNameLst>
                                          <p:attrName>style.visibility</p:attrName>
                                        </p:attrNameLst>
                                      </p:cBhvr>
                                      <p:to>
                                        <p:strVal val="visible"/>
                                      </p:to>
                                    </p:set>
                                    <p:animEffect transition="in" filter="box(out)">
                                      <p:cBhvr>
                                        <p:cTn id="7" dur="500"/>
                                        <p:tgtEl>
                                          <p:spTgt spid="12820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82071"/>
                                        </p:tgtEl>
                                        <p:attrNameLst>
                                          <p:attrName>style.visibility</p:attrName>
                                        </p:attrNameLst>
                                      </p:cBhvr>
                                      <p:to>
                                        <p:strVal val="visible"/>
                                      </p:to>
                                    </p:set>
                                    <p:animEffect transition="in" filter="box(out)">
                                      <p:cBhvr>
                                        <p:cTn id="12" dur="500"/>
                                        <p:tgtEl>
                                          <p:spTgt spid="12820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1282051"/>
                                        </p:tgtEl>
                                        <p:attrNameLst>
                                          <p:attrName>style.opacity</p:attrName>
                                        </p:attrNameLst>
                                      </p:cBhvr>
                                      <p:to>
                                        <p:strVal val="0"/>
                                      </p:to>
                                    </p:set>
                                    <p:animEffect filter="image" prLst="opacity: 0">
                                      <p:cBhvr rctx="IE">
                                        <p:cTn id="17" dur="indefinite"/>
                                        <p:tgtEl>
                                          <p:spTgt spid="128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1" grpId="0"/>
      <p:bldP spid="1282070" grpId="0" animBg="1"/>
      <p:bldP spid="128207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6" name="Rectangle 10"/>
          <p:cNvSpPr>
            <a:spLocks noGrp="1" noChangeArrowheads="1"/>
          </p:cNvSpPr>
          <p:nvPr>
            <p:ph type="ctrTitle"/>
          </p:nvPr>
        </p:nvSpPr>
        <p:spPr/>
        <p:txBody>
          <a:bodyPr/>
          <a:lstStyle/>
          <a:p>
            <a:r>
              <a:rPr lang="en-US" altLang="zh-CN" sz="4000">
                <a:solidFill>
                  <a:srgbClr val="FFFF00"/>
                </a:solidFill>
                <a:latin typeface="Arial Rounded MT Bold" pitchFamily="-128" charset="0"/>
                <a:ea typeface="宋体" pitchFamily="-128" charset="-122"/>
                <a:cs typeface="宋体" pitchFamily="-128" charset="-122"/>
              </a:rPr>
              <a:t>Second course of restoration into Canaan</a:t>
            </a:r>
            <a:endParaRPr lang="en-US" sz="4000">
              <a:solidFill>
                <a:srgbClr val="FFFF00"/>
              </a:solidFill>
              <a:latin typeface="Arial Rounded MT Bold" pitchFamily="-128" charset="0"/>
              <a:ea typeface="宋体" pitchFamily="-128" charset="-122"/>
              <a:cs typeface="宋体" pitchFamily="-128" charset="-122"/>
            </a:endParaRPr>
          </a:p>
        </p:txBody>
      </p:sp>
      <p:sp>
        <p:nvSpPr>
          <p:cNvPr id="1284107" name="Rectangle 11"/>
          <p:cNvSpPr>
            <a:spLocks noGrp="1" noChangeArrowheads="1"/>
          </p:cNvSpPr>
          <p:nvPr>
            <p:ph type="subTitle" idx="1"/>
          </p:nvPr>
        </p:nvSpPr>
        <p:spPr/>
        <p:txBody>
          <a:bodyPr/>
          <a:lstStyle/>
          <a:p>
            <a:r>
              <a:rPr lang="en-US" altLang="zh-CN" sz="2800">
                <a:solidFill>
                  <a:srgbClr val="FFFF00"/>
                </a:solidFill>
                <a:latin typeface="Arial Rounded MT Bold" pitchFamily="-128" charset="0"/>
                <a:ea typeface="宋体" pitchFamily="-128" charset="-122"/>
                <a:cs typeface="宋体" pitchFamily="-128" charset="-122"/>
              </a:rPr>
              <a:t>Second foundation for the tabernacle</a:t>
            </a:r>
            <a:endParaRPr lang="en-US" sz="2800">
              <a:solidFill>
                <a:srgbClr val="FFFF00"/>
              </a:solidFill>
              <a:latin typeface="Arial Rounded MT Bold" pitchFamily="-128" charset="0"/>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p:nvPr>
        </p:nvSpPr>
        <p:spPr/>
        <p:txBody>
          <a:bodyPr/>
          <a:lstStyle/>
          <a:p>
            <a:r>
              <a:rPr lang="en-US" sz="4000">
                <a:solidFill>
                  <a:srgbClr val="FFFF00"/>
                </a:solidFill>
                <a:latin typeface="Arial Rounded MT Bold" pitchFamily="-128" charset="0"/>
              </a:rPr>
              <a:t>How did Moses become the central figure?</a:t>
            </a:r>
            <a:endParaRPr lang="en-US"/>
          </a:p>
        </p:txBody>
      </p:sp>
      <p:sp>
        <p:nvSpPr>
          <p:cNvPr id="1456131" name="Rectangle 3"/>
          <p:cNvSpPr>
            <a:spLocks noGrp="1" noChangeArrowheads="1"/>
          </p:cNvSpPr>
          <p:nvPr>
            <p:ph type="body" sz="half" idx="1"/>
          </p:nvPr>
        </p:nvSpPr>
        <p:spPr>
          <a:xfrm>
            <a:off x="228600" y="2103438"/>
            <a:ext cx="4267200" cy="4525962"/>
          </a:xfrm>
        </p:spPr>
        <p:txBody>
          <a:bodyPr/>
          <a:lstStyle/>
          <a:p>
            <a:pPr>
              <a:lnSpc>
                <a:spcPct val="90000"/>
              </a:lnSpc>
            </a:pPr>
            <a:r>
              <a:rPr lang="en-US" sz="2400" dirty="0">
                <a:solidFill>
                  <a:schemeClr val="bg1"/>
                </a:solidFill>
              </a:rPr>
              <a:t>Son of </a:t>
            </a:r>
            <a:r>
              <a:rPr lang="en-US" sz="2400" dirty="0" err="1">
                <a:solidFill>
                  <a:schemeClr val="bg1"/>
                </a:solidFill>
              </a:rPr>
              <a:t>Amram</a:t>
            </a:r>
            <a:r>
              <a:rPr lang="en-US" sz="2400" dirty="0">
                <a:solidFill>
                  <a:schemeClr val="bg1"/>
                </a:solidFill>
              </a:rPr>
              <a:t> and </a:t>
            </a:r>
            <a:r>
              <a:rPr lang="en-US" sz="2400" dirty="0" err="1">
                <a:solidFill>
                  <a:schemeClr val="bg1"/>
                </a:solidFill>
              </a:rPr>
              <a:t>Jochebed</a:t>
            </a:r>
            <a:endParaRPr lang="en-US" sz="2400" dirty="0">
              <a:solidFill>
                <a:schemeClr val="bg1"/>
              </a:solidFill>
            </a:endParaRPr>
          </a:p>
          <a:p>
            <a:pPr>
              <a:lnSpc>
                <a:spcPct val="90000"/>
              </a:lnSpc>
            </a:pPr>
            <a:r>
              <a:rPr lang="en-US" sz="2400" dirty="0">
                <a:solidFill>
                  <a:schemeClr val="bg1"/>
                </a:solidFill>
              </a:rPr>
              <a:t>Saved from death </a:t>
            </a:r>
            <a:r>
              <a:rPr lang="en-US" sz="2400" dirty="0" smtClean="0">
                <a:solidFill>
                  <a:schemeClr val="bg1"/>
                </a:solidFill>
              </a:rPr>
              <a:t>by midwives &amp; mother &amp; princess</a:t>
            </a:r>
          </a:p>
          <a:p>
            <a:pPr>
              <a:lnSpc>
                <a:spcPct val="90000"/>
              </a:lnSpc>
            </a:pPr>
            <a:r>
              <a:rPr lang="en-US" sz="2400" dirty="0">
                <a:solidFill>
                  <a:schemeClr val="bg1"/>
                </a:solidFill>
              </a:rPr>
              <a:t>Grew up in palace for 40 years</a:t>
            </a:r>
          </a:p>
          <a:p>
            <a:pPr>
              <a:lnSpc>
                <a:spcPct val="90000"/>
              </a:lnSpc>
            </a:pPr>
            <a:r>
              <a:rPr lang="en-US" sz="2400" dirty="0">
                <a:solidFill>
                  <a:schemeClr val="bg1"/>
                </a:solidFill>
              </a:rPr>
              <a:t>Identity as Hebrew</a:t>
            </a:r>
          </a:p>
          <a:p>
            <a:pPr>
              <a:lnSpc>
                <a:spcPct val="90000"/>
              </a:lnSpc>
            </a:pPr>
            <a:r>
              <a:rPr lang="en-US" sz="2400" dirty="0">
                <a:solidFill>
                  <a:schemeClr val="bg1"/>
                </a:solidFill>
              </a:rPr>
              <a:t>Strong sense of justice</a:t>
            </a:r>
          </a:p>
          <a:p>
            <a:pPr>
              <a:lnSpc>
                <a:spcPct val="90000"/>
              </a:lnSpc>
            </a:pPr>
            <a:r>
              <a:rPr lang="en-US" sz="2400" dirty="0">
                <a:solidFill>
                  <a:schemeClr val="bg1"/>
                </a:solidFill>
              </a:rPr>
              <a:t>Killed Egyptian slave driver</a:t>
            </a:r>
          </a:p>
          <a:p>
            <a:pPr lvl="1">
              <a:lnSpc>
                <a:spcPct val="90000"/>
              </a:lnSpc>
            </a:pPr>
            <a:r>
              <a:rPr lang="en-US" sz="2000" dirty="0">
                <a:solidFill>
                  <a:schemeClr val="bg1"/>
                </a:solidFill>
              </a:rPr>
              <a:t>Show people he was patriot</a:t>
            </a:r>
          </a:p>
          <a:p>
            <a:pPr lvl="1">
              <a:lnSpc>
                <a:spcPct val="90000"/>
              </a:lnSpc>
            </a:pPr>
            <a:r>
              <a:rPr lang="en-US" sz="2000" dirty="0">
                <a:solidFill>
                  <a:schemeClr val="bg1"/>
                </a:solidFill>
              </a:rPr>
              <a:t>Cut off attachment to palace</a:t>
            </a:r>
          </a:p>
          <a:p>
            <a:pPr>
              <a:lnSpc>
                <a:spcPct val="90000"/>
              </a:lnSpc>
            </a:pPr>
            <a:endParaRPr lang="en-US" sz="2400" dirty="0">
              <a:solidFill>
                <a:schemeClr val="bg1"/>
              </a:solidFill>
            </a:endParaRPr>
          </a:p>
        </p:txBody>
      </p:sp>
      <p:pic>
        <p:nvPicPr>
          <p:cNvPr id="1456133" name="Picture 5" descr="MosesRescued_FromTheNile"/>
          <p:cNvPicPr>
            <a:picLocks noGrp="1" noChangeAspect="1" noChangeArrowheads="1"/>
          </p:cNvPicPr>
          <p:nvPr>
            <p:ph sz="half" idx="2"/>
          </p:nvPr>
        </p:nvPicPr>
        <p:blipFill>
          <a:blip r:embed="rId3"/>
          <a:srcRect/>
          <a:stretch>
            <a:fillRect/>
          </a:stretch>
        </p:blipFill>
        <p:spPr>
          <a:xfrm>
            <a:off x="4648200" y="1941513"/>
            <a:ext cx="4038600" cy="3841750"/>
          </a:xfrm>
        </p:spPr>
      </p:pic>
      <p:sp>
        <p:nvSpPr>
          <p:cNvPr id="1456134" name="Text Box 6"/>
          <p:cNvSpPr txBox="1">
            <a:spLocks noChangeArrowheads="1"/>
          </p:cNvSpPr>
          <p:nvPr/>
        </p:nvSpPr>
        <p:spPr bwMode="auto">
          <a:xfrm>
            <a:off x="5280025" y="6019800"/>
            <a:ext cx="34067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bg1"/>
                </a:solidFill>
              </a:rPr>
              <a:t>Moses rescue from the Nile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p:txBody>
          <a:bodyPr/>
          <a:lstStyle/>
          <a:p>
            <a:r>
              <a:rPr lang="en-US" sz="4000">
                <a:solidFill>
                  <a:srgbClr val="FFFF00"/>
                </a:solidFill>
                <a:latin typeface="Arial Rounded MT Bold" pitchFamily="-128" charset="0"/>
              </a:rPr>
              <a:t>Foundation of faith and substance</a:t>
            </a:r>
            <a:endParaRPr lang="en-US"/>
          </a:p>
        </p:txBody>
      </p:sp>
      <p:sp>
        <p:nvSpPr>
          <p:cNvPr id="1638406" name="Oval 6"/>
          <p:cNvSpPr>
            <a:spLocks noChangeArrowheads="1"/>
          </p:cNvSpPr>
          <p:nvPr/>
        </p:nvSpPr>
        <p:spPr bwMode="auto">
          <a:xfrm>
            <a:off x="3924300" y="4675188"/>
            <a:ext cx="1439863"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eaLnBrk="0" hangingPunct="0"/>
            <a:endParaRPr lang="en-US" sz="2400" b="1">
              <a:solidFill>
                <a:schemeClr val="bg1"/>
              </a:solidFill>
              <a:effectLst>
                <a:outerShdw blurRad="38100" dist="38100" dir="2700000" algn="tl">
                  <a:srgbClr val="000000"/>
                </a:outerShdw>
              </a:effectLst>
            </a:endParaRPr>
          </a:p>
        </p:txBody>
      </p:sp>
      <p:sp>
        <p:nvSpPr>
          <p:cNvPr id="1638407" name="Oval 7"/>
          <p:cNvSpPr>
            <a:spLocks noChangeArrowheads="1"/>
          </p:cNvSpPr>
          <p:nvPr/>
        </p:nvSpPr>
        <p:spPr bwMode="auto">
          <a:xfrm>
            <a:off x="6983413" y="4656138"/>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0" hangingPunct="0"/>
            <a:endParaRPr lang="en-US" sz="2400" b="1">
              <a:solidFill>
                <a:schemeClr val="bg1"/>
              </a:solidFill>
              <a:effectLst>
                <a:outerShdw blurRad="38100" dist="38100" dir="2700000" algn="tl">
                  <a:srgbClr val="000000"/>
                </a:outerShdw>
              </a:effectLst>
            </a:endParaRPr>
          </a:p>
        </p:txBody>
      </p:sp>
      <p:sp>
        <p:nvSpPr>
          <p:cNvPr id="1638408" name="Freeform 8"/>
          <p:cNvSpPr>
            <a:spLocks/>
          </p:cNvSpPr>
          <p:nvPr/>
        </p:nvSpPr>
        <p:spPr bwMode="auto">
          <a:xfrm rot="5400000">
            <a:off x="7457281" y="3785394"/>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8409" name="Oval 9"/>
          <p:cNvSpPr>
            <a:spLocks noChangeArrowheads="1"/>
          </p:cNvSpPr>
          <p:nvPr/>
        </p:nvSpPr>
        <p:spPr bwMode="auto">
          <a:xfrm>
            <a:off x="7005638" y="1828800"/>
            <a:ext cx="1439862" cy="14398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0" hangingPunct="0"/>
            <a:endParaRPr lang="en-US" sz="3200" b="1">
              <a:solidFill>
                <a:schemeClr val="bg1"/>
              </a:solidFill>
              <a:effectLst>
                <a:outerShdw blurRad="38100" dist="38100" dir="2700000" algn="tl">
                  <a:srgbClr val="000000"/>
                </a:outerShdw>
              </a:effectLst>
            </a:endParaRPr>
          </a:p>
        </p:txBody>
      </p:sp>
      <p:sp>
        <p:nvSpPr>
          <p:cNvPr id="1638410" name="Text Box 10"/>
          <p:cNvSpPr txBox="1">
            <a:spLocks noChangeAspect="1" noChangeArrowheads="1"/>
          </p:cNvSpPr>
          <p:nvPr/>
        </p:nvSpPr>
        <p:spPr bwMode="auto">
          <a:xfrm>
            <a:off x="6889750" y="2238375"/>
            <a:ext cx="1720850" cy="620713"/>
          </a:xfrm>
          <a:prstGeom prst="rect">
            <a:avLst/>
          </a:prstGeom>
          <a:noFill/>
          <a:ln w="9525">
            <a:noFill/>
            <a:miter lim="800000"/>
            <a:headEnd/>
            <a:tailEnd/>
          </a:ln>
          <a:effectLst/>
        </p:spPr>
        <p:txBody>
          <a:bodyPr lIns="36000" tIns="25200" rIns="36000">
            <a:prstTxWarp prst="textNoShape">
              <a:avLst/>
            </a:prstTxWarp>
            <a:spAutoFit/>
          </a:bodyPr>
          <a:lstStyle/>
          <a:p>
            <a:pPr algn="ctr" eaLnBrk="0" hangingPunct="0"/>
            <a:r>
              <a:rPr lang="en-US" sz="3600" b="1">
                <a:solidFill>
                  <a:schemeClr val="bg1"/>
                </a:solidFill>
                <a:effectLst>
                  <a:outerShdw blurRad="38100" dist="38100" dir="2700000" algn="tl">
                    <a:srgbClr val="000000"/>
                  </a:outerShdw>
                </a:effectLst>
              </a:rPr>
              <a:t>God</a:t>
            </a:r>
          </a:p>
        </p:txBody>
      </p:sp>
      <p:sp>
        <p:nvSpPr>
          <p:cNvPr id="1638411" name="Freeform 11"/>
          <p:cNvSpPr>
            <a:spLocks/>
          </p:cNvSpPr>
          <p:nvPr/>
        </p:nvSpPr>
        <p:spPr bwMode="auto">
          <a:xfrm rot="16200000">
            <a:off x="6584156" y="3782219"/>
            <a:ext cx="1439863"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8412" name="Text Box 12"/>
          <p:cNvSpPr txBox="1">
            <a:spLocks noChangeAspect="1" noChangeArrowheads="1"/>
          </p:cNvSpPr>
          <p:nvPr/>
        </p:nvSpPr>
        <p:spPr bwMode="auto">
          <a:xfrm>
            <a:off x="6843713" y="5127625"/>
            <a:ext cx="1720850" cy="498475"/>
          </a:xfrm>
          <a:prstGeom prst="rect">
            <a:avLst/>
          </a:prstGeom>
          <a:noFill/>
          <a:ln w="9525">
            <a:noFill/>
            <a:miter lim="800000"/>
            <a:headEnd/>
            <a:tailEnd/>
          </a:ln>
          <a:effectLst/>
        </p:spPr>
        <p:txBody>
          <a:bodyPr lIns="36000" tIns="25200" rIns="36000">
            <a:prstTxWarp prst="textNoShape">
              <a:avLst/>
            </a:prstTxWarp>
            <a:spAutoFit/>
          </a:bodyPr>
          <a:lstStyle/>
          <a:p>
            <a:pPr algn="ctr" eaLnBrk="0" hangingPunct="0"/>
            <a:r>
              <a:rPr lang="en-US" sz="2800" b="1">
                <a:solidFill>
                  <a:schemeClr val="bg1"/>
                </a:solidFill>
                <a:effectLst>
                  <a:outerShdw blurRad="38100" dist="38100" dir="2700000" algn="tl">
                    <a:srgbClr val="000000"/>
                  </a:outerShdw>
                </a:effectLst>
              </a:rPr>
              <a:t>Moses</a:t>
            </a:r>
          </a:p>
        </p:txBody>
      </p:sp>
      <p:sp>
        <p:nvSpPr>
          <p:cNvPr id="1638413" name="Freeform 13"/>
          <p:cNvSpPr>
            <a:spLocks noChangeAspect="1"/>
          </p:cNvSpPr>
          <p:nvPr/>
        </p:nvSpPr>
        <p:spPr bwMode="auto">
          <a:xfrm>
            <a:off x="5422900" y="4751388"/>
            <a:ext cx="1512888"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8414" name="Freeform 14"/>
          <p:cNvSpPr>
            <a:spLocks noChangeAspect="1"/>
          </p:cNvSpPr>
          <p:nvPr/>
        </p:nvSpPr>
        <p:spPr bwMode="auto">
          <a:xfrm rot="10800000">
            <a:off x="5414963" y="5554663"/>
            <a:ext cx="1512887" cy="346075"/>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cap="flat" cmpd="sng">
            <a:noFill/>
            <a:prstDash val="solid"/>
            <a:round/>
            <a:headEnd type="none" w="med" len="med"/>
            <a:tailEnd type="none" w="med" len="med"/>
          </a:ln>
          <a:effectLst/>
        </p:spPr>
        <p:txBody>
          <a:bodyPr>
            <a:prstTxWarp prst="textNoShape">
              <a:avLst/>
            </a:prstTxWarp>
          </a:bodyPr>
          <a:lstStyle/>
          <a:p>
            <a:endParaRPr lang="en-US"/>
          </a:p>
        </p:txBody>
      </p:sp>
      <p:sp>
        <p:nvSpPr>
          <p:cNvPr id="1638415" name="Text Box 15"/>
          <p:cNvSpPr txBox="1">
            <a:spLocks noChangeArrowheads="1"/>
          </p:cNvSpPr>
          <p:nvPr/>
        </p:nvSpPr>
        <p:spPr bwMode="auto">
          <a:xfrm>
            <a:off x="3070225" y="1919288"/>
            <a:ext cx="3559175" cy="1433512"/>
          </a:xfrm>
          <a:prstGeom prst="rect">
            <a:avLst/>
          </a:prstGeom>
          <a:noFill/>
          <a:ln w="9525">
            <a:noFill/>
            <a:miter lim="800000"/>
            <a:headEnd/>
            <a:tailEnd/>
          </a:ln>
          <a:effectLst/>
        </p:spPr>
        <p:txBody>
          <a:bodyPr>
            <a:prstTxWarp prst="textNoShape">
              <a:avLst/>
            </a:prstTxWarp>
            <a:spAutoFit/>
          </a:bodyPr>
          <a:lstStyle/>
          <a:p>
            <a:pPr eaLnBrk="0" hangingPunct="0"/>
            <a:r>
              <a:rPr lang="en-US" sz="2800" b="1" dirty="0">
                <a:solidFill>
                  <a:schemeClr val="accent1"/>
                </a:solidFill>
                <a:latin typeface="+mn-lt"/>
              </a:rPr>
              <a:t>Foundation of faith</a:t>
            </a:r>
          </a:p>
          <a:p>
            <a:pPr eaLnBrk="0" hangingPunct="0"/>
            <a:r>
              <a:rPr lang="en-US" sz="2000" b="1" dirty="0">
                <a:solidFill>
                  <a:schemeClr val="accent1"/>
                </a:solidFill>
                <a:latin typeface="+mn-lt"/>
              </a:rPr>
              <a:t>Central person</a:t>
            </a:r>
            <a:r>
              <a:rPr lang="en-US" sz="2000" dirty="0">
                <a:solidFill>
                  <a:schemeClr val="accent1"/>
                </a:solidFill>
                <a:latin typeface="+mn-lt"/>
              </a:rPr>
              <a:t>: Moses</a:t>
            </a:r>
          </a:p>
          <a:p>
            <a:pPr eaLnBrk="0" hangingPunct="0"/>
            <a:r>
              <a:rPr lang="en-US" sz="2000" b="1" dirty="0">
                <a:solidFill>
                  <a:schemeClr val="accent1"/>
                </a:solidFill>
                <a:latin typeface="+mn-lt"/>
              </a:rPr>
              <a:t>Object</a:t>
            </a:r>
            <a:r>
              <a:rPr lang="en-US" sz="2000" dirty="0">
                <a:solidFill>
                  <a:schemeClr val="accent1"/>
                </a:solidFill>
                <a:latin typeface="+mn-lt"/>
              </a:rPr>
              <a:t>: Word - tablets </a:t>
            </a:r>
          </a:p>
          <a:p>
            <a:pPr eaLnBrk="0" hangingPunct="0"/>
            <a:r>
              <a:rPr lang="en-US" sz="2000" b="1" dirty="0">
                <a:solidFill>
                  <a:schemeClr val="accent1"/>
                </a:solidFill>
                <a:latin typeface="+mn-lt"/>
              </a:rPr>
              <a:t>Time period</a:t>
            </a:r>
            <a:r>
              <a:rPr lang="en-US" sz="2000" dirty="0">
                <a:solidFill>
                  <a:schemeClr val="accent1"/>
                </a:solidFill>
                <a:latin typeface="+mn-lt"/>
              </a:rPr>
              <a:t>: 40 days</a:t>
            </a:r>
          </a:p>
        </p:txBody>
      </p:sp>
      <p:sp>
        <p:nvSpPr>
          <p:cNvPr id="1638416" name="Text Box 16"/>
          <p:cNvSpPr txBox="1">
            <a:spLocks noChangeArrowheads="1"/>
          </p:cNvSpPr>
          <p:nvPr/>
        </p:nvSpPr>
        <p:spPr bwMode="auto">
          <a:xfrm>
            <a:off x="3930650" y="5181600"/>
            <a:ext cx="1454150"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solidFill>
                  <a:schemeClr val="accent1"/>
                </a:solidFill>
                <a:effectLst>
                  <a:outerShdw blurRad="38100" dist="38100" dir="2700000" algn="tl">
                    <a:srgbClr val="000000"/>
                  </a:outerShdw>
                </a:effectLst>
              </a:rPr>
              <a:t>Hebrews</a:t>
            </a:r>
            <a:endParaRPr lang="en-US"/>
          </a:p>
        </p:txBody>
      </p:sp>
      <p:sp>
        <p:nvSpPr>
          <p:cNvPr id="1638417" name="Text Box 17"/>
          <p:cNvSpPr txBox="1">
            <a:spLocks noChangeArrowheads="1"/>
          </p:cNvSpPr>
          <p:nvPr/>
        </p:nvSpPr>
        <p:spPr bwMode="auto">
          <a:xfrm>
            <a:off x="365125" y="3886200"/>
            <a:ext cx="4411663" cy="2424112"/>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accent1"/>
                </a:solidFill>
                <a:latin typeface="+mn-lt"/>
              </a:rPr>
              <a:t>Foundation of substance</a:t>
            </a:r>
          </a:p>
          <a:p>
            <a:pPr>
              <a:lnSpc>
                <a:spcPct val="125000"/>
              </a:lnSpc>
            </a:pPr>
            <a:r>
              <a:rPr lang="en-US" sz="2000" dirty="0">
                <a:solidFill>
                  <a:schemeClr val="accent1"/>
                </a:solidFill>
                <a:latin typeface="+mn-lt"/>
              </a:rPr>
              <a:t>Hebrews should </a:t>
            </a:r>
          </a:p>
          <a:p>
            <a:pPr>
              <a:lnSpc>
                <a:spcPct val="125000"/>
              </a:lnSpc>
            </a:pPr>
            <a:r>
              <a:rPr lang="en-US" sz="2000" dirty="0">
                <a:solidFill>
                  <a:schemeClr val="accent1"/>
                </a:solidFill>
                <a:latin typeface="+mn-lt"/>
              </a:rPr>
              <a:t>Love, </a:t>
            </a:r>
          </a:p>
          <a:p>
            <a:pPr>
              <a:lnSpc>
                <a:spcPct val="125000"/>
              </a:lnSpc>
            </a:pPr>
            <a:r>
              <a:rPr lang="en-US" sz="2000" dirty="0">
                <a:solidFill>
                  <a:schemeClr val="accent1"/>
                </a:solidFill>
                <a:latin typeface="+mn-lt"/>
              </a:rPr>
              <a:t>Respect,</a:t>
            </a:r>
          </a:p>
          <a:p>
            <a:pPr>
              <a:lnSpc>
                <a:spcPct val="125000"/>
              </a:lnSpc>
            </a:pPr>
            <a:r>
              <a:rPr lang="en-US" sz="2000" dirty="0">
                <a:solidFill>
                  <a:schemeClr val="accent1"/>
                </a:solidFill>
                <a:latin typeface="+mn-lt"/>
              </a:rPr>
              <a:t>Submit and </a:t>
            </a:r>
          </a:p>
          <a:p>
            <a:pPr>
              <a:lnSpc>
                <a:spcPct val="125000"/>
              </a:lnSpc>
            </a:pPr>
            <a:r>
              <a:rPr lang="en-US" sz="2000" dirty="0">
                <a:solidFill>
                  <a:schemeClr val="accent1"/>
                </a:solidFill>
                <a:latin typeface="+mn-lt"/>
              </a:rPr>
              <a:t>Multiply goodness</a:t>
            </a:r>
          </a:p>
        </p:txBody>
      </p:sp>
      <p:sp>
        <p:nvSpPr>
          <p:cNvPr id="1638418" name="Text Box 18"/>
          <p:cNvSpPr txBox="1">
            <a:spLocks noChangeArrowheads="1"/>
          </p:cNvSpPr>
          <p:nvPr/>
        </p:nvSpPr>
        <p:spPr bwMode="auto">
          <a:xfrm>
            <a:off x="7315200" y="6172200"/>
            <a:ext cx="8921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chemeClr val="accent1"/>
                </a:solidFill>
              </a:rPr>
              <a:t>Abel</a:t>
            </a:r>
            <a:endParaRPr lang="en-US"/>
          </a:p>
        </p:txBody>
      </p:sp>
      <p:sp>
        <p:nvSpPr>
          <p:cNvPr id="1638419" name="Text Box 19"/>
          <p:cNvSpPr txBox="1">
            <a:spLocks noChangeArrowheads="1"/>
          </p:cNvSpPr>
          <p:nvPr/>
        </p:nvSpPr>
        <p:spPr bwMode="auto">
          <a:xfrm>
            <a:off x="4191000" y="6172200"/>
            <a:ext cx="811213" cy="457200"/>
          </a:xfrm>
          <a:prstGeom prst="rect">
            <a:avLst/>
          </a:prstGeom>
          <a:noFill/>
          <a:ln w="9525">
            <a:noFill/>
            <a:miter lim="800000"/>
            <a:headEnd/>
            <a:tailEnd/>
          </a:ln>
          <a:effectLst/>
        </p:spPr>
        <p:txBody>
          <a:bodyPr wrap="none">
            <a:prstTxWarp prst="textNoShape">
              <a:avLst/>
            </a:prstTxWarp>
            <a:spAutoFit/>
          </a:bodyPr>
          <a:lstStyle/>
          <a:p>
            <a:r>
              <a:rPr lang="en-US" sz="2400">
                <a:solidFill>
                  <a:schemeClr val="accent1"/>
                </a:solidFill>
              </a:rPr>
              <a:t>Cain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4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4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4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4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4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4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4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4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4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84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384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84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38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02" grpId="0"/>
      <p:bldP spid="1638406" grpId="0" animBg="1"/>
      <p:bldP spid="1638407" grpId="0" animBg="1"/>
      <p:bldP spid="1638408" grpId="0" animBg="1"/>
      <p:bldP spid="1638409" grpId="0" animBg="1"/>
      <p:bldP spid="1638410" grpId="0"/>
      <p:bldP spid="1638411" grpId="0" animBg="1"/>
      <p:bldP spid="1638412" grpId="0"/>
      <p:bldP spid="1638413" grpId="0" animBg="1"/>
      <p:bldP spid="1638414" grpId="0" animBg="1"/>
      <p:bldP spid="1638415" grpId="0"/>
      <p:bldP spid="1638416" grpId="0"/>
      <p:bldP spid="1638417" grpId="0"/>
      <p:bldP spid="1638418" grpId="0"/>
      <p:bldP spid="163841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0" name="Rectangle 10"/>
          <p:cNvSpPr>
            <a:spLocks noGrp="1" noChangeArrowheads="1"/>
          </p:cNvSpPr>
          <p:nvPr>
            <p:ph type="title"/>
          </p:nvPr>
        </p:nvSpPr>
        <p:spPr>
          <a:xfrm>
            <a:off x="457200" y="304800"/>
            <a:ext cx="8229600" cy="1143000"/>
          </a:xfrm>
        </p:spPr>
        <p:txBody>
          <a:bodyPr/>
          <a:lstStyle/>
          <a:p>
            <a:r>
              <a:rPr lang="en-US" altLang="zh-CN" sz="4000" dirty="0">
                <a:solidFill>
                  <a:srgbClr val="FFFF00"/>
                </a:solidFill>
                <a:latin typeface="Arial Rounded MT Bold" pitchFamily="-128" charset="0"/>
                <a:ea typeface="宋体" pitchFamily="-128" charset="-122"/>
                <a:cs typeface="宋体" pitchFamily="-128" charset="-122"/>
              </a:rPr>
              <a:t>Foundation of faith</a:t>
            </a:r>
            <a:endParaRPr lang="en-US" sz="4000" dirty="0">
              <a:solidFill>
                <a:srgbClr val="FFFF99"/>
              </a:solidFill>
              <a:latin typeface="Arial Rounded MT Bold" pitchFamily="-128" charset="0"/>
              <a:ea typeface="宋体" pitchFamily="-128" charset="-122"/>
              <a:cs typeface="宋体" pitchFamily="-128" charset="-122"/>
            </a:endParaRPr>
          </a:p>
        </p:txBody>
      </p:sp>
      <p:sp>
        <p:nvSpPr>
          <p:cNvPr id="1382411" name="Rectangle 11"/>
          <p:cNvSpPr>
            <a:spLocks noGrp="1" noChangeArrowheads="1"/>
          </p:cNvSpPr>
          <p:nvPr>
            <p:ph type="body" sz="half" idx="1"/>
          </p:nvPr>
        </p:nvSpPr>
        <p:spPr>
          <a:xfrm>
            <a:off x="457200" y="1951038"/>
            <a:ext cx="4191000" cy="4525962"/>
          </a:xfrm>
        </p:spPr>
        <p:txBody>
          <a:bodyPr/>
          <a:lstStyle/>
          <a:p>
            <a:r>
              <a:rPr lang="en-US" sz="2800" b="1" dirty="0">
                <a:solidFill>
                  <a:schemeClr val="accent1"/>
                </a:solidFill>
              </a:rPr>
              <a:t>Central figure</a:t>
            </a:r>
            <a:r>
              <a:rPr lang="en-US" sz="2800" dirty="0">
                <a:solidFill>
                  <a:schemeClr val="accent1"/>
                </a:solidFill>
              </a:rPr>
              <a:t>: Moses</a:t>
            </a:r>
          </a:p>
          <a:p>
            <a:r>
              <a:rPr lang="en-US" sz="2800" dirty="0">
                <a:solidFill>
                  <a:schemeClr val="accent1"/>
                </a:solidFill>
              </a:rPr>
              <a:t>40 day fast</a:t>
            </a:r>
          </a:p>
          <a:p>
            <a:r>
              <a:rPr lang="en-US" sz="2800" dirty="0">
                <a:solidFill>
                  <a:schemeClr val="accent1"/>
                </a:solidFill>
                <a:latin typeface="Times"/>
                <a:cs typeface="Times"/>
              </a:rPr>
              <a:t>“Cut two tablets of stone like the first and I will write upon the tablets the words that were in the first tablets, which you broke.” </a:t>
            </a:r>
          </a:p>
          <a:p>
            <a:pPr>
              <a:buFontTx/>
              <a:buNone/>
            </a:pPr>
            <a:r>
              <a:rPr lang="en-US" sz="2400" dirty="0">
                <a:solidFill>
                  <a:schemeClr val="accent1"/>
                </a:solidFill>
              </a:rPr>
              <a:t>			Exodus 34:1</a:t>
            </a:r>
          </a:p>
        </p:txBody>
      </p:sp>
      <p:pic>
        <p:nvPicPr>
          <p:cNvPr id="1382413" name="Picture 13" descr="71Chagall"/>
          <p:cNvPicPr>
            <a:picLocks noGrp="1" noChangeAspect="1" noChangeArrowheads="1"/>
          </p:cNvPicPr>
          <p:nvPr>
            <p:ph sz="half" idx="2"/>
          </p:nvPr>
        </p:nvPicPr>
        <p:blipFill>
          <a:blip r:embed="rId3"/>
          <a:srcRect/>
          <a:stretch>
            <a:fillRect/>
          </a:stretch>
        </p:blipFill>
        <p:spPr>
          <a:xfrm>
            <a:off x="5292725" y="1600200"/>
            <a:ext cx="3394075" cy="4525963"/>
          </a:xfrm>
        </p:spPr>
      </p:pic>
      <p:sp>
        <p:nvSpPr>
          <p:cNvPr id="1382414" name="Text Box 14"/>
          <p:cNvSpPr txBox="1">
            <a:spLocks noChangeArrowheads="1"/>
          </p:cNvSpPr>
          <p:nvPr/>
        </p:nvSpPr>
        <p:spPr bwMode="auto">
          <a:xfrm>
            <a:off x="5486400" y="6215063"/>
            <a:ext cx="3095719"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1"/>
                </a:solidFill>
              </a:rPr>
              <a:t>Moses receives the tablets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p:txBody>
          <a:bodyPr/>
          <a:lstStyle/>
          <a:p>
            <a:r>
              <a:rPr lang="en-US" sz="4000">
                <a:solidFill>
                  <a:srgbClr val="FFFF00"/>
                </a:solidFill>
                <a:latin typeface="Arial Rounded MT Bold" pitchFamily="-128" charset="0"/>
              </a:rPr>
              <a:t>Foundation of substance</a:t>
            </a:r>
            <a:endParaRPr lang="en-US"/>
          </a:p>
        </p:txBody>
      </p:sp>
      <p:sp>
        <p:nvSpPr>
          <p:cNvPr id="1607683" name="Rectangle 3"/>
          <p:cNvSpPr>
            <a:spLocks noGrp="1" noChangeArrowheads="1"/>
          </p:cNvSpPr>
          <p:nvPr>
            <p:ph type="body" sz="half" idx="1"/>
          </p:nvPr>
        </p:nvSpPr>
        <p:spPr/>
        <p:txBody>
          <a:bodyPr/>
          <a:lstStyle/>
          <a:p>
            <a:r>
              <a:rPr lang="en-US" sz="2400" dirty="0">
                <a:solidFill>
                  <a:schemeClr val="accent1"/>
                </a:solidFill>
              </a:rPr>
              <a:t>While Moses was on the mountain the people kept faith</a:t>
            </a:r>
          </a:p>
          <a:p>
            <a:r>
              <a:rPr lang="en-US" sz="2400" dirty="0">
                <a:solidFill>
                  <a:schemeClr val="accent1"/>
                </a:solidFill>
              </a:rPr>
              <a:t>Followed Moses instructions to build the Tabernacle</a:t>
            </a:r>
          </a:p>
          <a:p>
            <a:r>
              <a:rPr lang="en-US" sz="2400" dirty="0">
                <a:solidFill>
                  <a:schemeClr val="accent1"/>
                </a:solidFill>
                <a:latin typeface="Times"/>
                <a:cs typeface="Times"/>
              </a:rPr>
              <a:t>“Take from among you an offering to the Lord; whoever is of generous heart let him bring gold . . .”</a:t>
            </a:r>
          </a:p>
          <a:p>
            <a:pPr>
              <a:buFontTx/>
              <a:buNone/>
            </a:pPr>
            <a:r>
              <a:rPr lang="en-US" sz="2000" dirty="0">
                <a:solidFill>
                  <a:schemeClr val="accent1"/>
                </a:solidFill>
              </a:rPr>
              <a:t>			Exodus 35:5</a:t>
            </a:r>
          </a:p>
        </p:txBody>
      </p:sp>
      <p:pic>
        <p:nvPicPr>
          <p:cNvPr id="1607685" name="Picture 5" descr="5"/>
          <p:cNvPicPr>
            <a:picLocks noGrp="1" noChangeAspect="1" noChangeArrowheads="1"/>
          </p:cNvPicPr>
          <p:nvPr>
            <p:ph sz="half" idx="2"/>
          </p:nvPr>
        </p:nvPicPr>
        <p:blipFill>
          <a:blip r:embed="rId3"/>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a:xfrm>
            <a:off x="228600" y="274638"/>
            <a:ext cx="8686800" cy="1143000"/>
          </a:xfrm>
        </p:spPr>
        <p:txBody>
          <a:bodyPr/>
          <a:lstStyle/>
          <a:p>
            <a:r>
              <a:rPr lang="en-US" sz="4000">
                <a:solidFill>
                  <a:srgbClr val="FFFF00"/>
                </a:solidFill>
                <a:latin typeface="Arial Rounded MT Bold" pitchFamily="-128" charset="0"/>
              </a:rPr>
              <a:t>Where did God speak to Moses?</a:t>
            </a:r>
            <a:endParaRPr lang="en-US"/>
          </a:p>
        </p:txBody>
      </p:sp>
      <p:sp>
        <p:nvSpPr>
          <p:cNvPr id="1609731" name="Rectangle 3"/>
          <p:cNvSpPr>
            <a:spLocks noGrp="1" noChangeArrowheads="1"/>
          </p:cNvSpPr>
          <p:nvPr>
            <p:ph type="body" sz="half" idx="1"/>
          </p:nvPr>
        </p:nvSpPr>
        <p:spPr>
          <a:xfrm>
            <a:off x="0" y="1874838"/>
            <a:ext cx="4419600" cy="4525962"/>
          </a:xfrm>
        </p:spPr>
        <p:txBody>
          <a:bodyPr/>
          <a:lstStyle/>
          <a:p>
            <a:pPr>
              <a:buFontTx/>
              <a:buNone/>
            </a:pPr>
            <a:r>
              <a:rPr lang="en-US" sz="2800" dirty="0">
                <a:solidFill>
                  <a:schemeClr val="accent1"/>
                </a:solidFill>
                <a:latin typeface="Lydian BT" pitchFamily="-128" charset="0"/>
              </a:rPr>
              <a:t>	</a:t>
            </a:r>
            <a:r>
              <a:rPr lang="en-US" sz="2800" dirty="0">
                <a:solidFill>
                  <a:schemeClr val="accent1"/>
                </a:solidFill>
                <a:latin typeface="Times"/>
                <a:cs typeface="Times"/>
              </a:rPr>
              <a:t>“The cherubim shall spread their wings above, over the mercy seat with their faces one to another. There I will meet with you, from above the mercy seat, from between the two cherubim I will speak with you.”</a:t>
            </a:r>
          </a:p>
          <a:p>
            <a:pPr>
              <a:buFontTx/>
              <a:buNone/>
            </a:pPr>
            <a:r>
              <a:rPr lang="en-US" sz="2000" dirty="0">
                <a:solidFill>
                  <a:schemeClr val="accent1"/>
                </a:solidFill>
              </a:rPr>
              <a:t>		Exodus 25:20-24</a:t>
            </a:r>
          </a:p>
        </p:txBody>
      </p:sp>
      <p:pic>
        <p:nvPicPr>
          <p:cNvPr id="1609733" name="Picture 5" descr="highpriestatholyofholies2"/>
          <p:cNvPicPr>
            <a:picLocks noGrp="1" noChangeAspect="1" noChangeArrowheads="1"/>
          </p:cNvPicPr>
          <p:nvPr>
            <p:ph sz="half" idx="2"/>
          </p:nvPr>
        </p:nvPicPr>
        <p:blipFill>
          <a:blip r:embed="rId3"/>
          <a:srcRect/>
          <a:stretch>
            <a:fillRect/>
          </a:stretch>
        </p:blipFill>
        <p:spPr>
          <a:xfrm>
            <a:off x="4648200" y="2311400"/>
            <a:ext cx="4038600" cy="3101975"/>
          </a:xfrm>
        </p:spPr>
      </p:pic>
      <p:sp>
        <p:nvSpPr>
          <p:cNvPr id="1609734" name="Text Box 6"/>
          <p:cNvSpPr txBox="1">
            <a:spLocks noChangeArrowheads="1"/>
          </p:cNvSpPr>
          <p:nvPr/>
        </p:nvSpPr>
        <p:spPr bwMode="auto">
          <a:xfrm>
            <a:off x="4724400" y="5581650"/>
            <a:ext cx="39671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1"/>
                </a:solidFill>
              </a:rPr>
              <a:t>Cherubim represent True Parents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nvPr>
        </p:nvSpPr>
        <p:spPr/>
        <p:txBody>
          <a:bodyPr/>
          <a:lstStyle/>
          <a:p>
            <a:r>
              <a:rPr lang="en-US" sz="4000">
                <a:solidFill>
                  <a:srgbClr val="FFFF00"/>
                </a:solidFill>
                <a:latin typeface="Arial Rounded MT Bold" pitchFamily="-128" charset="0"/>
              </a:rPr>
              <a:t>Setting out for Canaan</a:t>
            </a:r>
            <a:endParaRPr lang="en-US"/>
          </a:p>
        </p:txBody>
      </p:sp>
      <p:sp>
        <p:nvSpPr>
          <p:cNvPr id="1610755" name="Rectangle 3"/>
          <p:cNvSpPr>
            <a:spLocks noGrp="1" noChangeArrowheads="1"/>
          </p:cNvSpPr>
          <p:nvPr>
            <p:ph type="body" sz="half" idx="1"/>
          </p:nvPr>
        </p:nvSpPr>
        <p:spPr>
          <a:xfrm>
            <a:off x="228600" y="1600200"/>
            <a:ext cx="4038600" cy="4525963"/>
          </a:xfrm>
        </p:spPr>
        <p:txBody>
          <a:bodyPr/>
          <a:lstStyle/>
          <a:p>
            <a:pPr>
              <a:lnSpc>
                <a:spcPct val="90000"/>
              </a:lnSpc>
              <a:buFontTx/>
              <a:buNone/>
            </a:pPr>
            <a:r>
              <a:rPr lang="en-US" sz="2400" dirty="0">
                <a:solidFill>
                  <a:schemeClr val="accent1"/>
                </a:solidFill>
                <a:latin typeface="Lydian BT" pitchFamily="-128" charset="0"/>
              </a:rPr>
              <a:t>	</a:t>
            </a:r>
            <a:r>
              <a:rPr lang="en-US" sz="2400" dirty="0">
                <a:solidFill>
                  <a:schemeClr val="accent1"/>
                </a:solidFill>
                <a:latin typeface="Times"/>
                <a:cs typeface="Times"/>
              </a:rPr>
              <a:t>On the twentieth day of the second month of the second year, the cloud lifted from above the tabernacle of the testimony. Then the Israelites set out from the Desert of Sinai and travelled from place to place until the cloud came to rest in the Desert of </a:t>
            </a:r>
            <a:r>
              <a:rPr lang="en-US" sz="2400" dirty="0" err="1">
                <a:solidFill>
                  <a:schemeClr val="accent1"/>
                </a:solidFill>
                <a:latin typeface="Times"/>
                <a:cs typeface="Times"/>
              </a:rPr>
              <a:t>Paran</a:t>
            </a:r>
            <a:r>
              <a:rPr lang="en-US" sz="2400" dirty="0">
                <a:solidFill>
                  <a:schemeClr val="accent1"/>
                </a:solidFill>
                <a:latin typeface="Times"/>
                <a:cs typeface="Times"/>
              </a:rPr>
              <a:t>. They set out, this first time, at the Lord's command through Moses.</a:t>
            </a:r>
          </a:p>
          <a:p>
            <a:pPr>
              <a:lnSpc>
                <a:spcPct val="90000"/>
              </a:lnSpc>
              <a:buFontTx/>
              <a:buNone/>
            </a:pPr>
            <a:r>
              <a:rPr lang="en-US" sz="2000" dirty="0">
                <a:solidFill>
                  <a:schemeClr val="accent1"/>
                </a:solidFill>
              </a:rPr>
              <a:t>			Exodus 10:11-13</a:t>
            </a:r>
          </a:p>
        </p:txBody>
      </p:sp>
      <p:pic>
        <p:nvPicPr>
          <p:cNvPr id="1610757" name="Picture 5" descr="william-west-44"/>
          <p:cNvPicPr>
            <a:picLocks noGrp="1" noChangeAspect="1" noChangeArrowheads="1"/>
          </p:cNvPicPr>
          <p:nvPr>
            <p:ph sz="half" idx="2"/>
          </p:nvPr>
        </p:nvPicPr>
        <p:blipFill>
          <a:blip r:embed="rId3"/>
          <a:srcRect/>
          <a:stretch>
            <a:fillRect/>
          </a:stretch>
        </p:blipFill>
        <p:spPr>
          <a:xfrm>
            <a:off x="4648200" y="1828800"/>
            <a:ext cx="4038600" cy="2871788"/>
          </a:xfrm>
        </p:spPr>
      </p:pic>
      <p:sp>
        <p:nvSpPr>
          <p:cNvPr id="1610758" name="Text Box 6"/>
          <p:cNvSpPr txBox="1">
            <a:spLocks noChangeArrowheads="1"/>
          </p:cNvSpPr>
          <p:nvPr/>
        </p:nvSpPr>
        <p:spPr bwMode="auto">
          <a:xfrm>
            <a:off x="4813300" y="4778375"/>
            <a:ext cx="3690938" cy="915988"/>
          </a:xfrm>
          <a:prstGeom prst="rect">
            <a:avLst/>
          </a:prstGeom>
          <a:noFill/>
          <a:ln w="9525">
            <a:noFill/>
            <a:miter lim="800000"/>
            <a:headEnd/>
            <a:tailEnd/>
          </a:ln>
          <a:effectLst/>
        </p:spPr>
        <p:txBody>
          <a:bodyPr wrap="none">
            <a:prstTxWarp prst="textNoShape">
              <a:avLst/>
            </a:prstTxWarp>
            <a:spAutoFit/>
          </a:bodyPr>
          <a:lstStyle/>
          <a:p>
            <a:pPr algn="ctr"/>
            <a:r>
              <a:rPr lang="en-US">
                <a:solidFill>
                  <a:schemeClr val="accent1"/>
                </a:solidFill>
                <a:latin typeface="Arial" pitchFamily="-128" charset="0"/>
              </a:rPr>
              <a:t>The Israelites passing through the </a:t>
            </a:r>
          </a:p>
          <a:p>
            <a:pPr algn="ctr"/>
            <a:r>
              <a:rPr lang="en-US">
                <a:solidFill>
                  <a:schemeClr val="accent1"/>
                </a:solidFill>
                <a:latin typeface="Arial" pitchFamily="-128" charset="0"/>
              </a:rPr>
              <a:t>wilderness preceded by the </a:t>
            </a:r>
          </a:p>
          <a:p>
            <a:pPr algn="ctr"/>
            <a:r>
              <a:rPr lang="en-US">
                <a:solidFill>
                  <a:schemeClr val="accent1"/>
                </a:solidFill>
                <a:latin typeface="Arial" pitchFamily="-128" charset="0"/>
              </a:rPr>
              <a:t>pillar of clouds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title"/>
          </p:nvPr>
        </p:nvSpPr>
        <p:spPr>
          <a:xfrm>
            <a:off x="457200" y="152400"/>
            <a:ext cx="8229600" cy="1143000"/>
          </a:xfrm>
        </p:spPr>
        <p:txBody>
          <a:bodyPr/>
          <a:lstStyle/>
          <a:p>
            <a:r>
              <a:rPr lang="en-US" sz="4000" dirty="0">
                <a:solidFill>
                  <a:srgbClr val="FFFF00"/>
                </a:solidFill>
                <a:latin typeface="Arial Rounded MT Bold" pitchFamily="-128" charset="0"/>
              </a:rPr>
              <a:t>Satan invades </a:t>
            </a:r>
            <a:endParaRPr lang="en-US" dirty="0"/>
          </a:p>
        </p:txBody>
      </p:sp>
      <p:sp>
        <p:nvSpPr>
          <p:cNvPr id="1612803" name="Rectangle 3"/>
          <p:cNvSpPr>
            <a:spLocks noGrp="1" noChangeArrowheads="1"/>
          </p:cNvSpPr>
          <p:nvPr>
            <p:ph type="body" idx="1"/>
          </p:nvPr>
        </p:nvSpPr>
        <p:spPr>
          <a:xfrm>
            <a:off x="457200" y="1447800"/>
            <a:ext cx="8229600" cy="5181600"/>
          </a:xfrm>
        </p:spPr>
        <p:txBody>
          <a:bodyPr/>
          <a:lstStyle/>
          <a:p>
            <a:pPr>
              <a:lnSpc>
                <a:spcPct val="90000"/>
              </a:lnSpc>
              <a:buFontTx/>
              <a:buNone/>
            </a:pPr>
            <a:r>
              <a:rPr lang="en-US" sz="2800" dirty="0">
                <a:solidFill>
                  <a:schemeClr val="accent1"/>
                </a:solidFill>
                <a:latin typeface="Lydian BT" pitchFamily="-128" charset="0"/>
              </a:rPr>
              <a:t>	</a:t>
            </a:r>
            <a:r>
              <a:rPr lang="en-US" sz="2600" dirty="0">
                <a:solidFill>
                  <a:schemeClr val="accent1"/>
                </a:solidFill>
                <a:latin typeface="Times"/>
                <a:cs typeface="Times"/>
              </a:rPr>
              <a:t>Now the people complained about their hardships in the hearing of the Lord, and when he heard them his anger was aroused. Then fire from the Lord burned among them and consumed some of the outskirts of the camp. When the people cried out to Moses, he prayed to the Lord and the fire died down.</a:t>
            </a:r>
          </a:p>
          <a:p>
            <a:pPr>
              <a:lnSpc>
                <a:spcPct val="90000"/>
              </a:lnSpc>
              <a:buFontTx/>
              <a:buNone/>
            </a:pPr>
            <a:r>
              <a:rPr lang="en-US" sz="2600" dirty="0">
                <a:solidFill>
                  <a:schemeClr val="accent1"/>
                </a:solidFill>
                <a:latin typeface="Times"/>
                <a:cs typeface="Times"/>
              </a:rPr>
              <a:t>	The rabble with them began to crave other food, and again the Israelites started wailing and said,</a:t>
            </a:r>
            <a:r>
              <a:rPr lang="en-US" sz="2600" dirty="0" smtClean="0">
                <a:solidFill>
                  <a:schemeClr val="accent1"/>
                </a:solidFill>
                <a:latin typeface="Times"/>
                <a:cs typeface="Times"/>
              </a:rPr>
              <a:t> “If </a:t>
            </a:r>
            <a:r>
              <a:rPr lang="en-US" sz="2600" dirty="0">
                <a:solidFill>
                  <a:schemeClr val="accent1"/>
                </a:solidFill>
                <a:latin typeface="Times"/>
                <a:cs typeface="Times"/>
              </a:rPr>
              <a:t>only we had meat to eat! We remember the fish we ate in Egypt at no cost—also the cucumbers, melons, leeks, onions and garlic. But now we have lost our appetite; we never see anything but this manna!”</a:t>
            </a:r>
          </a:p>
          <a:p>
            <a:pPr>
              <a:lnSpc>
                <a:spcPct val="90000"/>
              </a:lnSpc>
              <a:buFontTx/>
              <a:buNone/>
            </a:pPr>
            <a:r>
              <a:rPr lang="en-US" sz="2400" dirty="0">
                <a:solidFill>
                  <a:schemeClr val="accent1"/>
                </a:solidFill>
              </a:rPr>
              <a:t>						Exodus 11:1-2, 4-6</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p:txBody>
          <a:bodyPr/>
          <a:lstStyle/>
          <a:p>
            <a:r>
              <a:rPr lang="en-US" sz="4000" dirty="0">
                <a:solidFill>
                  <a:srgbClr val="FFFF00"/>
                </a:solidFill>
                <a:latin typeface="Arial Rounded MT Bold" pitchFamily="-128" charset="0"/>
              </a:rPr>
              <a:t>God gives them quail</a:t>
            </a:r>
            <a:endParaRPr lang="en-US" dirty="0"/>
          </a:p>
        </p:txBody>
      </p:sp>
      <p:sp>
        <p:nvSpPr>
          <p:cNvPr id="1614851" name="Rectangle 3"/>
          <p:cNvSpPr>
            <a:spLocks noGrp="1" noChangeArrowheads="1"/>
          </p:cNvSpPr>
          <p:nvPr>
            <p:ph type="body" idx="1"/>
          </p:nvPr>
        </p:nvSpPr>
        <p:spPr/>
        <p:txBody>
          <a:bodyPr/>
          <a:lstStyle/>
          <a:p>
            <a:pPr>
              <a:buFontTx/>
              <a:buNone/>
            </a:pPr>
            <a:r>
              <a:rPr lang="en-US" sz="2800" dirty="0">
                <a:solidFill>
                  <a:schemeClr val="accent1"/>
                </a:solidFill>
                <a:latin typeface="Lydian BT" pitchFamily="-128" charset="0"/>
              </a:rPr>
              <a:t>	</a:t>
            </a:r>
            <a:r>
              <a:rPr lang="en-US" sz="2800" dirty="0">
                <a:solidFill>
                  <a:schemeClr val="accent1"/>
                </a:solidFill>
                <a:latin typeface="Times"/>
                <a:cs typeface="Times"/>
              </a:rPr>
              <a:t>“Now the Lord will give you meat, and you will eat it. You will not eat it for just one day, or two days, or five, ten or twenty days, but for a whole month—until it comes out of your nostrils and you loathe it—because you have rejected the Lord, who is among you, and have wailed before him, saying, ‘Why did we ever leave Egypt?’”</a:t>
            </a:r>
          </a:p>
          <a:p>
            <a:pPr>
              <a:buFontTx/>
              <a:buNone/>
            </a:pPr>
            <a:r>
              <a:rPr lang="en-US" sz="2800" dirty="0">
                <a:solidFill>
                  <a:schemeClr val="accent1"/>
                </a:solidFill>
                <a:latin typeface="Times"/>
                <a:cs typeface="Times"/>
              </a:rPr>
              <a:t>	Now a wind went out from the Lord and drove quail in from the sea.</a:t>
            </a:r>
          </a:p>
          <a:p>
            <a:pPr>
              <a:buFontTx/>
              <a:buNone/>
            </a:pPr>
            <a:r>
              <a:rPr lang="en-US" sz="2400" dirty="0">
                <a:solidFill>
                  <a:schemeClr val="accent1"/>
                </a:solidFill>
              </a:rPr>
              <a:t>						Exodus 11:18-20, 31</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8194" name="Picture 2" descr="marble top"/>
          <p:cNvPicPr>
            <a:picLocks noChangeAspect="1" noChangeArrowheads="1"/>
          </p:cNvPicPr>
          <p:nvPr/>
        </p:nvPicPr>
        <p:blipFill>
          <a:blip r:embed="rId3"/>
          <a:srcRect/>
          <a:stretch>
            <a:fillRect/>
          </a:stretch>
        </p:blipFill>
        <p:spPr bwMode="auto">
          <a:xfrm>
            <a:off x="522288" y="1035050"/>
            <a:ext cx="8099425" cy="2214563"/>
          </a:xfrm>
          <a:prstGeom prst="rect">
            <a:avLst/>
          </a:prstGeom>
          <a:noFill/>
          <a:ln w="9525">
            <a:noFill/>
            <a:miter lim="800000"/>
            <a:headEnd/>
            <a:tailEnd/>
          </a:ln>
        </p:spPr>
      </p:pic>
      <p:sp>
        <p:nvSpPr>
          <p:cNvPr id="1288195" name="Text Box 3"/>
          <p:cNvSpPr txBox="1">
            <a:spLocks noChangeArrowheads="1"/>
          </p:cNvSpPr>
          <p:nvPr/>
        </p:nvSpPr>
        <p:spPr bwMode="auto">
          <a:xfrm>
            <a:off x="2681288" y="1989138"/>
            <a:ext cx="3776662" cy="873125"/>
          </a:xfrm>
          <a:prstGeom prst="rect">
            <a:avLst/>
          </a:prstGeom>
          <a:noFill/>
          <a:ln w="9525">
            <a:noFill/>
            <a:miter lim="800000"/>
            <a:headEnd/>
            <a:tailEnd/>
          </a:ln>
          <a:effectLst/>
        </p:spPr>
        <p:txBody>
          <a:bodyPr>
            <a:prstTxWarp prst="textNoShape">
              <a:avLst/>
            </a:prstTxWarp>
            <a:spAutoFit/>
          </a:bodyPr>
          <a:lstStyle/>
          <a:p>
            <a:pPr marL="457200" indent="-457200" algn="ctr">
              <a:lnSpc>
                <a:spcPct val="95000"/>
              </a:lnSpc>
              <a:buClr>
                <a:schemeClr val="bg1"/>
              </a:buClr>
              <a:buFont typeface="Courier New" pitchFamily="-128" charset="0"/>
              <a:buNone/>
            </a:pPr>
            <a:r>
              <a:rPr lang="en-US" altLang="zh-CN" sz="5400" b="1">
                <a:solidFill>
                  <a:schemeClr val="bg1"/>
                </a:solidFill>
                <a:effectLst>
                  <a:outerShdw blurRad="38100" dist="38100" dir="2700000" algn="tl">
                    <a:srgbClr val="000000"/>
                  </a:outerShdw>
                </a:effectLst>
                <a:latin typeface="Lydian BT" pitchFamily="-128" charset="0"/>
                <a:ea typeface="宋体" pitchFamily="-128" charset="-122"/>
                <a:cs typeface="宋体" pitchFamily="-128" charset="-122"/>
              </a:rPr>
              <a:t>Tabernacle</a:t>
            </a:r>
            <a:endParaRPr lang="en-US" sz="5400" b="1">
              <a:solidFill>
                <a:schemeClr val="bg1"/>
              </a:solidFill>
              <a:effectLst>
                <a:outerShdw blurRad="38100" dist="38100" dir="2700000" algn="tl">
                  <a:srgbClr val="000000"/>
                </a:outerShdw>
              </a:effectLst>
              <a:latin typeface="Lydian BT" pitchFamily="-128" charset="0"/>
            </a:endParaRPr>
          </a:p>
        </p:txBody>
      </p:sp>
      <p:grpSp>
        <p:nvGrpSpPr>
          <p:cNvPr id="1288196" name="Group 4"/>
          <p:cNvGrpSpPr>
            <a:grpSpLocks/>
          </p:cNvGrpSpPr>
          <p:nvPr/>
        </p:nvGrpSpPr>
        <p:grpSpPr bwMode="auto">
          <a:xfrm>
            <a:off x="4572000" y="3249613"/>
            <a:ext cx="4048125" cy="3328987"/>
            <a:chOff x="2880" y="2217"/>
            <a:chExt cx="2267" cy="1700"/>
          </a:xfrm>
        </p:grpSpPr>
        <p:sp>
          <p:nvSpPr>
            <p:cNvPr id="1288197" name="Rectangle 5"/>
            <p:cNvSpPr>
              <a:spLocks noChangeArrowheads="1"/>
            </p:cNvSpPr>
            <p:nvPr/>
          </p:nvSpPr>
          <p:spPr bwMode="auto">
            <a:xfrm>
              <a:off x="2881" y="2217"/>
              <a:ext cx="2266" cy="17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288198" name="AutoShape 6"/>
            <p:cNvSpPr>
              <a:spLocks noChangeArrowheads="1"/>
            </p:cNvSpPr>
            <p:nvPr/>
          </p:nvSpPr>
          <p:spPr bwMode="auto">
            <a:xfrm>
              <a:off x="2880" y="2217"/>
              <a:ext cx="2267" cy="1700"/>
            </a:xfrm>
            <a:prstGeom prst="bevel">
              <a:avLst>
                <a:gd name="adj" fmla="val 5824"/>
              </a:avLst>
            </a:prstGeom>
            <a:blipFill dpi="0" rotWithShape="1">
              <a:blip r:embed="rId4">
                <a:alphaModFix amt="60000"/>
              </a:blip>
              <a:srcRect/>
              <a:tile tx="0" ty="0" sx="100000" sy="100000" flip="none" algn="tl"/>
            </a:blipFill>
            <a:ln w="9525">
              <a:noFill/>
              <a:miter lim="800000"/>
              <a:headEnd/>
              <a:tailEnd/>
            </a:ln>
            <a:effectLst/>
          </p:spPr>
          <p:txBody>
            <a:bodyPr wrap="none" anchor="ctr">
              <a:prstTxWarp prst="textNoShape">
                <a:avLst/>
              </a:prstTxWarp>
            </a:bodyPr>
            <a:lstStyle/>
            <a:p>
              <a:endParaRPr lang="en-US"/>
            </a:p>
          </p:txBody>
        </p:sp>
      </p:grpSp>
      <p:sp>
        <p:nvSpPr>
          <p:cNvPr id="1288199" name="Text Box 7"/>
          <p:cNvSpPr txBox="1">
            <a:spLocks noChangeArrowheads="1"/>
          </p:cNvSpPr>
          <p:nvPr/>
        </p:nvSpPr>
        <p:spPr bwMode="auto">
          <a:xfrm>
            <a:off x="4529138" y="3338513"/>
            <a:ext cx="408940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Substance</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88200" name="Oval 8"/>
          <p:cNvSpPr>
            <a:spLocks noChangeAspect="1" noChangeArrowheads="1"/>
          </p:cNvSpPr>
          <p:nvPr/>
        </p:nvSpPr>
        <p:spPr bwMode="auto">
          <a:xfrm>
            <a:off x="4876800" y="5119688"/>
            <a:ext cx="1239838" cy="755650"/>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1600" b="1">
                <a:solidFill>
                  <a:schemeClr val="bg1"/>
                </a:solidFill>
                <a:effectLst>
                  <a:outerShdw blurRad="38100" dist="38100" dir="2700000" algn="tl">
                    <a:srgbClr val="000000"/>
                  </a:outerShdw>
                </a:effectLst>
              </a:rPr>
              <a:t>Hebrews</a:t>
            </a:r>
          </a:p>
        </p:txBody>
      </p:sp>
      <p:sp>
        <p:nvSpPr>
          <p:cNvPr id="1288201" name="Text Box 9"/>
          <p:cNvSpPr txBox="1">
            <a:spLocks noChangeAspect="1" noChangeArrowheads="1"/>
          </p:cNvSpPr>
          <p:nvPr/>
        </p:nvSpPr>
        <p:spPr bwMode="auto">
          <a:xfrm>
            <a:off x="4648200" y="5903913"/>
            <a:ext cx="1439863" cy="300037"/>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85000"/>
              </a:lnSpc>
            </a:pPr>
            <a:r>
              <a:rPr lang="en-US" sz="1600" b="1">
                <a:solidFill>
                  <a:srgbClr val="FFFF00"/>
                </a:solidFill>
                <a:effectLst>
                  <a:outerShdw blurRad="38100" dist="38100" dir="2700000" algn="tl">
                    <a:srgbClr val="000000"/>
                  </a:outerShdw>
                </a:effectLst>
              </a:rPr>
              <a:t>Cain</a:t>
            </a:r>
          </a:p>
        </p:txBody>
      </p:sp>
      <p:sp>
        <p:nvSpPr>
          <p:cNvPr id="1288202" name="Oval 10"/>
          <p:cNvSpPr>
            <a:spLocks noChangeAspect="1" noChangeArrowheads="1"/>
          </p:cNvSpPr>
          <p:nvPr/>
        </p:nvSpPr>
        <p:spPr bwMode="auto">
          <a:xfrm>
            <a:off x="7086600" y="3810000"/>
            <a:ext cx="914400" cy="7540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God</a:t>
            </a:r>
          </a:p>
        </p:txBody>
      </p:sp>
      <p:sp>
        <p:nvSpPr>
          <p:cNvPr id="1288203" name="Oval 11"/>
          <p:cNvSpPr>
            <a:spLocks noChangeAspect="1" noChangeArrowheads="1"/>
          </p:cNvSpPr>
          <p:nvPr/>
        </p:nvSpPr>
        <p:spPr bwMode="auto">
          <a:xfrm>
            <a:off x="7070725" y="5119688"/>
            <a:ext cx="1235075" cy="75565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Moses</a:t>
            </a:r>
          </a:p>
        </p:txBody>
      </p:sp>
      <p:sp>
        <p:nvSpPr>
          <p:cNvPr id="1288204" name="Line 12"/>
          <p:cNvSpPr>
            <a:spLocks noChangeShapeType="1"/>
          </p:cNvSpPr>
          <p:nvPr/>
        </p:nvSpPr>
        <p:spPr bwMode="auto">
          <a:xfrm>
            <a:off x="6149975" y="5499100"/>
            <a:ext cx="900113" cy="0"/>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288205" name="Line 13"/>
          <p:cNvSpPr>
            <a:spLocks noChangeShapeType="1"/>
          </p:cNvSpPr>
          <p:nvPr/>
        </p:nvSpPr>
        <p:spPr bwMode="auto">
          <a:xfrm flipV="1">
            <a:off x="7543800" y="4587875"/>
            <a:ext cx="0" cy="503238"/>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288206" name="Text Box 14"/>
          <p:cNvSpPr txBox="1">
            <a:spLocks noChangeAspect="1" noChangeArrowheads="1"/>
          </p:cNvSpPr>
          <p:nvPr/>
        </p:nvSpPr>
        <p:spPr bwMode="auto">
          <a:xfrm>
            <a:off x="6942138" y="5948363"/>
            <a:ext cx="1439862" cy="300037"/>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85000"/>
              </a:lnSpc>
            </a:pPr>
            <a:r>
              <a:rPr lang="en-US" sz="1600" b="1">
                <a:solidFill>
                  <a:srgbClr val="FFFF00"/>
                </a:solidFill>
                <a:effectLst>
                  <a:outerShdw blurRad="38100" dist="38100" dir="2700000" algn="tl">
                    <a:srgbClr val="000000"/>
                  </a:outerShdw>
                </a:effectLst>
              </a:rPr>
              <a:t>Abel</a:t>
            </a:r>
          </a:p>
        </p:txBody>
      </p:sp>
      <p:pic>
        <p:nvPicPr>
          <p:cNvPr id="1288209" name="Picture 17" descr="marble left"/>
          <p:cNvPicPr>
            <a:picLocks noChangeArrowheads="1"/>
          </p:cNvPicPr>
          <p:nvPr/>
        </p:nvPicPr>
        <p:blipFill>
          <a:blip r:embed="rId5"/>
          <a:srcRect/>
          <a:stretch>
            <a:fillRect/>
          </a:stretch>
        </p:blipFill>
        <p:spPr bwMode="auto">
          <a:xfrm>
            <a:off x="522288" y="3249613"/>
            <a:ext cx="4051300" cy="3328987"/>
          </a:xfrm>
          <a:prstGeom prst="rect">
            <a:avLst/>
          </a:prstGeom>
          <a:noFill/>
          <a:ln w="9525">
            <a:noFill/>
            <a:miter lim="800000"/>
            <a:headEnd/>
            <a:tailEnd/>
          </a:ln>
        </p:spPr>
      </p:pic>
      <p:sp>
        <p:nvSpPr>
          <p:cNvPr id="1288210" name="Text Box 18"/>
          <p:cNvSpPr txBox="1">
            <a:spLocks noChangeArrowheads="1"/>
          </p:cNvSpPr>
          <p:nvPr/>
        </p:nvSpPr>
        <p:spPr bwMode="auto">
          <a:xfrm>
            <a:off x="881063" y="3338513"/>
            <a:ext cx="342265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Faith</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288211" name="Text Box 19"/>
          <p:cNvSpPr txBox="1">
            <a:spLocks noChangeArrowheads="1"/>
          </p:cNvSpPr>
          <p:nvPr/>
        </p:nvSpPr>
        <p:spPr bwMode="auto">
          <a:xfrm>
            <a:off x="701675" y="3878263"/>
            <a:ext cx="3759200"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Central person: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Moses</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8212" name="Text Box 20"/>
          <p:cNvSpPr txBox="1">
            <a:spLocks noChangeArrowheads="1"/>
          </p:cNvSpPr>
          <p:nvPr/>
        </p:nvSpPr>
        <p:spPr bwMode="auto">
          <a:xfrm>
            <a:off x="701675" y="4813300"/>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Offering: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Word - tablets</a:t>
            </a:r>
            <a:endParaRPr lang="en-US" sz="28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8213" name="Text Box 21"/>
          <p:cNvSpPr txBox="1">
            <a:spLocks noChangeArrowheads="1"/>
          </p:cNvSpPr>
          <p:nvPr/>
        </p:nvSpPr>
        <p:spPr bwMode="auto">
          <a:xfrm>
            <a:off x="701675" y="5757863"/>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Time Period: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40 day fast</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288217" name="Rectangle 25"/>
          <p:cNvSpPr>
            <a:spLocks noChangeArrowheads="1"/>
          </p:cNvSpPr>
          <p:nvPr/>
        </p:nvSpPr>
        <p:spPr bwMode="auto">
          <a:xfrm>
            <a:off x="0" y="266700"/>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Second foundation</a:t>
            </a:r>
            <a:br>
              <a:rPr lang="en-US" altLang="zh-CN" sz="4000">
                <a:solidFill>
                  <a:srgbClr val="FFFF99"/>
                </a:solidFill>
                <a:latin typeface="Arial Rounded MT Bold" pitchFamily="-128" charset="0"/>
                <a:ea typeface="宋体" pitchFamily="-128" charset="-122"/>
                <a:cs typeface="宋体" pitchFamily="-128" charset="-122"/>
              </a:rPr>
            </a:br>
            <a:endParaRPr lang="sk-SK" sz="4000">
              <a:solidFill>
                <a:srgbClr val="FFFF99"/>
              </a:solidFill>
              <a:latin typeface="Arial Rounded MT Bold" pitchFamily="-128" charset="0"/>
              <a:ea typeface="宋体" pitchFamily="-128" charset="-122"/>
              <a:cs typeface="宋体" pitchFamily="-128" charset="-122"/>
            </a:endParaRPr>
          </a:p>
        </p:txBody>
      </p:sp>
      <p:sp>
        <p:nvSpPr>
          <p:cNvPr id="1288224" name="Freeform 32"/>
          <p:cNvSpPr>
            <a:spLocks/>
          </p:cNvSpPr>
          <p:nvPr/>
        </p:nvSpPr>
        <p:spPr bwMode="auto">
          <a:xfrm>
            <a:off x="4527550" y="3068638"/>
            <a:ext cx="854075" cy="2025650"/>
          </a:xfrm>
          <a:custGeom>
            <a:avLst/>
            <a:gdLst/>
            <a:ahLst/>
            <a:cxnLst>
              <a:cxn ang="0">
                <a:pos x="0" y="0"/>
              </a:cxn>
              <a:cxn ang="0">
                <a:pos x="141" y="822"/>
              </a:cxn>
              <a:cxn ang="0">
                <a:pos x="538" y="1276"/>
              </a:cxn>
            </a:cxnLst>
            <a:rect l="0" t="0" r="r" b="b"/>
            <a:pathLst>
              <a:path w="538" h="1276">
                <a:moveTo>
                  <a:pt x="0" y="0"/>
                </a:moveTo>
                <a:cubicBezTo>
                  <a:pt x="25" y="304"/>
                  <a:pt x="51" y="609"/>
                  <a:pt x="141" y="822"/>
                </a:cubicBezTo>
                <a:cubicBezTo>
                  <a:pt x="231" y="1035"/>
                  <a:pt x="467" y="1196"/>
                  <a:pt x="538" y="1276"/>
                </a:cubicBezTo>
              </a:path>
            </a:pathLst>
          </a:custGeom>
          <a:noFill/>
          <a:ln w="88900">
            <a:solidFill>
              <a:schemeClr val="bg1"/>
            </a:solidFill>
            <a:round/>
            <a:headEnd/>
            <a:tailEnd type="triangle" w="med" len="med"/>
          </a:ln>
          <a:effectLst/>
        </p:spPr>
        <p:txBody>
          <a:bodyPr>
            <a:prstTxWarp prst="textNoShape">
              <a:avLst/>
            </a:prstTxWarp>
          </a:bodyPr>
          <a:lstStyle/>
          <a:p>
            <a:endParaRPr lang="en-US"/>
          </a:p>
        </p:txBody>
      </p:sp>
      <p:sp>
        <p:nvSpPr>
          <p:cNvPr id="1288226" name="AutoShape 34"/>
          <p:cNvSpPr>
            <a:spLocks noChangeArrowheads="1"/>
          </p:cNvSpPr>
          <p:nvPr/>
        </p:nvSpPr>
        <p:spPr bwMode="auto">
          <a:xfrm>
            <a:off x="3222625" y="1423988"/>
            <a:ext cx="5395913" cy="1663700"/>
          </a:xfrm>
          <a:prstGeom prst="roundRect">
            <a:avLst>
              <a:gd name="adj" fmla="val 16667"/>
            </a:avLst>
          </a:prstGeom>
          <a:solidFill>
            <a:srgbClr val="993366"/>
          </a:solidFill>
          <a:ln w="88900">
            <a:solidFill>
              <a:schemeClr val="bg1"/>
            </a:solidFill>
            <a:round/>
            <a:headEnd/>
            <a:tailEnd/>
          </a:ln>
          <a:effectLst/>
        </p:spPr>
        <p:txBody>
          <a:bodyPr wrap="none" anchor="ctr">
            <a:prstTxWarp prst="textNoShape">
              <a:avLst/>
            </a:prstTxWarp>
          </a:bodyPr>
          <a:lstStyle/>
          <a:p>
            <a:pPr algn="ctr"/>
            <a:endParaRPr lang="en-GB" sz="2800">
              <a:effectLst>
                <a:outerShdw blurRad="38100" dist="38100" dir="2700000" algn="tl">
                  <a:srgbClr val="FFFFFF"/>
                </a:outerShdw>
              </a:effectLst>
            </a:endParaRPr>
          </a:p>
        </p:txBody>
      </p:sp>
      <p:sp>
        <p:nvSpPr>
          <p:cNvPr id="1288225" name="Text Box 33"/>
          <p:cNvSpPr txBox="1">
            <a:spLocks noChangeArrowheads="1"/>
          </p:cNvSpPr>
          <p:nvPr/>
        </p:nvSpPr>
        <p:spPr bwMode="auto">
          <a:xfrm>
            <a:off x="3267075" y="1470025"/>
            <a:ext cx="5040313" cy="156966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dirty="0">
                <a:solidFill>
                  <a:schemeClr val="accent1"/>
                </a:solidFill>
              </a:rPr>
              <a:t>Israelites</a:t>
            </a:r>
            <a:r>
              <a:rPr lang="en-GB" sz="3200" dirty="0" smtClean="0">
                <a:solidFill>
                  <a:schemeClr val="accent1"/>
                </a:solidFill>
              </a:rPr>
              <a:t> listen to Moses </a:t>
            </a:r>
            <a:r>
              <a:rPr lang="en-GB" sz="3200" dirty="0">
                <a:solidFill>
                  <a:schemeClr val="accent1"/>
                </a:solidFill>
              </a:rPr>
              <a:t>and leave Sinai guided by pillar of </a:t>
            </a:r>
            <a:r>
              <a:rPr lang="en-GB" sz="3200" dirty="0" smtClean="0">
                <a:solidFill>
                  <a:schemeClr val="accent1"/>
                </a:solidFill>
              </a:rPr>
              <a:t>cloud</a:t>
            </a:r>
            <a:endParaRPr lang="en-GB"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8225"/>
                                        </p:tgtEl>
                                        <p:attrNameLst>
                                          <p:attrName>style.visibility</p:attrName>
                                        </p:attrNameLst>
                                      </p:cBhvr>
                                      <p:to>
                                        <p:strVal val="visible"/>
                                      </p:to>
                                    </p:set>
                                    <p:animEffect transition="in" filter="fade">
                                      <p:cBhvr>
                                        <p:cTn id="7" dur="1000"/>
                                        <p:tgtEl>
                                          <p:spTgt spid="12882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8224"/>
                                        </p:tgtEl>
                                        <p:attrNameLst>
                                          <p:attrName>style.visibility</p:attrName>
                                        </p:attrNameLst>
                                      </p:cBhvr>
                                      <p:to>
                                        <p:strVal val="visible"/>
                                      </p:to>
                                    </p:set>
                                    <p:animEffect transition="in" filter="fade">
                                      <p:cBhvr>
                                        <p:cTn id="10" dur="1000"/>
                                        <p:tgtEl>
                                          <p:spTgt spid="12882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8226"/>
                                        </p:tgtEl>
                                        <p:attrNameLst>
                                          <p:attrName>style.visibility</p:attrName>
                                        </p:attrNameLst>
                                      </p:cBhvr>
                                      <p:to>
                                        <p:strVal val="visible"/>
                                      </p:to>
                                    </p:set>
                                    <p:animEffect transition="in" filter="fade">
                                      <p:cBhvr>
                                        <p:cTn id="13" dur="1000"/>
                                        <p:tgtEl>
                                          <p:spTgt spid="128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24" grpId="0" animBg="1"/>
      <p:bldP spid="1288226" grpId="0" animBg="1"/>
      <p:bldP spid="128822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8242" name="Picture 2" descr="marble top"/>
          <p:cNvPicPr>
            <a:picLocks noChangeAspect="1" noChangeArrowheads="1"/>
          </p:cNvPicPr>
          <p:nvPr/>
        </p:nvPicPr>
        <p:blipFill>
          <a:blip r:embed="rId3"/>
          <a:srcRect/>
          <a:stretch>
            <a:fillRect/>
          </a:stretch>
        </p:blipFill>
        <p:spPr bwMode="auto">
          <a:xfrm>
            <a:off x="522288" y="1042988"/>
            <a:ext cx="8099425" cy="2214562"/>
          </a:xfrm>
          <a:prstGeom prst="rect">
            <a:avLst/>
          </a:prstGeom>
          <a:noFill/>
          <a:ln w="9525">
            <a:noFill/>
            <a:miter lim="800000"/>
            <a:headEnd/>
            <a:tailEnd/>
          </a:ln>
        </p:spPr>
      </p:pic>
      <p:sp>
        <p:nvSpPr>
          <p:cNvPr id="1418243" name="Text Box 3"/>
          <p:cNvSpPr txBox="1">
            <a:spLocks noChangeArrowheads="1"/>
          </p:cNvSpPr>
          <p:nvPr/>
        </p:nvSpPr>
        <p:spPr bwMode="auto">
          <a:xfrm>
            <a:off x="2681288" y="1989138"/>
            <a:ext cx="3776662" cy="873125"/>
          </a:xfrm>
          <a:prstGeom prst="rect">
            <a:avLst/>
          </a:prstGeom>
          <a:noFill/>
          <a:ln w="9525">
            <a:noFill/>
            <a:miter lim="800000"/>
            <a:headEnd/>
            <a:tailEnd/>
          </a:ln>
          <a:effectLst/>
        </p:spPr>
        <p:txBody>
          <a:bodyPr>
            <a:prstTxWarp prst="textNoShape">
              <a:avLst/>
            </a:prstTxWarp>
            <a:spAutoFit/>
          </a:bodyPr>
          <a:lstStyle/>
          <a:p>
            <a:pPr marL="457200" indent="-457200" algn="ctr">
              <a:lnSpc>
                <a:spcPct val="95000"/>
              </a:lnSpc>
              <a:buClr>
                <a:schemeClr val="bg1"/>
              </a:buClr>
              <a:buFont typeface="Courier New" pitchFamily="-128" charset="0"/>
              <a:buNone/>
            </a:pPr>
            <a:r>
              <a:rPr lang="en-US" altLang="zh-CN" sz="5400" b="1">
                <a:solidFill>
                  <a:schemeClr val="bg1"/>
                </a:solidFill>
                <a:effectLst>
                  <a:outerShdw blurRad="38100" dist="38100" dir="2700000" algn="tl">
                    <a:srgbClr val="000000"/>
                  </a:outerShdw>
                </a:effectLst>
                <a:latin typeface="Lydian BT" pitchFamily="-128" charset="0"/>
                <a:ea typeface="宋体" pitchFamily="-128" charset="-122"/>
                <a:cs typeface="宋体" pitchFamily="-128" charset="-122"/>
              </a:rPr>
              <a:t>Tabernacle</a:t>
            </a:r>
            <a:endParaRPr lang="en-US" sz="5400" b="1">
              <a:solidFill>
                <a:schemeClr val="bg1"/>
              </a:solidFill>
              <a:effectLst>
                <a:outerShdw blurRad="38100" dist="38100" dir="2700000" algn="tl">
                  <a:srgbClr val="000000"/>
                </a:outerShdw>
              </a:effectLst>
              <a:latin typeface="Lydian BT" pitchFamily="-128" charset="0"/>
            </a:endParaRPr>
          </a:p>
        </p:txBody>
      </p:sp>
      <p:grpSp>
        <p:nvGrpSpPr>
          <p:cNvPr id="1418244" name="Group 4"/>
          <p:cNvGrpSpPr>
            <a:grpSpLocks/>
          </p:cNvGrpSpPr>
          <p:nvPr/>
        </p:nvGrpSpPr>
        <p:grpSpPr bwMode="auto">
          <a:xfrm>
            <a:off x="4572000" y="3249613"/>
            <a:ext cx="4048125" cy="3328987"/>
            <a:chOff x="2880" y="2217"/>
            <a:chExt cx="2267" cy="1700"/>
          </a:xfrm>
        </p:grpSpPr>
        <p:sp>
          <p:nvSpPr>
            <p:cNvPr id="1418245" name="Rectangle 5"/>
            <p:cNvSpPr>
              <a:spLocks noChangeArrowheads="1"/>
            </p:cNvSpPr>
            <p:nvPr/>
          </p:nvSpPr>
          <p:spPr bwMode="auto">
            <a:xfrm>
              <a:off x="2881" y="2217"/>
              <a:ext cx="2266" cy="17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18246" name="AutoShape 6"/>
            <p:cNvSpPr>
              <a:spLocks noChangeArrowheads="1"/>
            </p:cNvSpPr>
            <p:nvPr/>
          </p:nvSpPr>
          <p:spPr bwMode="auto">
            <a:xfrm>
              <a:off x="2880" y="2217"/>
              <a:ext cx="2267" cy="1700"/>
            </a:xfrm>
            <a:prstGeom prst="bevel">
              <a:avLst>
                <a:gd name="adj" fmla="val 5824"/>
              </a:avLst>
            </a:prstGeom>
            <a:blipFill dpi="0" rotWithShape="1">
              <a:blip r:embed="rId4">
                <a:alphaModFix amt="60000"/>
              </a:blip>
              <a:srcRect/>
              <a:tile tx="0" ty="0" sx="100000" sy="100000" flip="none" algn="tl"/>
            </a:blipFill>
            <a:ln w="9525">
              <a:noFill/>
              <a:miter lim="800000"/>
              <a:headEnd/>
              <a:tailEnd/>
            </a:ln>
            <a:effectLst/>
          </p:spPr>
          <p:txBody>
            <a:bodyPr wrap="none" anchor="ctr">
              <a:prstTxWarp prst="textNoShape">
                <a:avLst/>
              </a:prstTxWarp>
            </a:bodyPr>
            <a:lstStyle/>
            <a:p>
              <a:endParaRPr lang="en-US"/>
            </a:p>
          </p:txBody>
        </p:sp>
      </p:grpSp>
      <p:sp>
        <p:nvSpPr>
          <p:cNvPr id="1418247" name="Text Box 7"/>
          <p:cNvSpPr txBox="1">
            <a:spLocks noChangeArrowheads="1"/>
          </p:cNvSpPr>
          <p:nvPr/>
        </p:nvSpPr>
        <p:spPr bwMode="auto">
          <a:xfrm>
            <a:off x="4529138" y="3338513"/>
            <a:ext cx="408940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Substance</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pic>
        <p:nvPicPr>
          <p:cNvPr id="1418255" name="Picture 15" descr="marble left"/>
          <p:cNvPicPr>
            <a:picLocks noChangeArrowheads="1"/>
          </p:cNvPicPr>
          <p:nvPr/>
        </p:nvPicPr>
        <p:blipFill>
          <a:blip r:embed="rId5"/>
          <a:srcRect/>
          <a:stretch>
            <a:fillRect/>
          </a:stretch>
        </p:blipFill>
        <p:spPr bwMode="auto">
          <a:xfrm>
            <a:off x="522288" y="3249613"/>
            <a:ext cx="4051300" cy="3328987"/>
          </a:xfrm>
          <a:prstGeom prst="rect">
            <a:avLst/>
          </a:prstGeom>
          <a:noFill/>
          <a:ln w="9525">
            <a:noFill/>
            <a:miter lim="800000"/>
            <a:headEnd/>
            <a:tailEnd/>
          </a:ln>
        </p:spPr>
      </p:pic>
      <p:sp>
        <p:nvSpPr>
          <p:cNvPr id="1418256" name="Text Box 16"/>
          <p:cNvSpPr txBox="1">
            <a:spLocks noChangeArrowheads="1"/>
          </p:cNvSpPr>
          <p:nvPr/>
        </p:nvSpPr>
        <p:spPr bwMode="auto">
          <a:xfrm>
            <a:off x="881063" y="3338513"/>
            <a:ext cx="3422650" cy="460375"/>
          </a:xfrm>
          <a:prstGeom prst="rect">
            <a:avLst/>
          </a:prstGeom>
          <a:noFill/>
          <a:ln w="9525">
            <a:noFill/>
            <a:miter lim="800000"/>
            <a:headEnd/>
            <a:tailEnd/>
          </a:ln>
          <a:effectLst/>
        </p:spPr>
        <p:txBody>
          <a:bodyPr>
            <a:prstTxWarp prst="textNoShape">
              <a:avLst/>
            </a:prstTxWarp>
            <a:spAutoFit/>
          </a:bodyPr>
          <a:lstStyle/>
          <a:p>
            <a:pPr marL="457200" indent="-457200" algn="ctr">
              <a:lnSpc>
                <a:spcPct val="110000"/>
              </a:lnSpc>
              <a:buClr>
                <a:schemeClr val="bg1"/>
              </a:buClr>
              <a:buFont typeface="Courier New" pitchFamily="-128" charset="0"/>
              <a:buNone/>
            </a:pPr>
            <a:r>
              <a:rPr lang="en-US" altLang="zh-CN" sz="2200" b="1">
                <a:solidFill>
                  <a:schemeClr val="bg1"/>
                </a:solidFill>
                <a:effectLst>
                  <a:outerShdw blurRad="38100" dist="38100" dir="2700000" algn="tl">
                    <a:srgbClr val="000000"/>
                  </a:outerShdw>
                </a:effectLst>
                <a:ea typeface="宋体" pitchFamily="-128" charset="-122"/>
                <a:cs typeface="宋体" pitchFamily="-128" charset="-122"/>
              </a:rPr>
              <a:t>Foundation of Faith</a:t>
            </a:r>
            <a:endParaRPr lang="en-US" sz="2200" b="1">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418257" name="Text Box 17"/>
          <p:cNvSpPr txBox="1">
            <a:spLocks noChangeArrowheads="1"/>
          </p:cNvSpPr>
          <p:nvPr/>
        </p:nvSpPr>
        <p:spPr bwMode="auto">
          <a:xfrm>
            <a:off x="701675" y="3878263"/>
            <a:ext cx="3759200"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Central person: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Moses</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418258" name="Text Box 18"/>
          <p:cNvSpPr txBox="1">
            <a:spLocks noChangeArrowheads="1"/>
          </p:cNvSpPr>
          <p:nvPr/>
        </p:nvSpPr>
        <p:spPr bwMode="auto">
          <a:xfrm>
            <a:off x="701675" y="4813300"/>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Offering: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Word - tablets</a:t>
            </a:r>
            <a:endParaRPr lang="en-US" sz="28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418259" name="Text Box 19"/>
          <p:cNvSpPr txBox="1">
            <a:spLocks noChangeArrowheads="1"/>
          </p:cNvSpPr>
          <p:nvPr/>
        </p:nvSpPr>
        <p:spPr bwMode="auto">
          <a:xfrm>
            <a:off x="701675" y="5757863"/>
            <a:ext cx="3694113" cy="457200"/>
          </a:xfrm>
          <a:prstGeom prst="rect">
            <a:avLst/>
          </a:prstGeom>
          <a:noFill/>
          <a:ln w="9525">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128" charset="-122"/>
                <a:cs typeface="宋体" pitchFamily="-128" charset="-122"/>
              </a:rPr>
              <a:t>Time Period: </a:t>
            </a:r>
            <a:r>
              <a:rPr lang="en-US" altLang="zh-CN" sz="2400" b="1">
                <a:solidFill>
                  <a:srgbClr val="FFFF00"/>
                </a:solidFill>
                <a:effectLst>
                  <a:outerShdw blurRad="38100" dist="38100" dir="2700000" algn="tl">
                    <a:srgbClr val="000000"/>
                  </a:outerShdw>
                </a:effectLst>
                <a:ea typeface="宋体" pitchFamily="-128" charset="-122"/>
                <a:cs typeface="宋体" pitchFamily="-128" charset="-122"/>
              </a:rPr>
              <a:t>40 day fast</a:t>
            </a:r>
            <a:endParaRPr lang="en-US" sz="2400" b="1">
              <a:solidFill>
                <a:srgbClr val="FFFF00"/>
              </a:solidFill>
              <a:effectLst>
                <a:outerShdw blurRad="38100" dist="38100" dir="2700000" algn="tl">
                  <a:srgbClr val="000000"/>
                </a:outerShdw>
              </a:effectLst>
              <a:ea typeface="宋体" pitchFamily="-128" charset="-122"/>
              <a:cs typeface="宋体" pitchFamily="-128" charset="-122"/>
            </a:endParaRPr>
          </a:p>
        </p:txBody>
      </p:sp>
      <p:sp>
        <p:nvSpPr>
          <p:cNvPr id="1418260" name="Rectangle 20"/>
          <p:cNvSpPr>
            <a:spLocks noChangeArrowheads="1"/>
          </p:cNvSpPr>
          <p:nvPr/>
        </p:nvSpPr>
        <p:spPr bwMode="auto">
          <a:xfrm>
            <a:off x="0" y="266700"/>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4000">
                <a:solidFill>
                  <a:srgbClr val="FFFF99"/>
                </a:solidFill>
                <a:latin typeface="Arial Rounded MT Bold" pitchFamily="-128" charset="0"/>
                <a:ea typeface="宋体" pitchFamily="-128" charset="-122"/>
                <a:cs typeface="宋体" pitchFamily="-128" charset="-122"/>
              </a:rPr>
              <a:t>Second foundation is lost</a:t>
            </a:r>
            <a:br>
              <a:rPr lang="en-US" altLang="zh-CN" sz="4000">
                <a:solidFill>
                  <a:srgbClr val="FFFF99"/>
                </a:solidFill>
                <a:latin typeface="Arial Rounded MT Bold" pitchFamily="-128" charset="0"/>
                <a:ea typeface="宋体" pitchFamily="-128" charset="-122"/>
                <a:cs typeface="宋体" pitchFamily="-128" charset="-122"/>
              </a:rPr>
            </a:br>
            <a:endParaRPr lang="sk-SK" sz="4000">
              <a:solidFill>
                <a:srgbClr val="FFFF99"/>
              </a:solidFill>
              <a:latin typeface="Arial Rounded MT Bold" pitchFamily="-128" charset="0"/>
              <a:ea typeface="宋体" pitchFamily="-128" charset="-122"/>
              <a:cs typeface="宋体" pitchFamily="-128" charset="-122"/>
            </a:endParaRPr>
          </a:p>
        </p:txBody>
      </p:sp>
      <p:sp>
        <p:nvSpPr>
          <p:cNvPr id="1418261" name="AutoShape 21"/>
          <p:cNvSpPr>
            <a:spLocks noChangeArrowheads="1"/>
          </p:cNvSpPr>
          <p:nvPr/>
        </p:nvSpPr>
        <p:spPr bwMode="auto">
          <a:xfrm>
            <a:off x="3222625" y="1423988"/>
            <a:ext cx="5395913" cy="1663700"/>
          </a:xfrm>
          <a:prstGeom prst="roundRect">
            <a:avLst>
              <a:gd name="adj" fmla="val 16667"/>
            </a:avLst>
          </a:prstGeom>
          <a:solidFill>
            <a:srgbClr val="808000"/>
          </a:solidFill>
          <a:ln w="88900">
            <a:solidFill>
              <a:schemeClr val="bg1"/>
            </a:solidFill>
            <a:round/>
            <a:headEnd/>
            <a:tailEnd/>
          </a:ln>
          <a:effectLst/>
        </p:spPr>
        <p:txBody>
          <a:bodyPr wrap="none" anchor="ctr">
            <a:prstTxWarp prst="textNoShape">
              <a:avLst/>
            </a:prstTxWarp>
          </a:bodyPr>
          <a:lstStyle/>
          <a:p>
            <a:pPr algn="ctr"/>
            <a:endParaRPr lang="en-GB" sz="2800">
              <a:effectLst>
                <a:outerShdw blurRad="38100" dist="38100" dir="2700000" algn="tl">
                  <a:srgbClr val="FFFFFF"/>
                </a:outerShdw>
              </a:effectLst>
            </a:endParaRPr>
          </a:p>
        </p:txBody>
      </p:sp>
      <p:sp>
        <p:nvSpPr>
          <p:cNvPr id="1418262" name="Freeform 22"/>
          <p:cNvSpPr>
            <a:spLocks/>
          </p:cNvSpPr>
          <p:nvPr/>
        </p:nvSpPr>
        <p:spPr bwMode="auto">
          <a:xfrm>
            <a:off x="4527550" y="3059113"/>
            <a:ext cx="854075" cy="2025650"/>
          </a:xfrm>
          <a:custGeom>
            <a:avLst/>
            <a:gdLst/>
            <a:ahLst/>
            <a:cxnLst>
              <a:cxn ang="0">
                <a:pos x="0" y="0"/>
              </a:cxn>
              <a:cxn ang="0">
                <a:pos x="141" y="822"/>
              </a:cxn>
              <a:cxn ang="0">
                <a:pos x="538" y="1276"/>
              </a:cxn>
            </a:cxnLst>
            <a:rect l="0" t="0" r="r" b="b"/>
            <a:pathLst>
              <a:path w="538" h="1276">
                <a:moveTo>
                  <a:pt x="0" y="0"/>
                </a:moveTo>
                <a:cubicBezTo>
                  <a:pt x="25" y="304"/>
                  <a:pt x="51" y="609"/>
                  <a:pt x="141" y="822"/>
                </a:cubicBezTo>
                <a:cubicBezTo>
                  <a:pt x="231" y="1035"/>
                  <a:pt x="467" y="1196"/>
                  <a:pt x="538" y="1276"/>
                </a:cubicBezTo>
              </a:path>
            </a:pathLst>
          </a:custGeom>
          <a:noFill/>
          <a:ln w="88900">
            <a:solidFill>
              <a:schemeClr val="bg1"/>
            </a:solidFill>
            <a:round/>
            <a:headEnd/>
            <a:tailEnd type="triangle" w="med" len="med"/>
          </a:ln>
          <a:effectLst/>
        </p:spPr>
        <p:txBody>
          <a:bodyPr>
            <a:prstTxWarp prst="textNoShape">
              <a:avLst/>
            </a:prstTxWarp>
          </a:bodyPr>
          <a:lstStyle/>
          <a:p>
            <a:endParaRPr lang="en-US"/>
          </a:p>
        </p:txBody>
      </p:sp>
      <p:sp>
        <p:nvSpPr>
          <p:cNvPr id="1418263" name="Text Box 23"/>
          <p:cNvSpPr txBox="1">
            <a:spLocks noChangeArrowheads="1"/>
          </p:cNvSpPr>
          <p:nvPr/>
        </p:nvSpPr>
        <p:spPr bwMode="auto">
          <a:xfrm>
            <a:off x="3306763" y="1425575"/>
            <a:ext cx="4910137" cy="156966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dirty="0">
                <a:solidFill>
                  <a:schemeClr val="accent1"/>
                </a:solidFill>
              </a:rPr>
              <a:t>Israelites</a:t>
            </a:r>
            <a:r>
              <a:rPr lang="en-GB" sz="3200" dirty="0" smtClean="0">
                <a:solidFill>
                  <a:schemeClr val="accent1"/>
                </a:solidFill>
              </a:rPr>
              <a:t> complain</a:t>
            </a:r>
            <a:br>
              <a:rPr lang="en-GB" sz="3200" dirty="0" smtClean="0">
                <a:solidFill>
                  <a:schemeClr val="accent1"/>
                </a:solidFill>
              </a:rPr>
            </a:br>
            <a:r>
              <a:rPr lang="en-GB" sz="3200" dirty="0" smtClean="0">
                <a:solidFill>
                  <a:schemeClr val="accent1"/>
                </a:solidFill>
              </a:rPr>
              <a:t>God </a:t>
            </a:r>
            <a:r>
              <a:rPr lang="en-GB" sz="3200" dirty="0">
                <a:solidFill>
                  <a:schemeClr val="accent1"/>
                </a:solidFill>
              </a:rPr>
              <a:t>burns their camp</a:t>
            </a:r>
            <a:br>
              <a:rPr lang="en-GB" sz="3200" dirty="0">
                <a:solidFill>
                  <a:schemeClr val="accent1"/>
                </a:solidFill>
              </a:rPr>
            </a:br>
            <a:r>
              <a:rPr lang="en-GB" sz="3200" dirty="0">
                <a:solidFill>
                  <a:schemeClr val="accent1"/>
                </a:solidFill>
              </a:rPr>
              <a:t>They still long for Egypt</a:t>
            </a:r>
          </a:p>
        </p:txBody>
      </p:sp>
      <p:sp>
        <p:nvSpPr>
          <p:cNvPr id="1418266" name="Oval 26"/>
          <p:cNvSpPr>
            <a:spLocks noChangeAspect="1" noChangeArrowheads="1"/>
          </p:cNvSpPr>
          <p:nvPr/>
        </p:nvSpPr>
        <p:spPr bwMode="auto">
          <a:xfrm>
            <a:off x="4876800" y="5119688"/>
            <a:ext cx="1239838" cy="755650"/>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1600" b="1">
                <a:solidFill>
                  <a:schemeClr val="bg1"/>
                </a:solidFill>
                <a:effectLst>
                  <a:outerShdw blurRad="38100" dist="38100" dir="2700000" algn="tl">
                    <a:srgbClr val="000000"/>
                  </a:outerShdw>
                </a:effectLst>
              </a:rPr>
              <a:t>Hebrews</a:t>
            </a:r>
          </a:p>
        </p:txBody>
      </p:sp>
      <p:sp>
        <p:nvSpPr>
          <p:cNvPr id="1418267" name="Text Box 27"/>
          <p:cNvSpPr txBox="1">
            <a:spLocks noChangeAspect="1" noChangeArrowheads="1"/>
          </p:cNvSpPr>
          <p:nvPr/>
        </p:nvSpPr>
        <p:spPr bwMode="auto">
          <a:xfrm>
            <a:off x="4648200" y="5903913"/>
            <a:ext cx="1439863" cy="300037"/>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85000"/>
              </a:lnSpc>
            </a:pPr>
            <a:r>
              <a:rPr lang="en-US" sz="1600" b="1">
                <a:solidFill>
                  <a:srgbClr val="FFFF00"/>
                </a:solidFill>
                <a:effectLst>
                  <a:outerShdw blurRad="38100" dist="38100" dir="2700000" algn="tl">
                    <a:srgbClr val="000000"/>
                  </a:outerShdw>
                </a:effectLst>
              </a:rPr>
              <a:t>Cain</a:t>
            </a:r>
          </a:p>
        </p:txBody>
      </p:sp>
      <p:sp>
        <p:nvSpPr>
          <p:cNvPr id="1418268" name="Oval 28"/>
          <p:cNvSpPr>
            <a:spLocks noChangeAspect="1" noChangeArrowheads="1"/>
          </p:cNvSpPr>
          <p:nvPr/>
        </p:nvSpPr>
        <p:spPr bwMode="auto">
          <a:xfrm>
            <a:off x="7086600" y="3810000"/>
            <a:ext cx="914400" cy="754063"/>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God</a:t>
            </a:r>
          </a:p>
        </p:txBody>
      </p:sp>
      <p:sp>
        <p:nvSpPr>
          <p:cNvPr id="1418269" name="Oval 29"/>
          <p:cNvSpPr>
            <a:spLocks noChangeAspect="1" noChangeArrowheads="1"/>
          </p:cNvSpPr>
          <p:nvPr/>
        </p:nvSpPr>
        <p:spPr bwMode="auto">
          <a:xfrm>
            <a:off x="7070725" y="5119688"/>
            <a:ext cx="1235075" cy="755650"/>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r>
              <a:rPr lang="en-US" sz="2000" b="1">
                <a:solidFill>
                  <a:schemeClr val="bg1"/>
                </a:solidFill>
                <a:effectLst>
                  <a:outerShdw blurRad="38100" dist="38100" dir="2700000" algn="tl">
                    <a:srgbClr val="000000"/>
                  </a:outerShdw>
                </a:effectLst>
              </a:rPr>
              <a:t>Moses</a:t>
            </a:r>
          </a:p>
        </p:txBody>
      </p:sp>
      <p:sp>
        <p:nvSpPr>
          <p:cNvPr id="1418270" name="Line 30"/>
          <p:cNvSpPr>
            <a:spLocks noChangeShapeType="1"/>
          </p:cNvSpPr>
          <p:nvPr/>
        </p:nvSpPr>
        <p:spPr bwMode="auto">
          <a:xfrm>
            <a:off x="6149975" y="5499100"/>
            <a:ext cx="900113" cy="0"/>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418271" name="Line 31"/>
          <p:cNvSpPr>
            <a:spLocks noChangeShapeType="1"/>
          </p:cNvSpPr>
          <p:nvPr/>
        </p:nvSpPr>
        <p:spPr bwMode="auto">
          <a:xfrm flipV="1">
            <a:off x="7543800" y="4587875"/>
            <a:ext cx="0" cy="503238"/>
          </a:xfrm>
          <a:prstGeom prst="line">
            <a:avLst/>
          </a:prstGeom>
          <a:noFill/>
          <a:ln w="120650">
            <a:solidFill>
              <a:schemeClr val="bg1"/>
            </a:solidFill>
            <a:round/>
            <a:headEnd/>
            <a:tailEnd type="triangle" w="med" len="sm"/>
          </a:ln>
          <a:effectLst/>
        </p:spPr>
        <p:txBody>
          <a:bodyPr>
            <a:prstTxWarp prst="textNoShape">
              <a:avLst/>
            </a:prstTxWarp>
          </a:bodyPr>
          <a:lstStyle/>
          <a:p>
            <a:endParaRPr lang="en-US"/>
          </a:p>
        </p:txBody>
      </p:sp>
      <p:sp>
        <p:nvSpPr>
          <p:cNvPr id="1418272" name="Text Box 32"/>
          <p:cNvSpPr txBox="1">
            <a:spLocks noChangeAspect="1" noChangeArrowheads="1"/>
          </p:cNvSpPr>
          <p:nvPr/>
        </p:nvSpPr>
        <p:spPr bwMode="auto">
          <a:xfrm>
            <a:off x="6942138" y="5948363"/>
            <a:ext cx="1439862" cy="300037"/>
          </a:xfrm>
          <a:prstGeom prst="rect">
            <a:avLst/>
          </a:prstGeom>
          <a:noFill/>
          <a:ln w="9525">
            <a:noFill/>
            <a:miter lim="800000"/>
            <a:headEnd/>
            <a:tailEnd/>
          </a:ln>
          <a:effectLst/>
        </p:spPr>
        <p:txBody>
          <a:bodyPr lIns="36000" tIns="46800" rIns="36000">
            <a:prstTxWarp prst="textNoShape">
              <a:avLst/>
            </a:prstTxWarp>
            <a:spAutoFit/>
          </a:bodyPr>
          <a:lstStyle/>
          <a:p>
            <a:pPr algn="ctr">
              <a:lnSpc>
                <a:spcPct val="85000"/>
              </a:lnSpc>
            </a:pPr>
            <a:r>
              <a:rPr lang="en-US" sz="1600" b="1">
                <a:solidFill>
                  <a:srgbClr val="FFFF00"/>
                </a:solidFill>
                <a:effectLst>
                  <a:outerShdw blurRad="38100" dist="38100" dir="2700000" algn="tl">
                    <a:srgbClr val="000000"/>
                  </a:outerShdw>
                </a:effectLst>
              </a:rPr>
              <a:t>Abel</a:t>
            </a:r>
          </a:p>
        </p:txBody>
      </p:sp>
      <p:sp>
        <p:nvSpPr>
          <p:cNvPr id="1418264" name="Freeform 24"/>
          <p:cNvSpPr>
            <a:spLocks noChangeAspect="1"/>
          </p:cNvSpPr>
          <p:nvPr/>
        </p:nvSpPr>
        <p:spPr bwMode="auto">
          <a:xfrm>
            <a:off x="4800600" y="3657600"/>
            <a:ext cx="3644900" cy="2660650"/>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50000"/>
            </a:srgbClr>
          </a:solidFill>
          <a:ln w="31750">
            <a:solidFill>
              <a:srgbClr val="E20267"/>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8264"/>
                                        </p:tgtEl>
                                        <p:attrNameLst>
                                          <p:attrName>style.visibility</p:attrName>
                                        </p:attrNameLst>
                                      </p:cBhvr>
                                      <p:to>
                                        <p:strVal val="visible"/>
                                      </p:to>
                                    </p:set>
                                    <p:animEffect transition="in" filter="box(out)">
                                      <p:cBhvr>
                                        <p:cTn id="7" dur="500"/>
                                        <p:tgtEl>
                                          <p:spTgt spid="14182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418243"/>
                                        </p:tgtEl>
                                      </p:cBhvr>
                                    </p:animEffect>
                                    <p:set>
                                      <p:cBhvr>
                                        <p:cTn id="12" dur="1" fill="hold">
                                          <p:stCondLst>
                                            <p:cond delay="499"/>
                                          </p:stCondLst>
                                        </p:cTn>
                                        <p:tgtEl>
                                          <p:spTgt spid="1418243"/>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1418242"/>
                                        </p:tgtEl>
                                      </p:cBhvr>
                                    </p:animEffect>
                                    <p:set>
                                      <p:cBhvr>
                                        <p:cTn id="15" dur="1" fill="hold">
                                          <p:stCondLst>
                                            <p:cond delay="499"/>
                                          </p:stCondLst>
                                        </p:cTn>
                                        <p:tgtEl>
                                          <p:spTgt spid="1418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243" grpId="0"/>
      <p:bldP spid="141826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ctrTitle"/>
          </p:nvPr>
        </p:nvSpPr>
        <p:spPr/>
        <p:txBody>
          <a:bodyPr/>
          <a:lstStyle/>
          <a:p>
            <a:r>
              <a:rPr lang="en-US" altLang="zh-CN" sz="4000">
                <a:solidFill>
                  <a:srgbClr val="FFFF00"/>
                </a:solidFill>
                <a:latin typeface="Arial Rounded MT Bold" pitchFamily="-128" charset="0"/>
                <a:ea typeface="宋体" pitchFamily="-128" charset="-122"/>
                <a:cs typeface="宋体" pitchFamily="-128" charset="-122"/>
              </a:rPr>
              <a:t>Second course of restoration into Canaan</a:t>
            </a:r>
            <a:endParaRPr lang="en-US" sz="4000">
              <a:solidFill>
                <a:srgbClr val="FFFF99"/>
              </a:solidFill>
              <a:latin typeface="Arial Rounded MT Bold" pitchFamily="-128" charset="0"/>
              <a:ea typeface="宋体" pitchFamily="-128" charset="-122"/>
              <a:cs typeface="宋体" pitchFamily="-128" charset="-122"/>
            </a:endParaRPr>
          </a:p>
        </p:txBody>
      </p:sp>
      <p:sp>
        <p:nvSpPr>
          <p:cNvPr id="1615875" name="Rectangle 3"/>
          <p:cNvSpPr>
            <a:spLocks noGrp="1" noChangeArrowheads="1"/>
          </p:cNvSpPr>
          <p:nvPr>
            <p:ph type="subTitle" idx="1"/>
          </p:nvPr>
        </p:nvSpPr>
        <p:spPr/>
        <p:txBody>
          <a:bodyPr/>
          <a:lstStyle/>
          <a:p>
            <a:r>
              <a:rPr lang="en-US" altLang="zh-CN" sz="2800" dirty="0">
                <a:solidFill>
                  <a:srgbClr val="FFFF00"/>
                </a:solidFill>
                <a:latin typeface="Arial Rounded MT Bold" pitchFamily="-128" charset="0"/>
                <a:ea typeface="宋体" pitchFamily="-128" charset="-122"/>
                <a:cs typeface="宋体" pitchFamily="-128" charset="-122"/>
              </a:rPr>
              <a:t>Third </a:t>
            </a:r>
            <a:r>
              <a:rPr lang="en-US" altLang="zh-CN" sz="2800" dirty="0" smtClean="0">
                <a:solidFill>
                  <a:srgbClr val="FFFF00"/>
                </a:solidFill>
                <a:latin typeface="Arial Rounded MT Bold" pitchFamily="-128" charset="0"/>
                <a:ea typeface="宋体" pitchFamily="-128" charset="-122"/>
                <a:cs typeface="宋体" pitchFamily="-128" charset="-122"/>
              </a:rPr>
              <a:t>foundation for </a:t>
            </a:r>
            <a:r>
              <a:rPr lang="en-US" altLang="zh-CN" sz="2800" dirty="0">
                <a:solidFill>
                  <a:srgbClr val="FFFF00"/>
                </a:solidFill>
                <a:latin typeface="Arial Rounded MT Bold" pitchFamily="-128" charset="0"/>
                <a:ea typeface="宋体" pitchFamily="-128" charset="-122"/>
                <a:cs typeface="宋体" pitchFamily="-128" charset="-122"/>
              </a:rPr>
              <a:t>the</a:t>
            </a:r>
            <a:r>
              <a:rPr lang="en-US" altLang="zh-CN" sz="2800" dirty="0" smtClean="0">
                <a:solidFill>
                  <a:srgbClr val="FFFF00"/>
                </a:solidFill>
                <a:latin typeface="Arial Rounded MT Bold" pitchFamily="-128" charset="0"/>
                <a:ea typeface="宋体" pitchFamily="-128" charset="-122"/>
                <a:cs typeface="宋体" pitchFamily="-128" charset="-122"/>
              </a:rPr>
              <a:t> </a:t>
            </a:r>
          </a:p>
          <a:p>
            <a:r>
              <a:rPr lang="en-US" altLang="zh-CN" sz="2800" dirty="0" smtClean="0">
                <a:solidFill>
                  <a:srgbClr val="FFFF00"/>
                </a:solidFill>
                <a:latin typeface="Arial Rounded MT Bold" pitchFamily="-128" charset="0"/>
                <a:ea typeface="宋体" pitchFamily="-128" charset="-122"/>
                <a:cs typeface="宋体" pitchFamily="-128" charset="-122"/>
              </a:rPr>
              <a:t>tabernacle</a:t>
            </a:r>
            <a:endParaRPr lang="en-US" sz="2800" dirty="0">
              <a:solidFill>
                <a:srgbClr val="FFFF00"/>
              </a:solidFill>
              <a:latin typeface="Arial Rounded MT Bold" pitchFamily="-128" charset="0"/>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9 Moses WH">
  <a:themeElements>
    <a:clrScheme name="144spotlight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44spotlight0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44spotlight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4spotlight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4spotlight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4spotlight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4spotlight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4spotlight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4spotlight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4spotlight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4spotlight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4spotlight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4spotlight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4spotlight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4spotlight02 13">
        <a:dk1>
          <a:srgbClr val="292929"/>
        </a:dk1>
        <a:lt1>
          <a:srgbClr val="FFFFFF"/>
        </a:lt1>
        <a:dk2>
          <a:srgbClr val="3643A3"/>
        </a:dk2>
        <a:lt2>
          <a:srgbClr val="FFFFFF"/>
        </a:lt2>
        <a:accent1>
          <a:srgbClr val="993300"/>
        </a:accent1>
        <a:accent2>
          <a:srgbClr val="FF9900"/>
        </a:accent2>
        <a:accent3>
          <a:srgbClr val="AEB0CE"/>
        </a:accent3>
        <a:accent4>
          <a:srgbClr val="DADADA"/>
        </a:accent4>
        <a:accent5>
          <a:srgbClr val="CAADAA"/>
        </a:accent5>
        <a:accent6>
          <a:srgbClr val="E78A00"/>
        </a:accent6>
        <a:hlink>
          <a:srgbClr val="FFCC00"/>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209 Moses WH.potx</Template>
  <TotalTime>12770</TotalTime>
  <Words>9058</Words>
  <Application>Microsoft Office PowerPoint</Application>
  <PresentationFormat>On-screen Show (4:3)</PresentationFormat>
  <Paragraphs>1148</Paragraphs>
  <Slides>121</Slides>
  <Notes>109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121</vt:i4>
      </vt:variant>
    </vt:vector>
  </HeadingPairs>
  <TitlesOfParts>
    <vt:vector size="131" baseType="lpstr">
      <vt:lpstr>Arial</vt:lpstr>
      <vt:lpstr>Courier New</vt:lpstr>
      <vt:lpstr>Arial Rounded MT Bold</vt:lpstr>
      <vt:lpstr>Wingdings</vt:lpstr>
      <vt:lpstr>Franklin Gothic Medium</vt:lpstr>
      <vt:lpstr>宋体</vt:lpstr>
      <vt:lpstr>Lydian BT</vt:lpstr>
      <vt:lpstr>Times</vt:lpstr>
      <vt:lpstr>ＭＳ Ｐゴシック</vt:lpstr>
      <vt:lpstr>209 Moses WH</vt:lpstr>
      <vt:lpstr>PowerPoint Presentation</vt:lpstr>
      <vt:lpstr>PowerPoint Presentation</vt:lpstr>
      <vt:lpstr>PowerPoint Presentation</vt:lpstr>
      <vt:lpstr>PowerPoint Presentation</vt:lpstr>
      <vt:lpstr>PowerPoint Presentation</vt:lpstr>
      <vt:lpstr>National foundation to receive the messiah</vt:lpstr>
      <vt:lpstr>What was life like in Egypt?</vt:lpstr>
      <vt:lpstr>First national course  to restore Canaan</vt:lpstr>
      <vt:lpstr>How did Moses become the central figure?</vt:lpstr>
      <vt:lpstr>What should have happened next?</vt:lpstr>
      <vt:lpstr>Moses in the wilderness</vt:lpstr>
      <vt:lpstr>Where is all this happening?</vt:lpstr>
      <vt:lpstr>Second national course  to restore Canaan</vt:lpstr>
      <vt:lpstr>What conditions should be established in the second course?</vt:lpstr>
      <vt:lpstr>How did Moses encounter God?</vt:lpstr>
      <vt:lpstr>Moses’ discussion with God</vt:lpstr>
      <vt:lpstr>So God gave Moses three miracles</vt:lpstr>
      <vt:lpstr>Moses turns down the offer</vt:lpstr>
      <vt:lpstr>Working together as a trinity</vt:lpstr>
      <vt:lpstr>God tries to kill Moses</vt:lpstr>
      <vt:lpstr>Why did God try to kill Moses?</vt:lpstr>
      <vt:lpstr>What is the meaning of circumcision?</vt:lpstr>
      <vt:lpstr>Moses meets the Hebrew leaders</vt:lpstr>
      <vt:lpstr>Moses meets Pharaoh</vt:lpstr>
      <vt:lpstr>How did the Hebrews react?</vt:lpstr>
      <vt:lpstr>God to harden Pharaoh’s heart</vt:lpstr>
      <vt:lpstr>Ten plagues</vt:lpstr>
      <vt:lpstr>A scientific view of the plagues</vt:lpstr>
      <vt:lpstr>PowerPoint Presentation</vt:lpstr>
      <vt:lpstr>PowerPoint Presentation</vt:lpstr>
      <vt:lpstr>Were they miracles?</vt:lpstr>
      <vt:lpstr>Moses meets Pharaoh </vt:lpstr>
      <vt:lpstr>Pharaoh hardens his heart</vt:lpstr>
      <vt:lpstr>After the gnats</vt:lpstr>
      <vt:lpstr>After the flies</vt:lpstr>
      <vt:lpstr>After the livestock</vt:lpstr>
      <vt:lpstr>After the hail</vt:lpstr>
      <vt:lpstr>God hardens Pharaoh’s heart</vt:lpstr>
      <vt:lpstr>The locusts</vt:lpstr>
      <vt:lpstr>After the darkness</vt:lpstr>
      <vt:lpstr>Death of the first born</vt:lpstr>
      <vt:lpstr>Passover</vt:lpstr>
      <vt:lpstr>Exodus</vt:lpstr>
      <vt:lpstr>Crossing the Red Sea</vt:lpstr>
      <vt:lpstr>Manna from heaven</vt:lpstr>
      <vt:lpstr>Water at Rephidim</vt:lpstr>
      <vt:lpstr>Meaning of the rock and water</vt:lpstr>
      <vt:lpstr>Fighting Amalek at Rephidim</vt:lpstr>
      <vt:lpstr>How did Moses rule?</vt:lpstr>
      <vt:lpstr>Providence of restoration centring on the tabernacle</vt:lpstr>
      <vt:lpstr>What is the tabernacle?</vt:lpstr>
      <vt:lpstr>Why did God give the tabernacle?</vt:lpstr>
      <vt:lpstr>PowerPoint Presentation</vt:lpstr>
      <vt:lpstr>PowerPoint Presentation</vt:lpstr>
      <vt:lpstr>Second course of restoration into Canaan</vt:lpstr>
      <vt:lpstr>God woos the Hebrews</vt:lpstr>
      <vt:lpstr>How did the people respond?</vt:lpstr>
      <vt:lpstr>How did the people prepare to receive God?</vt:lpstr>
      <vt:lpstr>How was the covenant made?</vt:lpstr>
      <vt:lpstr>Becoming the people of God</vt:lpstr>
      <vt:lpstr>Celebrating the covenant</vt:lpstr>
      <vt:lpstr>What was change of lineage?</vt:lpstr>
      <vt:lpstr>What is Satan’s way of life?</vt:lpstr>
      <vt:lpstr>What is Satan’s way of life?</vt:lpstr>
      <vt:lpstr>The Ten Words challenge Satan’s tradition and  establish the minimum for living a righteous life</vt:lpstr>
      <vt:lpstr>1. I am the Lord your God. You shall have no other gods before me</vt:lpstr>
      <vt:lpstr>2. You shall not make any graven image</vt:lpstr>
      <vt:lpstr>3. You shall not take the Lord’s name in vain</vt:lpstr>
      <vt:lpstr>4. You shall observe the Sabbath</vt:lpstr>
      <vt:lpstr>Significance of the Sabbath</vt:lpstr>
      <vt:lpstr>5. You shall honour your father and mother</vt:lpstr>
      <vt:lpstr>6. You shall not murder</vt:lpstr>
      <vt:lpstr>7. You shall not commit adultery</vt:lpstr>
      <vt:lpstr>8. You shall not steal </vt:lpstr>
      <vt:lpstr>9. You shall not bear false witness</vt:lpstr>
      <vt:lpstr>10. You shall not covet</vt:lpstr>
      <vt:lpstr>Development of the moral life</vt:lpstr>
      <vt:lpstr>What is the Biblical attitude to the law?</vt:lpstr>
      <vt:lpstr>Law as mitzvah (act of human kindness)</vt:lpstr>
      <vt:lpstr>What was the holiness code?</vt:lpstr>
      <vt:lpstr>Foundation of faith and substance</vt:lpstr>
      <vt:lpstr>What was the foundation of faith to receive the tabernacle?</vt:lpstr>
      <vt:lpstr>What was the foundation of substance? </vt:lpstr>
      <vt:lpstr>Making the golden calf</vt:lpstr>
      <vt:lpstr>How did God react?</vt:lpstr>
      <vt:lpstr>What did Moses say to God?</vt:lpstr>
      <vt:lpstr>What did Moses do next?</vt:lpstr>
      <vt:lpstr>PowerPoint Presentation</vt:lpstr>
      <vt:lpstr>Second course of restoration into Canaan</vt:lpstr>
      <vt:lpstr>Foundation of faith and substance</vt:lpstr>
      <vt:lpstr>Foundation of faith</vt:lpstr>
      <vt:lpstr>Foundation of substance</vt:lpstr>
      <vt:lpstr>Where did God speak to Moses?</vt:lpstr>
      <vt:lpstr>Setting out for Canaan</vt:lpstr>
      <vt:lpstr>Satan invades </vt:lpstr>
      <vt:lpstr>God gives them quail</vt:lpstr>
      <vt:lpstr>PowerPoint Presentation</vt:lpstr>
      <vt:lpstr>PowerPoint Presentation</vt:lpstr>
      <vt:lpstr>Second course of restoration into Canaan</vt:lpstr>
      <vt:lpstr>Foundation of faith and substance</vt:lpstr>
      <vt:lpstr>Foundation of faith</vt:lpstr>
      <vt:lpstr>Foundation of substance</vt:lpstr>
      <vt:lpstr>Satan invades</vt:lpstr>
      <vt:lpstr>Moses pleads with God</vt:lpstr>
      <vt:lpstr>40 days becomes 40 years</vt:lpstr>
      <vt:lpstr>PowerPoint Presentation</vt:lpstr>
      <vt:lpstr>Third national course to restore Canaan</vt:lpstr>
      <vt:lpstr>Foundation of faith and substance</vt:lpstr>
      <vt:lpstr>PowerPoint Presentation</vt:lpstr>
      <vt:lpstr>Starting out from Kadesh</vt:lpstr>
      <vt:lpstr>Moses makes a mistake</vt:lpstr>
      <vt:lpstr>PowerPoint Presentation</vt:lpstr>
      <vt:lpstr>Joshua inherits Moses position as Abel</vt:lpstr>
      <vt:lpstr>God commissions Joshua</vt:lpstr>
      <vt:lpstr>The people unite with Joshua</vt:lpstr>
      <vt:lpstr>Spying out Jericho</vt:lpstr>
      <vt:lpstr>Setting out for Canaan</vt:lpstr>
      <vt:lpstr>Capture of Jericho</vt:lpstr>
      <vt:lpstr>PowerPoint Presentation</vt:lpstr>
      <vt:lpstr>What lessons can we learn from Moses’ course?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Haines</dc:creator>
  <dc:description>Moses and Jesus finished 06.04.2006 12:05</dc:description>
  <cp:lastModifiedBy>Basia</cp:lastModifiedBy>
  <cp:revision>28</cp:revision>
  <dcterms:created xsi:type="dcterms:W3CDTF">2012-01-13T18:36:04Z</dcterms:created>
  <dcterms:modified xsi:type="dcterms:W3CDTF">2014-07-18T06:15:55Z</dcterms:modified>
</cp:coreProperties>
</file>