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95" r:id="rId2"/>
    <p:sldId id="309" r:id="rId3"/>
    <p:sldId id="297" r:id="rId4"/>
    <p:sldId id="298" r:id="rId5"/>
    <p:sldId id="299" r:id="rId6"/>
    <p:sldId id="300" r:id="rId7"/>
    <p:sldId id="301" r:id="rId8"/>
    <p:sldId id="302" r:id="rId9"/>
    <p:sldId id="303" r:id="rId10"/>
    <p:sldId id="304" r:id="rId11"/>
    <p:sldId id="305" r:id="rId12"/>
    <p:sldId id="306" r:id="rId13"/>
    <p:sldId id="307" r:id="rId14"/>
    <p:sldId id="310" r:id="rId15"/>
    <p:sldId id="308" r:id="rId16"/>
    <p:sldId id="311" r:id="rId17"/>
    <p:sldId id="312" r:id="rId18"/>
    <p:sldId id="313" r:id="rId19"/>
    <p:sldId id="314" r:id="rId20"/>
    <p:sldId id="294" r:id="rId21"/>
  </p:sldIdLst>
  <p:sldSz cx="9144000" cy="6858000" type="screen4x3"/>
  <p:notesSz cx="7104063" cy="10234613"/>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B9EC"/>
    <a:srgbClr val="3EB9EC"/>
    <a:srgbClr val="C7F1F5"/>
    <a:srgbClr val="3E9EEC"/>
    <a:srgbClr val="615F60"/>
    <a:srgbClr val="9BC5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29" autoAdjust="0"/>
  </p:normalViewPr>
  <p:slideViewPr>
    <p:cSldViewPr>
      <p:cViewPr>
        <p:scale>
          <a:sx n="74" d="100"/>
          <a:sy n="74" d="100"/>
        </p:scale>
        <p:origin x="-102"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ko-KR" altLang="en-US"/>
          </a:p>
        </p:txBody>
      </p:sp>
      <p:sp>
        <p:nvSpPr>
          <p:cNvPr id="3" name="날짜 개체 틀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A7C7EB27-0FFD-438C-A12A-170843A6CEFA}" type="datetimeFigureOut">
              <a:rPr lang="ko-KR" altLang="en-US" smtClean="0"/>
              <a:t>2012-07-23</a:t>
            </a:fld>
            <a:endParaRPr lang="ko-KR" altLang="en-US"/>
          </a:p>
        </p:txBody>
      </p:sp>
      <p:sp>
        <p:nvSpPr>
          <p:cNvPr id="4" name="슬라이드 이미지 개체 틀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ko-KR" altLang="en-US"/>
          </a:p>
        </p:txBody>
      </p:sp>
      <p:sp>
        <p:nvSpPr>
          <p:cNvPr id="5" name="슬라이드 노트 개체 틀 4"/>
          <p:cNvSpPr>
            <a:spLocks noGrp="1"/>
          </p:cNvSpPr>
          <p:nvPr>
            <p:ph type="body" sz="quarter" idx="3"/>
          </p:nvPr>
        </p:nvSpPr>
        <p:spPr>
          <a:xfrm>
            <a:off x="710407" y="4861441"/>
            <a:ext cx="5683250" cy="4605576"/>
          </a:xfrm>
          <a:prstGeom prst="rect">
            <a:avLst/>
          </a:prstGeom>
        </p:spPr>
        <p:txBody>
          <a:bodyPr vert="horz" lIns="99075" tIns="49538" rIns="99075" bIns="49538"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ko-KR" altLang="en-US"/>
          </a:p>
        </p:txBody>
      </p:sp>
      <p:sp>
        <p:nvSpPr>
          <p:cNvPr id="7" name="슬라이드 번호 개체 틀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6AB1151B-B3F1-4676-B633-D650F7C4C34E}" type="slidenum">
              <a:rPr lang="ko-KR" altLang="en-US" smtClean="0"/>
              <a:t>‹#›</a:t>
            </a:fld>
            <a:endParaRPr lang="ko-KR" altLang="en-US"/>
          </a:p>
        </p:txBody>
      </p:sp>
    </p:spTree>
    <p:extLst>
      <p:ext uri="{BB962C8B-B14F-4D97-AF65-F5344CB8AC3E}">
        <p14:creationId xmlns:p14="http://schemas.microsoft.com/office/powerpoint/2010/main" val="358497219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9114CD80-C43E-41B1-A44F-EC764EA85A28}" type="datetime1">
              <a:rPr lang="ko-KR" altLang="en-US" smtClean="0"/>
              <a:t>2012-07-23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3F947C0-FA4B-458A-A4C8-9CBB899B1301}" type="slidenum">
              <a:rPr lang="ko-KR" altLang="en-US" smtClean="0"/>
              <a:t>‹#›</a:t>
            </a:fld>
            <a:endParaRPr lang="ko-KR" altLang="en-US"/>
          </a:p>
        </p:txBody>
      </p:sp>
    </p:spTree>
    <p:extLst>
      <p:ext uri="{BB962C8B-B14F-4D97-AF65-F5344CB8AC3E}">
        <p14:creationId xmlns:p14="http://schemas.microsoft.com/office/powerpoint/2010/main" val="2665865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E1853937-05C1-4F6B-AC0A-772C27D32925}" type="datetime1">
              <a:rPr lang="ko-KR" altLang="en-US" smtClean="0"/>
              <a:t>2012-07-23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3F947C0-FA4B-458A-A4C8-9CBB899B1301}" type="slidenum">
              <a:rPr lang="ko-KR" altLang="en-US" smtClean="0"/>
              <a:t>‹#›</a:t>
            </a:fld>
            <a:endParaRPr lang="ko-KR" altLang="en-US"/>
          </a:p>
        </p:txBody>
      </p:sp>
    </p:spTree>
    <p:extLst>
      <p:ext uri="{BB962C8B-B14F-4D97-AF65-F5344CB8AC3E}">
        <p14:creationId xmlns:p14="http://schemas.microsoft.com/office/powerpoint/2010/main" val="29536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3D01BC41-F1FD-45AD-AA22-AC5228D88996}" type="datetime1">
              <a:rPr lang="ko-KR" altLang="en-US" smtClean="0"/>
              <a:t>2012-07-23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3F947C0-FA4B-458A-A4C8-9CBB899B1301}" type="slidenum">
              <a:rPr lang="ko-KR" altLang="en-US" smtClean="0"/>
              <a:t>‹#›</a:t>
            </a:fld>
            <a:endParaRPr lang="ko-KR" altLang="en-US"/>
          </a:p>
        </p:txBody>
      </p:sp>
    </p:spTree>
    <p:extLst>
      <p:ext uri="{BB962C8B-B14F-4D97-AF65-F5344CB8AC3E}">
        <p14:creationId xmlns:p14="http://schemas.microsoft.com/office/powerpoint/2010/main" val="777151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78652BF9-9EBE-4141-B5DB-2027499482F5}" type="datetime1">
              <a:rPr lang="ko-KR" altLang="en-US" smtClean="0"/>
              <a:t>2012-07-23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3F947C0-FA4B-458A-A4C8-9CBB899B1301}" type="slidenum">
              <a:rPr lang="ko-KR" altLang="en-US" smtClean="0"/>
              <a:t>‹#›</a:t>
            </a:fld>
            <a:endParaRPr lang="ko-KR" altLang="en-US"/>
          </a:p>
        </p:txBody>
      </p:sp>
    </p:spTree>
    <p:extLst>
      <p:ext uri="{BB962C8B-B14F-4D97-AF65-F5344CB8AC3E}">
        <p14:creationId xmlns:p14="http://schemas.microsoft.com/office/powerpoint/2010/main" val="1259574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CF6C5ED1-EA68-4AD9-B615-62D74103FC88}" type="datetime1">
              <a:rPr lang="ko-KR" altLang="en-US" smtClean="0"/>
              <a:t>2012-07-23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3F947C0-FA4B-458A-A4C8-9CBB899B1301}" type="slidenum">
              <a:rPr lang="ko-KR" altLang="en-US" smtClean="0"/>
              <a:t>‹#›</a:t>
            </a:fld>
            <a:endParaRPr lang="ko-KR" altLang="en-US"/>
          </a:p>
        </p:txBody>
      </p:sp>
    </p:spTree>
    <p:extLst>
      <p:ext uri="{BB962C8B-B14F-4D97-AF65-F5344CB8AC3E}">
        <p14:creationId xmlns:p14="http://schemas.microsoft.com/office/powerpoint/2010/main" val="2476741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D3AFAE2A-D6DA-4CD5-9DD0-87B357D049BA}" type="datetime1">
              <a:rPr lang="ko-KR" altLang="en-US" smtClean="0"/>
              <a:t>2012-07-23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3F947C0-FA4B-458A-A4C8-9CBB899B1301}" type="slidenum">
              <a:rPr lang="ko-KR" altLang="en-US" smtClean="0"/>
              <a:t>‹#›</a:t>
            </a:fld>
            <a:endParaRPr lang="ko-KR" altLang="en-US"/>
          </a:p>
        </p:txBody>
      </p:sp>
    </p:spTree>
    <p:extLst>
      <p:ext uri="{BB962C8B-B14F-4D97-AF65-F5344CB8AC3E}">
        <p14:creationId xmlns:p14="http://schemas.microsoft.com/office/powerpoint/2010/main" val="3039263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A28296AB-C093-412C-BA39-5C26998360BE}" type="datetime1">
              <a:rPr lang="ko-KR" altLang="en-US" smtClean="0"/>
              <a:t>2012-07-23</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23F947C0-FA4B-458A-A4C8-9CBB899B1301}" type="slidenum">
              <a:rPr lang="ko-KR" altLang="en-US" smtClean="0"/>
              <a:t>‹#›</a:t>
            </a:fld>
            <a:endParaRPr lang="ko-KR" altLang="en-US"/>
          </a:p>
        </p:txBody>
      </p:sp>
    </p:spTree>
    <p:extLst>
      <p:ext uri="{BB962C8B-B14F-4D97-AF65-F5344CB8AC3E}">
        <p14:creationId xmlns:p14="http://schemas.microsoft.com/office/powerpoint/2010/main" val="2494895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758DD267-5AA9-43B2-8D48-B43204ADFD5F}" type="datetime1">
              <a:rPr lang="ko-KR" altLang="en-US" smtClean="0"/>
              <a:t>2012-07-23</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23F947C0-FA4B-458A-A4C8-9CBB899B1301}" type="slidenum">
              <a:rPr lang="ko-KR" altLang="en-US" smtClean="0"/>
              <a:t>‹#›</a:t>
            </a:fld>
            <a:endParaRPr lang="ko-KR" altLang="en-US"/>
          </a:p>
        </p:txBody>
      </p:sp>
    </p:spTree>
    <p:extLst>
      <p:ext uri="{BB962C8B-B14F-4D97-AF65-F5344CB8AC3E}">
        <p14:creationId xmlns:p14="http://schemas.microsoft.com/office/powerpoint/2010/main" val="2602228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2B8F8F71-41F1-436B-ACEC-4C28CE38D6CF}" type="datetime1">
              <a:rPr lang="ko-KR" altLang="en-US" smtClean="0"/>
              <a:t>2012-07-23</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23F947C0-FA4B-458A-A4C8-9CBB899B1301}" type="slidenum">
              <a:rPr lang="ko-KR" altLang="en-US" smtClean="0"/>
              <a:t>‹#›</a:t>
            </a:fld>
            <a:endParaRPr lang="ko-KR" altLang="en-US"/>
          </a:p>
        </p:txBody>
      </p:sp>
    </p:spTree>
    <p:extLst>
      <p:ext uri="{BB962C8B-B14F-4D97-AF65-F5344CB8AC3E}">
        <p14:creationId xmlns:p14="http://schemas.microsoft.com/office/powerpoint/2010/main" val="142055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D78E78A9-34F5-4275-A8FE-0E917C7571B1}" type="datetime1">
              <a:rPr lang="ko-KR" altLang="en-US" smtClean="0"/>
              <a:t>2012-07-23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3F947C0-FA4B-458A-A4C8-9CBB899B1301}" type="slidenum">
              <a:rPr lang="ko-KR" altLang="en-US" smtClean="0"/>
              <a:t>‹#›</a:t>
            </a:fld>
            <a:endParaRPr lang="ko-KR" altLang="en-US"/>
          </a:p>
        </p:txBody>
      </p:sp>
    </p:spTree>
    <p:extLst>
      <p:ext uri="{BB962C8B-B14F-4D97-AF65-F5344CB8AC3E}">
        <p14:creationId xmlns:p14="http://schemas.microsoft.com/office/powerpoint/2010/main" val="941767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911BBB09-EF33-4CEC-BDDA-75175B75A581}" type="datetime1">
              <a:rPr lang="ko-KR" altLang="en-US" smtClean="0"/>
              <a:t>2012-07-23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3F947C0-FA4B-458A-A4C8-9CBB899B1301}" type="slidenum">
              <a:rPr lang="ko-KR" altLang="en-US" smtClean="0"/>
              <a:t>‹#›</a:t>
            </a:fld>
            <a:endParaRPr lang="ko-KR" altLang="en-US"/>
          </a:p>
        </p:txBody>
      </p:sp>
    </p:spTree>
    <p:extLst>
      <p:ext uri="{BB962C8B-B14F-4D97-AF65-F5344CB8AC3E}">
        <p14:creationId xmlns:p14="http://schemas.microsoft.com/office/powerpoint/2010/main" val="1706391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549AC7-96BA-41A3-A36D-5C2588DF264F}" type="datetime1">
              <a:rPr lang="ko-KR" altLang="en-US" smtClean="0"/>
              <a:t>2012-07-23</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7046912" y="6525344"/>
            <a:ext cx="2133600" cy="365125"/>
          </a:xfrm>
          <a:prstGeom prst="rect">
            <a:avLst/>
          </a:prstGeom>
        </p:spPr>
        <p:txBody>
          <a:bodyPr vert="horz" lIns="91440" tIns="45720" rIns="91440" bIns="45720" rtlCol="0" anchor="ctr"/>
          <a:lstStyle>
            <a:lvl1pPr algn="r">
              <a:defRPr sz="800">
                <a:solidFill>
                  <a:schemeClr val="tx1">
                    <a:tint val="75000"/>
                  </a:schemeClr>
                </a:solidFill>
                <a:latin typeface="Times New Roman" pitchFamily="18" charset="0"/>
                <a:cs typeface="Times New Roman" pitchFamily="18" charset="0"/>
              </a:defRPr>
            </a:lvl1pPr>
          </a:lstStyle>
          <a:p>
            <a:fld id="{23F947C0-FA4B-458A-A4C8-9CBB899B1301}" type="slidenum">
              <a:rPr lang="ko-KR" altLang="en-US" smtClean="0"/>
              <a:pPr/>
              <a:t>‹#›</a:t>
            </a:fld>
            <a:endParaRPr lang="ko-KR" altLang="en-US"/>
          </a:p>
        </p:txBody>
      </p:sp>
    </p:spTree>
    <p:extLst>
      <p:ext uri="{BB962C8B-B14F-4D97-AF65-F5344CB8AC3E}">
        <p14:creationId xmlns:p14="http://schemas.microsoft.com/office/powerpoint/2010/main" val="3577732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6858000"/>
          </a:xfrm>
          <a:custGeom>
            <a:avLst/>
            <a:gdLst>
              <a:gd name="connsiteX0" fmla="*/ 0 w 15120010"/>
              <a:gd name="connsiteY0" fmla="*/ 10080003 h 10080003"/>
              <a:gd name="connsiteX1" fmla="*/ 15120010 w 15120010"/>
              <a:gd name="connsiteY1" fmla="*/ 10080003 h 10080003"/>
              <a:gd name="connsiteX2" fmla="*/ 15120010 w 15120010"/>
              <a:gd name="connsiteY2" fmla="*/ 0 h 10080003"/>
              <a:gd name="connsiteX3" fmla="*/ 0 w 15120010"/>
              <a:gd name="connsiteY3" fmla="*/ 0 h 10080003"/>
              <a:gd name="connsiteX4" fmla="*/ 0 w 15120010"/>
              <a:gd name="connsiteY4" fmla="*/ 10080003 h 10080003"/>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5120010" h="10080003">
                <a:moveTo>
                  <a:pt x="0" y="10080003"/>
                </a:moveTo>
                <a:lnTo>
                  <a:pt x="15120010" y="10080003"/>
                </a:lnTo>
                <a:lnTo>
                  <a:pt x="15120010" y="0"/>
                </a:lnTo>
                <a:lnTo>
                  <a:pt x="0" y="0"/>
                </a:lnTo>
                <a:lnTo>
                  <a:pt x="0" y="10080003"/>
                </a:lnTo>
              </a:path>
            </a:pathLst>
          </a:custGeom>
          <a:solidFill>
            <a:srgbClr val="3EB9EC">
              <a:alpha val="100000"/>
            </a:srgb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 name="TextBox 4"/>
          <p:cNvSpPr txBox="1"/>
          <p:nvPr/>
        </p:nvSpPr>
        <p:spPr>
          <a:xfrm>
            <a:off x="705021" y="3529171"/>
            <a:ext cx="7971435" cy="907941"/>
          </a:xfrm>
          <a:prstGeom prst="rect">
            <a:avLst/>
          </a:prstGeom>
          <a:noFill/>
        </p:spPr>
        <p:txBody>
          <a:bodyPr wrap="square" lIns="0" tIns="0" rIns="0" rtlCol="0">
            <a:spAutoFit/>
          </a:bodyPr>
          <a:lstStyle/>
          <a:p>
            <a:pPr>
              <a:tabLst/>
            </a:pPr>
            <a:r>
              <a:rPr lang="en-US" altLang="zh-CN" sz="2800" i="1" dirty="0" smtClean="0">
                <a:solidFill>
                  <a:srgbClr val="FFFFFF"/>
                </a:solidFill>
                <a:latin typeface="Times New Roman" pitchFamily="18" charset="0"/>
                <a:cs typeface="Times New Roman" pitchFamily="18" charset="0"/>
              </a:rPr>
              <a:t>I. The </a:t>
            </a:r>
            <a:r>
              <a:rPr lang="en-US" altLang="zh-CN" sz="2800" i="1" dirty="0">
                <a:solidFill>
                  <a:srgbClr val="FFFFFF"/>
                </a:solidFill>
                <a:latin typeface="Times New Roman" pitchFamily="18" charset="0"/>
                <a:cs typeface="Times New Roman" pitchFamily="18" charset="0"/>
              </a:rPr>
              <a:t>Roots of the Teaching in </a:t>
            </a:r>
            <a:r>
              <a:rPr lang="en-US" altLang="zh-CN" sz="2800" i="1" dirty="0" smtClean="0">
                <a:solidFill>
                  <a:srgbClr val="FFFFFF"/>
                </a:solidFill>
                <a:latin typeface="Times New Roman" pitchFamily="18" charset="0"/>
                <a:cs typeface="Times New Roman" pitchFamily="18" charset="0"/>
              </a:rPr>
              <a:t>True Father’s Words</a:t>
            </a:r>
          </a:p>
          <a:p>
            <a:pPr>
              <a:tabLst/>
            </a:pPr>
            <a:r>
              <a:rPr lang="en-US" altLang="zh-CN" sz="2800" i="1" dirty="0">
                <a:solidFill>
                  <a:srgbClr val="FFFFFF"/>
                </a:solidFill>
                <a:latin typeface="Times New Roman" pitchFamily="18" charset="0"/>
                <a:cs typeface="Times New Roman" pitchFamily="18" charset="0"/>
              </a:rPr>
              <a:t>II. Freedom Society and the Garden of Eden</a:t>
            </a:r>
            <a:endParaRPr lang="en-US" altLang="zh-CN" sz="2800" i="1" dirty="0" smtClean="0">
              <a:solidFill>
                <a:srgbClr val="FFFFFF"/>
              </a:solidFill>
              <a:latin typeface="Times New Roman" pitchFamily="18" charset="0"/>
              <a:cs typeface="Times New Roman" pitchFamily="18" charset="0"/>
            </a:endParaRPr>
          </a:p>
        </p:txBody>
      </p:sp>
      <p:sp>
        <p:nvSpPr>
          <p:cNvPr id="6" name="TextBox 1"/>
          <p:cNvSpPr txBox="1"/>
          <p:nvPr/>
        </p:nvSpPr>
        <p:spPr>
          <a:xfrm>
            <a:off x="279474" y="116632"/>
            <a:ext cx="8224880" cy="3393237"/>
          </a:xfrm>
          <a:prstGeom prst="rect">
            <a:avLst/>
          </a:prstGeom>
          <a:noFill/>
        </p:spPr>
        <p:txBody>
          <a:bodyPr wrap="none" lIns="0" tIns="0" rIns="0" rtlCol="0">
            <a:spAutoFit/>
          </a:bodyPr>
          <a:lstStyle/>
          <a:p>
            <a:pPr>
              <a:lnSpc>
                <a:spcPts val="1000"/>
              </a:lnSpc>
              <a:tabLst/>
            </a:pPr>
            <a:r>
              <a:rPr lang="en-US" altLang="zh-CN" sz="900" dirty="0" smtClean="0">
                <a:solidFill>
                  <a:srgbClr val="FFFFFF"/>
                </a:solidFill>
                <a:latin typeface="Times New Roman" pitchFamily="18" charset="0"/>
                <a:cs typeface="Times New Roman" pitchFamily="18" charset="0"/>
              </a:rPr>
              <a:t>Strong Abel and Freedom Society</a:t>
            </a:r>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a:p>
          <a:p>
            <a:pPr>
              <a:lnSpc>
                <a:spcPts val="1000"/>
              </a:lnSpc>
            </a:pPr>
            <a:endParaRPr lang="en-US" altLang="zh-CN" dirty="0" smtClean="0"/>
          </a:p>
          <a:p>
            <a:pPr>
              <a:lnSpc>
                <a:spcPts val="1000"/>
              </a:lnSpc>
            </a:pPr>
            <a:endParaRPr lang="en-US" altLang="zh-CN" dirty="0"/>
          </a:p>
          <a:p>
            <a:pPr>
              <a:lnSpc>
                <a:spcPts val="1000"/>
              </a:lnSpc>
            </a:pPr>
            <a:endParaRPr lang="en-US" altLang="zh-CN" dirty="0" smtClean="0"/>
          </a:p>
          <a:p>
            <a:pPr>
              <a:lnSpc>
                <a:spcPts val="1000"/>
              </a:lnSpc>
            </a:pPr>
            <a:endParaRPr lang="en-US" altLang="zh-CN" dirty="0"/>
          </a:p>
          <a:p>
            <a:pPr>
              <a:lnSpc>
                <a:spcPts val="1000"/>
              </a:lnSpc>
            </a:pPr>
            <a:endParaRPr lang="en-US" altLang="zh-CN" dirty="0" smtClean="0"/>
          </a:p>
          <a:p>
            <a:pPr>
              <a:lnSpc>
                <a:spcPts val="1000"/>
              </a:lnSpc>
            </a:pPr>
            <a:endParaRPr lang="en-US" altLang="zh-CN" dirty="0"/>
          </a:p>
          <a:p>
            <a:pPr>
              <a:lnSpc>
                <a:spcPts val="1000"/>
              </a:lnSpc>
            </a:pPr>
            <a:endParaRPr lang="en-US" altLang="zh-CN" dirty="0" smtClean="0"/>
          </a:p>
          <a:p>
            <a:pPr>
              <a:lnSpc>
                <a:spcPts val="1000"/>
              </a:lnSpc>
            </a:pPr>
            <a:endParaRPr lang="en-US" altLang="zh-CN" dirty="0"/>
          </a:p>
          <a:p>
            <a:pPr>
              <a:lnSpc>
                <a:spcPts val="1000"/>
              </a:lnSpc>
            </a:pPr>
            <a:endParaRPr lang="en-US" altLang="zh-CN" dirty="0" smtClean="0"/>
          </a:p>
          <a:p>
            <a:pPr>
              <a:lnSpc>
                <a:spcPts val="1000"/>
              </a:lnSpc>
            </a:pPr>
            <a:endParaRPr lang="en-US" altLang="zh-CN" dirty="0" smtClean="0"/>
          </a:p>
          <a:p>
            <a:pPr>
              <a:lnSpc>
                <a:spcPts val="7100"/>
              </a:lnSpc>
              <a:tabLst/>
            </a:pPr>
            <a:r>
              <a:rPr lang="en-US" altLang="zh-CN" sz="4400" dirty="0" smtClean="0">
                <a:latin typeface="Times New Roman" pitchFamily="18" charset="0"/>
                <a:cs typeface="Times New Roman" pitchFamily="18" charset="0"/>
              </a:rPr>
              <a:t>  </a:t>
            </a:r>
            <a:r>
              <a:rPr lang="en-US" altLang="zh-CN" sz="5000" dirty="0" smtClean="0">
                <a:latin typeface="Times New Roman" pitchFamily="18" charset="0"/>
                <a:cs typeface="Times New Roman" pitchFamily="18" charset="0"/>
              </a:rPr>
              <a:t>Strong Abel</a:t>
            </a:r>
            <a:r>
              <a:rPr lang="en-US" altLang="zh-CN" sz="2000" dirty="0" smtClean="0">
                <a:latin typeface="Times New Roman" pitchFamily="18" charset="0"/>
                <a:cs typeface="Times New Roman" pitchFamily="18" charset="0"/>
              </a:rPr>
              <a:t> and </a:t>
            </a:r>
            <a:r>
              <a:rPr lang="en-US" altLang="zh-CN" sz="5000" dirty="0" smtClean="0">
                <a:latin typeface="Times New Roman" pitchFamily="18" charset="0"/>
                <a:cs typeface="Times New Roman" pitchFamily="18" charset="0"/>
              </a:rPr>
              <a:t>Freedom Society</a:t>
            </a:r>
          </a:p>
        </p:txBody>
      </p:sp>
      <p:sp>
        <p:nvSpPr>
          <p:cNvPr id="7" name="Freeform 3"/>
          <p:cNvSpPr/>
          <p:nvPr/>
        </p:nvSpPr>
        <p:spPr>
          <a:xfrm>
            <a:off x="611560" y="3412490"/>
            <a:ext cx="7812000" cy="16510"/>
          </a:xfrm>
          <a:custGeom>
            <a:avLst/>
            <a:gdLst>
              <a:gd name="connsiteX0" fmla="*/ 6350 w 4056697"/>
              <a:gd name="connsiteY0" fmla="*/ 6350 h 16510"/>
              <a:gd name="connsiteX1" fmla="*/ 4050346 w 4056697"/>
              <a:gd name="connsiteY1" fmla="*/ 6350 h 16510"/>
            </a:gdLst>
            <a:ahLst/>
            <a:cxnLst>
              <a:cxn ang="0">
                <a:pos x="connsiteX0" y="connsiteY0"/>
              </a:cxn>
              <a:cxn ang="1">
                <a:pos x="connsiteX1" y="connsiteY1"/>
              </a:cxn>
            </a:cxnLst>
            <a:rect l="l" t="t" r="r" b="b"/>
            <a:pathLst>
              <a:path w="4056697" h="16510">
                <a:moveTo>
                  <a:pt x="6350" y="6350"/>
                </a:moveTo>
                <a:lnTo>
                  <a:pt x="4050346" y="6350"/>
                </a:lnTo>
              </a:path>
            </a:pathLst>
          </a:custGeom>
          <a:ln w="127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 name="TextBox 1"/>
          <p:cNvSpPr txBox="1"/>
          <p:nvPr/>
        </p:nvSpPr>
        <p:spPr>
          <a:xfrm>
            <a:off x="7668344" y="6597352"/>
            <a:ext cx="1292020" cy="174407"/>
          </a:xfrm>
          <a:prstGeom prst="rect">
            <a:avLst/>
          </a:prstGeom>
          <a:noFill/>
        </p:spPr>
        <p:txBody>
          <a:bodyPr wrap="none" lIns="0" tIns="0" rIns="0" rtlCol="0">
            <a:spAutoFit/>
          </a:bodyPr>
          <a:lstStyle/>
          <a:p>
            <a:pPr>
              <a:lnSpc>
                <a:spcPts val="1000"/>
              </a:lnSpc>
              <a:tabLst/>
            </a:pPr>
            <a:r>
              <a:rPr lang="en-US" altLang="zh-CN" sz="900" dirty="0">
                <a:solidFill>
                  <a:srgbClr val="595757"/>
                </a:solidFill>
                <a:latin typeface="Times New Roman" pitchFamily="18" charset="0"/>
                <a:cs typeface="Times New Roman" pitchFamily="18" charset="0"/>
              </a:rPr>
              <a:t>- Anthony J. Guerra </a:t>
            </a:r>
            <a:r>
              <a:rPr lang="en-US" altLang="zh-CN" sz="900" dirty="0" smtClean="0">
                <a:solidFill>
                  <a:srgbClr val="595757"/>
                </a:solidFill>
                <a:latin typeface="Times New Roman" pitchFamily="18" charset="0"/>
                <a:cs typeface="Times New Roman" pitchFamily="18" charset="0"/>
              </a:rPr>
              <a:t> Ph.D.</a:t>
            </a:r>
          </a:p>
        </p:txBody>
      </p:sp>
      <p:sp>
        <p:nvSpPr>
          <p:cNvPr id="14"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rgbClr val="FFFFFF"/>
                </a:solidFill>
                <a:latin typeface="Times New Roman" pitchFamily="18" charset="0"/>
                <a:cs typeface="Times New Roman" pitchFamily="18" charset="0"/>
              </a:rPr>
              <a:t>The Roots of the Teaching in TF’s Words -</a:t>
            </a:r>
          </a:p>
        </p:txBody>
      </p:sp>
      <p:pic>
        <p:nvPicPr>
          <p:cNvPr id="15" name="Picture 3" descr="ci_e"/>
          <p:cNvPicPr preferRelativeResize="0">
            <a:picLocks noChangeArrowheads="1"/>
          </p:cNvPicPr>
          <p:nvPr/>
        </p:nvPicPr>
        <p:blipFill rotWithShape="1">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brightnessContrast bright="20000"/>
                    </a14:imgEffect>
                  </a14:imgLayer>
                </a14:imgProps>
              </a:ext>
            </a:extLst>
          </a:blip>
          <a:srcRect l="-1" t="6253" r="70911"/>
          <a:stretch/>
        </p:blipFill>
        <p:spPr bwMode="auto">
          <a:xfrm>
            <a:off x="7702717" y="116444"/>
            <a:ext cx="396000" cy="385750"/>
          </a:xfrm>
          <a:prstGeom prst="rect">
            <a:avLst/>
          </a:prstGeom>
          <a:noFill/>
          <a:ln w="9525">
            <a:noFill/>
            <a:miter lim="800000"/>
            <a:headEnd/>
            <a:tailEnd/>
          </a:ln>
        </p:spPr>
      </p:pic>
      <p:sp>
        <p:nvSpPr>
          <p:cNvPr id="16" name="TextBox 15"/>
          <p:cNvSpPr txBox="1"/>
          <p:nvPr/>
        </p:nvSpPr>
        <p:spPr>
          <a:xfrm>
            <a:off x="8014354" y="94290"/>
            <a:ext cx="1027845" cy="281616"/>
          </a:xfrm>
          <a:prstGeom prst="rect">
            <a:avLst/>
          </a:prstGeom>
          <a:noFill/>
        </p:spPr>
        <p:txBody>
          <a:bodyPr wrap="none" rtlCol="0">
            <a:spAutoFit/>
          </a:bodyPr>
          <a:lstStyle/>
          <a:p>
            <a:r>
              <a:rPr lang="en-US" altLang="ko-KR" sz="1230" dirty="0" err="1" smtClean="0">
                <a:solidFill>
                  <a:schemeClr val="bg1"/>
                </a:solidFill>
                <a:latin typeface="Monotype Corsiva" pitchFamily="66" charset="0"/>
              </a:rPr>
              <a:t>Unificationism</a:t>
            </a:r>
            <a:endParaRPr lang="en-US" altLang="ko-KR" sz="1230" dirty="0" smtClean="0">
              <a:solidFill>
                <a:schemeClr val="bg1"/>
              </a:solidFill>
              <a:latin typeface="Monotype Corsiva" pitchFamily="66" charset="0"/>
            </a:endParaRPr>
          </a:p>
        </p:txBody>
      </p:sp>
      <p:sp>
        <p:nvSpPr>
          <p:cNvPr id="17" name="직사각형 16"/>
          <p:cNvSpPr/>
          <p:nvPr/>
        </p:nvSpPr>
        <p:spPr>
          <a:xfrm>
            <a:off x="8053827" y="283619"/>
            <a:ext cx="963725" cy="186205"/>
          </a:xfrm>
          <a:prstGeom prst="rect">
            <a:avLst/>
          </a:prstGeom>
        </p:spPr>
        <p:txBody>
          <a:bodyPr wrap="none">
            <a:spAutoFit/>
          </a:bodyPr>
          <a:lstStyle/>
          <a:p>
            <a:r>
              <a:rPr lang="en-US" altLang="ko-KR" sz="610" dirty="0">
                <a:solidFill>
                  <a:schemeClr val="bg1"/>
                </a:solidFill>
                <a:latin typeface="Monotype Corsiva" pitchFamily="66" charset="0"/>
              </a:rPr>
              <a:t>World Headquarters Church</a:t>
            </a:r>
            <a:endParaRPr lang="ko-KR" altLang="en-US" sz="610" dirty="0">
              <a:solidFill>
                <a:schemeClr val="bg1"/>
              </a:solidFill>
              <a:latin typeface="Monotype Corsiva" pitchFamily="66" charset="0"/>
            </a:endParaRPr>
          </a:p>
        </p:txBody>
      </p:sp>
    </p:spTree>
    <p:extLst>
      <p:ext uri="{BB962C8B-B14F-4D97-AF65-F5344CB8AC3E}">
        <p14:creationId xmlns:p14="http://schemas.microsoft.com/office/powerpoint/2010/main" val="4195441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10</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2" name="직사각형 1"/>
          <p:cNvSpPr/>
          <p:nvPr/>
        </p:nvSpPr>
        <p:spPr>
          <a:xfrm>
            <a:off x="279474" y="404664"/>
            <a:ext cx="8685014" cy="6093976"/>
          </a:xfrm>
          <a:prstGeom prst="rect">
            <a:avLst/>
          </a:prstGeom>
        </p:spPr>
        <p:txBody>
          <a:bodyPr wrap="square">
            <a:spAutoFit/>
          </a:bodyPr>
          <a:lstStyle/>
          <a:p>
            <a:r>
              <a:rPr lang="en-US" altLang="ko-KR" sz="2200" dirty="0">
                <a:latin typeface="Times New Roman" pitchFamily="18" charset="0"/>
                <a:cs typeface="Times New Roman" pitchFamily="18" charset="0"/>
              </a:rPr>
              <a:t>The condition for the birth of the Lord at the Second Advent was the </a:t>
            </a:r>
            <a:r>
              <a:rPr lang="en-US" altLang="ko-KR" sz="2400" dirty="0">
                <a:solidFill>
                  <a:srgbClr val="3EB9EC"/>
                </a:solidFill>
                <a:latin typeface="Times New Roman" pitchFamily="18" charset="0"/>
                <a:cs typeface="Times New Roman" pitchFamily="18" charset="0"/>
              </a:rPr>
              <a:t>victory of the Allied Nations </a:t>
            </a:r>
            <a:r>
              <a:rPr lang="en-US" altLang="ko-KR" sz="2200" dirty="0">
                <a:latin typeface="Times New Roman" pitchFamily="18" charset="0"/>
                <a:cs typeface="Times New Roman" pitchFamily="18" charset="0"/>
              </a:rPr>
              <a:t>over the Axis Power Nation in World War I.  If USA, England and France had not been strong </a:t>
            </a:r>
            <a:r>
              <a:rPr lang="en-US" altLang="ko-KR" sz="2200" dirty="0" err="1">
                <a:latin typeface="Times New Roman" pitchFamily="18" charset="0"/>
                <a:cs typeface="Times New Roman" pitchFamily="18" charset="0"/>
              </a:rPr>
              <a:t>Abels</a:t>
            </a:r>
            <a:r>
              <a:rPr lang="en-US" altLang="ko-KR" sz="2200" dirty="0">
                <a:latin typeface="Times New Roman" pitchFamily="18" charset="0"/>
                <a:cs typeface="Times New Roman" pitchFamily="18" charset="0"/>
              </a:rPr>
              <a:t>, then the birth of the LSA would have been jeopardized.  </a:t>
            </a:r>
            <a:endParaRPr lang="en-US" altLang="ko-KR" sz="2200" dirty="0" smtClean="0">
              <a:latin typeface="Times New Roman" pitchFamily="18" charset="0"/>
              <a:cs typeface="Times New Roman" pitchFamily="18" charset="0"/>
            </a:endParaRPr>
          </a:p>
          <a:p>
            <a:endParaRPr lang="en-US" altLang="ko-KR" sz="1600" dirty="0">
              <a:latin typeface="Times New Roman" pitchFamily="18" charset="0"/>
              <a:cs typeface="Times New Roman" pitchFamily="18" charset="0"/>
            </a:endParaRPr>
          </a:p>
          <a:p>
            <a:r>
              <a:rPr lang="en-US" altLang="ko-KR" sz="2200" dirty="0">
                <a:latin typeface="Times New Roman" pitchFamily="18" charset="0"/>
                <a:cs typeface="Times New Roman" pitchFamily="18" charset="0"/>
              </a:rPr>
              <a:t>The condition for the LSA to begin his public ministry was the </a:t>
            </a:r>
            <a:r>
              <a:rPr lang="en-US" altLang="ko-KR" sz="2400" dirty="0">
                <a:solidFill>
                  <a:srgbClr val="3EB9EC"/>
                </a:solidFill>
                <a:latin typeface="Times New Roman" pitchFamily="18" charset="0"/>
                <a:cs typeface="Times New Roman" pitchFamily="18" charset="0"/>
              </a:rPr>
              <a:t>defeat of Cain Nations by those same Abel Nations in World War II</a:t>
            </a:r>
            <a:r>
              <a:rPr lang="en-US" altLang="ko-KR" sz="2200" dirty="0">
                <a:latin typeface="Times New Roman" pitchFamily="18" charset="0"/>
                <a:cs typeface="Times New Roman" pitchFamily="18" charset="0"/>
              </a:rPr>
              <a:t>.  What would have happened if Germany and Japan had won in WWII</a:t>
            </a:r>
            <a:r>
              <a:rPr lang="en-US" altLang="ko-KR" sz="2200" dirty="0" smtClean="0">
                <a:latin typeface="Times New Roman" pitchFamily="18" charset="0"/>
                <a:cs typeface="Times New Roman" pitchFamily="18" charset="0"/>
              </a:rPr>
              <a:t>?</a:t>
            </a:r>
          </a:p>
          <a:p>
            <a:endParaRPr lang="en-US" altLang="ko-KR" sz="1600" dirty="0">
              <a:latin typeface="Times New Roman" pitchFamily="18" charset="0"/>
              <a:cs typeface="Times New Roman" pitchFamily="18" charset="0"/>
            </a:endParaRPr>
          </a:p>
          <a:p>
            <a:r>
              <a:rPr lang="en-US" altLang="ko-KR" sz="2200" dirty="0">
                <a:latin typeface="Times New Roman" pitchFamily="18" charset="0"/>
                <a:cs typeface="Times New Roman" pitchFamily="18" charset="0"/>
              </a:rPr>
              <a:t>With the victory of Allied Nations in WWII, then the LSA could have quickly brought the world into God’s Dominion.  The internal unity was needed between the LSA and Christianity.  </a:t>
            </a:r>
            <a:r>
              <a:rPr lang="en-US" altLang="ko-KR" sz="2400" dirty="0">
                <a:solidFill>
                  <a:srgbClr val="3EB9EC"/>
                </a:solidFill>
                <a:latin typeface="Times New Roman" pitchFamily="18" charset="0"/>
                <a:cs typeface="Times New Roman" pitchFamily="18" charset="0"/>
              </a:rPr>
              <a:t>God had prepared a propitious environment geopolitically.</a:t>
            </a:r>
            <a:r>
              <a:rPr lang="en-US" altLang="ko-KR" sz="2200" dirty="0">
                <a:latin typeface="Times New Roman" pitchFamily="18" charset="0"/>
                <a:cs typeface="Times New Roman" pitchFamily="18" charset="0"/>
              </a:rPr>
              <a:t>  </a:t>
            </a:r>
            <a:endParaRPr lang="en-US" altLang="ko-KR" sz="2200" dirty="0" smtClean="0">
              <a:latin typeface="Times New Roman" pitchFamily="18" charset="0"/>
              <a:cs typeface="Times New Roman" pitchFamily="18" charset="0"/>
            </a:endParaRPr>
          </a:p>
          <a:p>
            <a:endParaRPr lang="en-US" altLang="ko-KR" sz="1600" dirty="0">
              <a:latin typeface="Times New Roman" pitchFamily="18" charset="0"/>
              <a:cs typeface="Times New Roman" pitchFamily="18" charset="0"/>
            </a:endParaRPr>
          </a:p>
          <a:p>
            <a:r>
              <a:rPr lang="en-US" altLang="ko-KR" sz="2200" dirty="0" smtClean="0">
                <a:latin typeface="Times New Roman" pitchFamily="18" charset="0"/>
                <a:cs typeface="Times New Roman" pitchFamily="18" charset="0"/>
              </a:rPr>
              <a:t>Already </a:t>
            </a:r>
            <a:r>
              <a:rPr lang="en-US" altLang="ko-KR" sz="2200" dirty="0">
                <a:latin typeface="Times New Roman" pitchFamily="18" charset="0"/>
                <a:cs typeface="Times New Roman" pitchFamily="18" charset="0"/>
              </a:rPr>
              <a:t>USA, England, France are engaged in Korea, Japan and the Far East.  The Soviets also did not test the </a:t>
            </a:r>
            <a:r>
              <a:rPr lang="en-US" altLang="ko-KR" sz="2200" dirty="0" smtClean="0">
                <a:latin typeface="Times New Roman" pitchFamily="18" charset="0"/>
                <a:cs typeface="Times New Roman" pitchFamily="18" charset="0"/>
              </a:rPr>
              <a:t>Atomic bomb </a:t>
            </a:r>
            <a:r>
              <a:rPr lang="en-US" altLang="ko-KR" sz="2200" dirty="0">
                <a:latin typeface="Times New Roman" pitchFamily="18" charset="0"/>
                <a:cs typeface="Times New Roman" pitchFamily="18" charset="0"/>
              </a:rPr>
              <a:t>until 29 August 1949, Thus there were several years when USA was the only nation with the atomic bomb making it truly a super power. </a:t>
            </a:r>
            <a:endParaRPr lang="ko-KR" alt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7554403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11</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2" name="직사각형 1"/>
          <p:cNvSpPr/>
          <p:nvPr/>
        </p:nvSpPr>
        <p:spPr>
          <a:xfrm>
            <a:off x="279474" y="492343"/>
            <a:ext cx="8685014" cy="5816977"/>
          </a:xfrm>
          <a:prstGeom prst="rect">
            <a:avLst/>
          </a:prstGeom>
        </p:spPr>
        <p:txBody>
          <a:bodyPr wrap="square">
            <a:spAutoFit/>
          </a:bodyPr>
          <a:lstStyle/>
          <a:p>
            <a:r>
              <a:rPr lang="en-US" altLang="ko-KR" sz="2400" dirty="0">
                <a:latin typeface="Times New Roman" pitchFamily="18" charset="0"/>
                <a:cs typeface="Times New Roman" pitchFamily="18" charset="0"/>
              </a:rPr>
              <a:t>The failure of Christianity to unite with LSA resulted in untold suffering for the Son of God, the nation of Korea and the world that endured the so-called Cold War.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It </a:t>
            </a:r>
            <a:r>
              <a:rPr lang="en-US" altLang="ko-KR" sz="2400" dirty="0">
                <a:latin typeface="Times New Roman" pitchFamily="18" charset="0"/>
                <a:cs typeface="Times New Roman" pitchFamily="18" charset="0"/>
              </a:rPr>
              <a:t>necessitated the 40 year indemnity period of the second course of the LSA.  </a:t>
            </a:r>
            <a:r>
              <a:rPr lang="en-US" altLang="ko-KR" sz="2800" dirty="0">
                <a:solidFill>
                  <a:srgbClr val="3EB9EC"/>
                </a:solidFill>
                <a:latin typeface="Times New Roman" pitchFamily="18" charset="0"/>
                <a:cs typeface="Times New Roman" pitchFamily="18" charset="0"/>
              </a:rPr>
              <a:t>Why did </a:t>
            </a:r>
            <a:r>
              <a:rPr lang="en-US" altLang="ko-KR" sz="2800" dirty="0" err="1">
                <a:solidFill>
                  <a:srgbClr val="3EB9EC"/>
                </a:solidFill>
                <a:latin typeface="Times New Roman" pitchFamily="18" charset="0"/>
                <a:cs typeface="Times New Roman" pitchFamily="18" charset="0"/>
              </a:rPr>
              <a:t>Abonim</a:t>
            </a:r>
            <a:r>
              <a:rPr lang="en-US" altLang="ko-KR" sz="2800" dirty="0">
                <a:solidFill>
                  <a:srgbClr val="3EB9EC"/>
                </a:solidFill>
                <a:latin typeface="Times New Roman" pitchFamily="18" charset="0"/>
                <a:cs typeface="Times New Roman" pitchFamily="18" charset="0"/>
              </a:rPr>
              <a:t> support Ronald Reagan</a:t>
            </a:r>
            <a:r>
              <a:rPr lang="en-US" altLang="ko-KR" sz="2800" dirty="0" smtClean="0">
                <a:solidFill>
                  <a:srgbClr val="3EB9EC"/>
                </a:solidFill>
                <a:latin typeface="Times New Roman" pitchFamily="18" charset="0"/>
                <a:cs typeface="Times New Roman" pitchFamily="18" charset="0"/>
              </a:rPr>
              <a:t>?</a:t>
            </a:r>
          </a:p>
          <a:p>
            <a:endParaRPr lang="en-US" altLang="ko-KR" sz="2400" dirty="0">
              <a:latin typeface="Times New Roman" pitchFamily="18" charset="0"/>
              <a:cs typeface="Times New Roman" pitchFamily="18" charset="0"/>
            </a:endParaRPr>
          </a:p>
          <a:p>
            <a:r>
              <a:rPr lang="en-US" altLang="ko-KR" sz="2400" dirty="0">
                <a:latin typeface="Times New Roman" pitchFamily="18" charset="0"/>
                <a:cs typeface="Times New Roman" pitchFamily="18" charset="0"/>
              </a:rPr>
              <a:t>People in America and around the world thought Reagan would cause the third World War.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Reagan </a:t>
            </a:r>
            <a:r>
              <a:rPr lang="en-US" altLang="ko-KR" sz="2400" dirty="0">
                <a:latin typeface="Times New Roman" pitchFamily="18" charset="0"/>
                <a:cs typeface="Times New Roman" pitchFamily="18" charset="0"/>
              </a:rPr>
              <a:t>challenged Soviets to arms race (SDI).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The </a:t>
            </a:r>
            <a:r>
              <a:rPr lang="en-US" altLang="ko-KR" sz="2400" dirty="0">
                <a:latin typeface="Times New Roman" pitchFamily="18" charset="0"/>
                <a:cs typeface="Times New Roman" pitchFamily="18" charset="0"/>
              </a:rPr>
              <a:t>Soviets surrendered without war because they came to understand that America was a strong Abel.; </a:t>
            </a:r>
            <a:endParaRPr lang="en-US" altLang="ko-KR" sz="2400" dirty="0" smtClean="0">
              <a:latin typeface="Times New Roman" pitchFamily="18" charset="0"/>
              <a:cs typeface="Times New Roman" pitchFamily="18" charset="0"/>
            </a:endParaRPr>
          </a:p>
          <a:p>
            <a:r>
              <a:rPr lang="en-US" altLang="ko-KR" sz="2800" i="1" dirty="0" smtClean="0">
                <a:solidFill>
                  <a:srgbClr val="3EB9EC"/>
                </a:solidFill>
                <a:latin typeface="Times New Roman" pitchFamily="18" charset="0"/>
                <a:cs typeface="Times New Roman" pitchFamily="18" charset="0"/>
              </a:rPr>
              <a:t>Cain </a:t>
            </a:r>
            <a:r>
              <a:rPr lang="en-US" altLang="ko-KR" sz="2800" i="1" dirty="0">
                <a:solidFill>
                  <a:srgbClr val="3EB9EC"/>
                </a:solidFill>
                <a:latin typeface="Times New Roman" pitchFamily="18" charset="0"/>
                <a:cs typeface="Times New Roman" pitchFamily="18" charset="0"/>
              </a:rPr>
              <a:t>only attacks when Abel is perceived as weak.</a:t>
            </a:r>
            <a:endParaRPr lang="en-US" altLang="ko-KR" sz="2400" i="1" dirty="0">
              <a:solidFill>
                <a:srgbClr val="3EB9EC"/>
              </a:solidFill>
              <a:latin typeface="Times New Roman" pitchFamily="18" charset="0"/>
              <a:cs typeface="Times New Roman" pitchFamily="18" charset="0"/>
            </a:endParaRPr>
          </a:p>
        </p:txBody>
      </p:sp>
    </p:spTree>
    <p:extLst>
      <p:ext uri="{BB962C8B-B14F-4D97-AF65-F5344CB8AC3E}">
        <p14:creationId xmlns:p14="http://schemas.microsoft.com/office/powerpoint/2010/main" val="33772275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12</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2" name="직사각형 1"/>
          <p:cNvSpPr/>
          <p:nvPr/>
        </p:nvSpPr>
        <p:spPr>
          <a:xfrm>
            <a:off x="279474" y="594548"/>
            <a:ext cx="8685014" cy="5570756"/>
          </a:xfrm>
          <a:prstGeom prst="rect">
            <a:avLst/>
          </a:prstGeom>
        </p:spPr>
        <p:txBody>
          <a:bodyPr wrap="square">
            <a:spAutoFit/>
          </a:bodyPr>
          <a:lstStyle/>
          <a:p>
            <a:r>
              <a:rPr lang="en-US" altLang="ko-KR" sz="2400" dirty="0">
                <a:latin typeface="Times New Roman" pitchFamily="18" charset="0"/>
                <a:cs typeface="Times New Roman" pitchFamily="18" charset="0"/>
              </a:rPr>
              <a:t>Now is the time when </a:t>
            </a:r>
            <a:r>
              <a:rPr lang="en-US" altLang="ko-KR" sz="2400" dirty="0" err="1">
                <a:latin typeface="Times New Roman" pitchFamily="18" charset="0"/>
                <a:cs typeface="Times New Roman" pitchFamily="18" charset="0"/>
              </a:rPr>
              <a:t>Abonim</a:t>
            </a:r>
            <a:r>
              <a:rPr lang="en-US" altLang="ko-KR" sz="2400" dirty="0">
                <a:latin typeface="Times New Roman" pitchFamily="18" charset="0"/>
                <a:cs typeface="Times New Roman" pitchFamily="18" charset="0"/>
              </a:rPr>
              <a:t> and his people is </a:t>
            </a:r>
            <a:endParaRPr lang="en-US" altLang="ko-KR" sz="2400" dirty="0" smtClean="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to </a:t>
            </a:r>
            <a:r>
              <a:rPr lang="en-US" altLang="ko-KR" sz="2400" dirty="0">
                <a:latin typeface="Times New Roman" pitchFamily="18" charset="0"/>
                <a:cs typeface="Times New Roman" pitchFamily="18" charset="0"/>
              </a:rPr>
              <a:t>fulfill </a:t>
            </a:r>
            <a:r>
              <a:rPr lang="en-US" altLang="ko-KR" sz="2800" dirty="0" err="1">
                <a:solidFill>
                  <a:srgbClr val="3EB9EC"/>
                </a:solidFill>
                <a:latin typeface="Times New Roman" pitchFamily="18" charset="0"/>
                <a:cs typeface="Times New Roman" pitchFamily="18" charset="0"/>
              </a:rPr>
              <a:t>Cheon</a:t>
            </a:r>
            <a:r>
              <a:rPr lang="en-US" altLang="ko-KR" sz="2800" dirty="0">
                <a:solidFill>
                  <a:srgbClr val="3EB9EC"/>
                </a:solidFill>
                <a:latin typeface="Times New Roman" pitchFamily="18" charset="0"/>
                <a:cs typeface="Times New Roman" pitchFamily="18" charset="0"/>
              </a:rPr>
              <a:t> Il </a:t>
            </a:r>
            <a:r>
              <a:rPr lang="en-US" altLang="ko-KR" sz="2800" dirty="0" err="1">
                <a:solidFill>
                  <a:srgbClr val="3EB9EC"/>
                </a:solidFill>
                <a:latin typeface="Times New Roman" pitchFamily="18" charset="0"/>
                <a:cs typeface="Times New Roman" pitchFamily="18" charset="0"/>
              </a:rPr>
              <a:t>Guk</a:t>
            </a:r>
            <a:r>
              <a:rPr lang="en-US" altLang="ko-KR" sz="2400" dirty="0">
                <a:latin typeface="Times New Roman" pitchFamily="18" charset="0"/>
                <a:cs typeface="Times New Roman" pitchFamily="18" charset="0"/>
              </a:rPr>
              <a:t>.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CIG </a:t>
            </a:r>
            <a:r>
              <a:rPr lang="en-US" altLang="ko-KR" sz="2400" dirty="0">
                <a:latin typeface="Times New Roman" pitchFamily="18" charset="0"/>
                <a:cs typeface="Times New Roman" pitchFamily="18" charset="0"/>
              </a:rPr>
              <a:t>can only be fulfilled when </a:t>
            </a:r>
            <a:r>
              <a:rPr lang="en-US" altLang="ko-KR" sz="2800" dirty="0">
                <a:solidFill>
                  <a:srgbClr val="3EB9EC"/>
                </a:solidFill>
                <a:latin typeface="Times New Roman" pitchFamily="18" charset="0"/>
                <a:cs typeface="Times New Roman" pitchFamily="18" charset="0"/>
              </a:rPr>
              <a:t>North and South Korea unites centered on </a:t>
            </a:r>
            <a:r>
              <a:rPr lang="en-US" altLang="ko-KR" sz="2800" dirty="0" err="1">
                <a:solidFill>
                  <a:srgbClr val="3EB9EC"/>
                </a:solidFill>
                <a:latin typeface="Times New Roman" pitchFamily="18" charset="0"/>
                <a:cs typeface="Times New Roman" pitchFamily="18" charset="0"/>
              </a:rPr>
              <a:t>Godism</a:t>
            </a:r>
            <a:r>
              <a:rPr lang="en-US" altLang="ko-KR" sz="2800" dirty="0">
                <a:solidFill>
                  <a:srgbClr val="3EB9EC"/>
                </a:solidFill>
                <a:latin typeface="Times New Roman" pitchFamily="18" charset="0"/>
                <a:cs typeface="Times New Roman" pitchFamily="18" charset="0"/>
              </a:rPr>
              <a:t> </a:t>
            </a:r>
            <a:r>
              <a:rPr lang="en-US" altLang="ko-KR" sz="2400" dirty="0">
                <a:latin typeface="Times New Roman" pitchFamily="18" charset="0"/>
                <a:cs typeface="Times New Roman" pitchFamily="18" charset="0"/>
              </a:rPr>
              <a:t>and worldwide </a:t>
            </a:r>
            <a:r>
              <a:rPr lang="en-US" altLang="ko-KR" sz="2800" dirty="0">
                <a:solidFill>
                  <a:srgbClr val="3EB9EC"/>
                </a:solidFill>
                <a:latin typeface="Times New Roman" pitchFamily="18" charset="0"/>
                <a:cs typeface="Times New Roman" pitchFamily="18" charset="0"/>
              </a:rPr>
              <a:t>Cain Nations unite with Abel Nations</a:t>
            </a:r>
            <a:r>
              <a:rPr lang="en-US" altLang="ko-KR" sz="2400" dirty="0">
                <a:solidFill>
                  <a:srgbClr val="3EB9EC"/>
                </a:solidFill>
                <a:latin typeface="Times New Roman" pitchFamily="18" charset="0"/>
                <a:cs typeface="Times New Roman" pitchFamily="18" charset="0"/>
              </a:rPr>
              <a:t>.  </a:t>
            </a:r>
            <a:endParaRPr lang="en-US" altLang="ko-KR" sz="2400" dirty="0" smtClean="0">
              <a:solidFill>
                <a:srgbClr val="3EB9EC"/>
              </a:solidFill>
              <a:latin typeface="Times New Roman" pitchFamily="18" charset="0"/>
              <a:cs typeface="Times New Roman" pitchFamily="18" charset="0"/>
            </a:endParaRPr>
          </a:p>
          <a:p>
            <a:endParaRPr lang="en-US" altLang="ko-KR" sz="2400" dirty="0">
              <a:solidFill>
                <a:srgbClr val="3EB9EC"/>
              </a:solidFill>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If </a:t>
            </a:r>
            <a:r>
              <a:rPr lang="en-US" altLang="ko-KR" sz="2400" dirty="0">
                <a:latin typeface="Times New Roman" pitchFamily="18" charset="0"/>
                <a:cs typeface="Times New Roman" pitchFamily="18" charset="0"/>
              </a:rPr>
              <a:t>Cain Nations defeat </a:t>
            </a:r>
            <a:r>
              <a:rPr lang="en-US" altLang="ko-KR" sz="2400" dirty="0" smtClean="0">
                <a:latin typeface="Times New Roman" pitchFamily="18" charset="0"/>
                <a:cs typeface="Times New Roman" pitchFamily="18" charset="0"/>
              </a:rPr>
              <a:t>Abel </a:t>
            </a:r>
            <a:r>
              <a:rPr lang="en-US" altLang="ko-KR" sz="2400" dirty="0">
                <a:latin typeface="Times New Roman" pitchFamily="18" charset="0"/>
                <a:cs typeface="Times New Roman" pitchFamily="18" charset="0"/>
              </a:rPr>
              <a:t>Nations, there can be no CIG or </a:t>
            </a:r>
            <a:r>
              <a:rPr lang="en-US" altLang="ko-KR" sz="2400" dirty="0" err="1">
                <a:latin typeface="Times New Roman" pitchFamily="18" charset="0"/>
                <a:cs typeface="Times New Roman" pitchFamily="18" charset="0"/>
              </a:rPr>
              <a:t>KofH</a:t>
            </a:r>
            <a:r>
              <a:rPr lang="en-US" altLang="ko-KR" sz="2400" dirty="0">
                <a:latin typeface="Times New Roman" pitchFamily="18" charset="0"/>
                <a:cs typeface="Times New Roman" pitchFamily="18" charset="0"/>
              </a:rPr>
              <a:t>.:</a:t>
            </a:r>
            <a:endParaRPr lang="ko-KR" altLang="ko-KR" sz="2400" dirty="0">
              <a:latin typeface="Times New Roman" pitchFamily="18" charset="0"/>
              <a:cs typeface="Times New Roman" pitchFamily="18" charset="0"/>
            </a:endParaRPr>
          </a:p>
          <a:p>
            <a:endParaRPr lang="en-US" altLang="ko-KR" sz="2400" dirty="0" smtClean="0">
              <a:latin typeface="Times New Roman" pitchFamily="18" charset="0"/>
              <a:cs typeface="Times New Roman" pitchFamily="18" charset="0"/>
            </a:endParaRPr>
          </a:p>
          <a:p>
            <a:r>
              <a:rPr lang="en-US" altLang="ko-KR" sz="2400" dirty="0" err="1" smtClean="0">
                <a:latin typeface="Times New Roman" pitchFamily="18" charset="0"/>
                <a:cs typeface="Times New Roman" pitchFamily="18" charset="0"/>
              </a:rPr>
              <a:t>Abonim</a:t>
            </a:r>
            <a:r>
              <a:rPr lang="en-US" altLang="ko-KR" sz="2400" dirty="0" smtClean="0">
                <a:latin typeface="Times New Roman" pitchFamily="18" charset="0"/>
                <a:cs typeface="Times New Roman" pitchFamily="18" charset="0"/>
              </a:rPr>
              <a:t> </a:t>
            </a:r>
            <a:r>
              <a:rPr lang="en-US" altLang="ko-KR" sz="2400" dirty="0">
                <a:latin typeface="Times New Roman" pitchFamily="18" charset="0"/>
                <a:cs typeface="Times New Roman" pitchFamily="18" charset="0"/>
              </a:rPr>
              <a:t>asked:</a:t>
            </a:r>
            <a:endParaRPr lang="ko-KR" altLang="ko-KR" sz="2400" dirty="0">
              <a:latin typeface="Times New Roman" pitchFamily="18" charset="0"/>
              <a:cs typeface="Times New Roman" pitchFamily="18" charset="0"/>
            </a:endParaRPr>
          </a:p>
          <a:p>
            <a:endParaRPr lang="en-US" altLang="ko-KR" sz="2400" dirty="0" smtClean="0">
              <a:latin typeface="Times New Roman" pitchFamily="18" charset="0"/>
              <a:cs typeface="Times New Roman" pitchFamily="18" charset="0"/>
            </a:endParaRPr>
          </a:p>
          <a:p>
            <a:r>
              <a:rPr lang="en-US" altLang="ko-KR" sz="2400" i="1" dirty="0" smtClean="0">
                <a:latin typeface="Times New Roman" pitchFamily="18" charset="0"/>
                <a:cs typeface="Times New Roman" pitchFamily="18" charset="0"/>
              </a:rPr>
              <a:t>Island </a:t>
            </a:r>
            <a:r>
              <a:rPr lang="en-US" altLang="ko-KR" sz="2400" i="1" dirty="0">
                <a:latin typeface="Times New Roman" pitchFamily="18" charset="0"/>
                <a:cs typeface="Times New Roman" pitchFamily="18" charset="0"/>
              </a:rPr>
              <a:t>nations to form a Federation to defend against larger Cain </a:t>
            </a:r>
            <a:r>
              <a:rPr lang="en-US" altLang="ko-KR" sz="2400" i="1" dirty="0" smtClean="0">
                <a:latin typeface="Times New Roman" pitchFamily="18" charset="0"/>
                <a:cs typeface="Times New Roman" pitchFamily="18" charset="0"/>
              </a:rPr>
              <a:t>Nations. Korea </a:t>
            </a:r>
            <a:r>
              <a:rPr lang="en-US" altLang="ko-KR" sz="2400" i="1" dirty="0">
                <a:latin typeface="Times New Roman" pitchFamily="18" charset="0"/>
                <a:cs typeface="Times New Roman" pitchFamily="18" charset="0"/>
              </a:rPr>
              <a:t>and Japan to become one nation and create military </a:t>
            </a:r>
            <a:r>
              <a:rPr lang="en-US" altLang="ko-KR" sz="2400" i="1" dirty="0" smtClean="0">
                <a:latin typeface="Times New Roman" pitchFamily="18" charset="0"/>
                <a:cs typeface="Times New Roman" pitchFamily="18" charset="0"/>
              </a:rPr>
              <a:t>alliance. </a:t>
            </a:r>
            <a:r>
              <a:rPr lang="en-US" altLang="ko-KR" sz="2800" i="1" dirty="0" smtClean="0">
                <a:solidFill>
                  <a:srgbClr val="3EB9EC"/>
                </a:solidFill>
                <a:latin typeface="Times New Roman" pitchFamily="18" charset="0"/>
                <a:cs typeface="Times New Roman" pitchFamily="18" charset="0"/>
              </a:rPr>
              <a:t>Abel </a:t>
            </a:r>
            <a:r>
              <a:rPr lang="en-US" altLang="ko-KR" sz="2800" i="1" dirty="0">
                <a:solidFill>
                  <a:srgbClr val="3EB9EC"/>
                </a:solidFill>
                <a:latin typeface="Times New Roman" pitchFamily="18" charset="0"/>
                <a:cs typeface="Times New Roman" pitchFamily="18" charset="0"/>
              </a:rPr>
              <a:t>Nations need to form </a:t>
            </a:r>
            <a:r>
              <a:rPr lang="en-US" altLang="ko-KR" sz="2800" i="1" dirty="0" smtClean="0">
                <a:solidFill>
                  <a:srgbClr val="3EB9EC"/>
                </a:solidFill>
                <a:latin typeface="Times New Roman" pitchFamily="18" charset="0"/>
                <a:cs typeface="Times New Roman" pitchFamily="18" charset="0"/>
              </a:rPr>
              <a:t>Abel alliance.</a:t>
            </a:r>
            <a:endParaRPr lang="ko-KR" altLang="ko-KR" sz="2800" i="1" dirty="0">
              <a:solidFill>
                <a:srgbClr val="3EB9EC"/>
              </a:solidFill>
              <a:latin typeface="Times New Roman" pitchFamily="18" charset="0"/>
              <a:cs typeface="Times New Roman" pitchFamily="18" charset="0"/>
            </a:endParaRPr>
          </a:p>
        </p:txBody>
      </p:sp>
    </p:spTree>
    <p:extLst>
      <p:ext uri="{BB962C8B-B14F-4D97-AF65-F5344CB8AC3E}">
        <p14:creationId xmlns:p14="http://schemas.microsoft.com/office/powerpoint/2010/main" val="4266385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13</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2" name="직사각형 1"/>
          <p:cNvSpPr/>
          <p:nvPr/>
        </p:nvSpPr>
        <p:spPr>
          <a:xfrm>
            <a:off x="279474" y="692696"/>
            <a:ext cx="8685014" cy="5262979"/>
          </a:xfrm>
          <a:prstGeom prst="rect">
            <a:avLst/>
          </a:prstGeom>
        </p:spPr>
        <p:txBody>
          <a:bodyPr wrap="square">
            <a:spAutoFit/>
          </a:bodyPr>
          <a:lstStyle/>
          <a:p>
            <a:r>
              <a:rPr lang="en-US" altLang="ko-KR" sz="3200" dirty="0">
                <a:solidFill>
                  <a:srgbClr val="3EB9EC"/>
                </a:solidFill>
                <a:latin typeface="Times New Roman" pitchFamily="18" charset="0"/>
                <a:cs typeface="Times New Roman" pitchFamily="18" charset="0"/>
              </a:rPr>
              <a:t>Abel Nations </a:t>
            </a:r>
            <a:r>
              <a:rPr lang="en-US" altLang="ko-KR" sz="2400" dirty="0">
                <a:latin typeface="Times New Roman" pitchFamily="18" charset="0"/>
                <a:cs typeface="Times New Roman" pitchFamily="18" charset="0"/>
              </a:rPr>
              <a:t>must be </a:t>
            </a:r>
            <a:r>
              <a:rPr lang="en-US" altLang="ko-KR" sz="2800" dirty="0">
                <a:solidFill>
                  <a:srgbClr val="3EB9EC"/>
                </a:solidFill>
                <a:latin typeface="Times New Roman" pitchFamily="18" charset="0"/>
                <a:cs typeface="Times New Roman" pitchFamily="18" charset="0"/>
              </a:rPr>
              <a:t>stronger</a:t>
            </a:r>
            <a:r>
              <a:rPr lang="en-US" altLang="ko-KR" sz="2400" dirty="0">
                <a:latin typeface="Times New Roman" pitchFamily="18" charset="0"/>
                <a:cs typeface="Times New Roman" pitchFamily="18" charset="0"/>
              </a:rPr>
              <a:t> than Cain Nations </a:t>
            </a:r>
            <a:endParaRPr lang="en-US" altLang="ko-KR" sz="2400" dirty="0" smtClean="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to </a:t>
            </a:r>
            <a:r>
              <a:rPr lang="en-US" altLang="ko-KR" sz="2800" dirty="0">
                <a:solidFill>
                  <a:srgbClr val="3EB9EC"/>
                </a:solidFill>
                <a:latin typeface="Times New Roman" pitchFamily="18" charset="0"/>
                <a:cs typeface="Times New Roman" pitchFamily="18" charset="0"/>
              </a:rPr>
              <a:t>prevent war </a:t>
            </a:r>
            <a:r>
              <a:rPr lang="en-US" altLang="ko-KR" sz="2400" dirty="0">
                <a:latin typeface="Times New Roman" pitchFamily="18" charset="0"/>
                <a:cs typeface="Times New Roman" pitchFamily="18" charset="0"/>
              </a:rPr>
              <a:t>or to quickly defeat them </a:t>
            </a:r>
            <a:endParaRPr lang="en-US" altLang="ko-KR" sz="2400" dirty="0" smtClean="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so </a:t>
            </a:r>
            <a:r>
              <a:rPr lang="en-US" altLang="ko-KR" sz="2400" dirty="0">
                <a:latin typeface="Times New Roman" pitchFamily="18" charset="0"/>
                <a:cs typeface="Times New Roman" pitchFamily="18" charset="0"/>
              </a:rPr>
              <a:t>the world is not destroyed or its people come under slavery</a:t>
            </a:r>
            <a:r>
              <a:rPr lang="en-US" altLang="ko-KR" sz="2400" dirty="0" smtClean="0">
                <a:latin typeface="Times New Roman" pitchFamily="18" charset="0"/>
                <a:cs typeface="Times New Roman" pitchFamily="18" charset="0"/>
              </a:rPr>
              <a:t>.</a:t>
            </a:r>
          </a:p>
          <a:p>
            <a:endParaRPr lang="en-US" altLang="ko-KR" sz="2400" dirty="0">
              <a:latin typeface="Times New Roman" pitchFamily="18" charset="0"/>
              <a:cs typeface="Times New Roman" pitchFamily="18" charset="0"/>
            </a:endParaRPr>
          </a:p>
          <a:p>
            <a:r>
              <a:rPr lang="en-US" altLang="ko-KR" sz="3200" dirty="0">
                <a:solidFill>
                  <a:srgbClr val="3EB9EC"/>
                </a:solidFill>
                <a:latin typeface="Times New Roman" pitchFamily="18" charset="0"/>
                <a:cs typeface="Times New Roman" pitchFamily="18" charset="0"/>
              </a:rPr>
              <a:t>The Cain Nations </a:t>
            </a:r>
            <a:r>
              <a:rPr lang="en-US" altLang="ko-KR" sz="2400" dirty="0">
                <a:latin typeface="Times New Roman" pitchFamily="18" charset="0"/>
                <a:cs typeface="Times New Roman" pitchFamily="18" charset="0"/>
              </a:rPr>
              <a:t>do not treat their own people </a:t>
            </a:r>
            <a:endParaRPr lang="en-US" altLang="ko-KR" sz="2400" dirty="0" smtClean="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fairly </a:t>
            </a:r>
            <a:r>
              <a:rPr lang="en-US" altLang="ko-KR" sz="2400" dirty="0">
                <a:latin typeface="Times New Roman" pitchFamily="18" charset="0"/>
                <a:cs typeface="Times New Roman" pitchFamily="18" charset="0"/>
              </a:rPr>
              <a:t>or humanely.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How </a:t>
            </a:r>
            <a:r>
              <a:rPr lang="en-US" altLang="ko-KR" sz="2400" dirty="0">
                <a:latin typeface="Times New Roman" pitchFamily="18" charset="0"/>
                <a:cs typeface="Times New Roman" pitchFamily="18" charset="0"/>
              </a:rPr>
              <a:t>do you think they will treat the people </a:t>
            </a:r>
            <a:endParaRPr lang="en-US" altLang="ko-KR" sz="2400" dirty="0" smtClean="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of </a:t>
            </a:r>
            <a:r>
              <a:rPr lang="en-US" altLang="ko-KR" sz="2400" dirty="0">
                <a:latin typeface="Times New Roman" pitchFamily="18" charset="0"/>
                <a:cs typeface="Times New Roman" pitchFamily="18" charset="0"/>
              </a:rPr>
              <a:t>the nations they conquer?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800" dirty="0">
                <a:solidFill>
                  <a:srgbClr val="3EB9EC"/>
                </a:solidFill>
                <a:latin typeface="Times New Roman" pitchFamily="18" charset="0"/>
                <a:cs typeface="Times New Roman" pitchFamily="18" charset="0"/>
              </a:rPr>
              <a:t>Abel needs to be strong to prevent Cain </a:t>
            </a:r>
            <a:endParaRPr lang="en-US" altLang="ko-KR" sz="2800" dirty="0" smtClean="0">
              <a:solidFill>
                <a:srgbClr val="3EB9EC"/>
              </a:solidFill>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from </a:t>
            </a:r>
            <a:r>
              <a:rPr lang="en-US" altLang="ko-KR" sz="2400" dirty="0">
                <a:latin typeface="Times New Roman" pitchFamily="18" charset="0"/>
                <a:cs typeface="Times New Roman" pitchFamily="18" charset="0"/>
              </a:rPr>
              <a:t>acting against God’s people and to liberate all people throughout the world.</a:t>
            </a:r>
          </a:p>
        </p:txBody>
      </p:sp>
    </p:spTree>
    <p:extLst>
      <p:ext uri="{BB962C8B-B14F-4D97-AF65-F5344CB8AC3E}">
        <p14:creationId xmlns:p14="http://schemas.microsoft.com/office/powerpoint/2010/main" val="28984086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3"/>
          <p:cNvPicPr>
            <a:picLocks noChangeAspect="1" noChangeArrowheads="1"/>
          </p:cNvPicPr>
          <p:nvPr/>
        </p:nvPicPr>
        <p:blipFill>
          <a:blip r:embed="rId2"/>
          <a:srcRect/>
          <a:stretch>
            <a:fillRect/>
          </a:stretch>
        </p:blipFill>
        <p:spPr bwMode="auto">
          <a:xfrm>
            <a:off x="0" y="-1"/>
            <a:ext cx="9252520" cy="6858001"/>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14</a:t>
            </a:fld>
            <a:endParaRPr lang="ko-KR" altLang="en-US"/>
          </a:p>
        </p:txBody>
      </p:sp>
      <p:sp>
        <p:nvSpPr>
          <p:cNvPr id="2" name="직사각형 1"/>
          <p:cNvSpPr/>
          <p:nvPr/>
        </p:nvSpPr>
        <p:spPr>
          <a:xfrm>
            <a:off x="0" y="2852936"/>
            <a:ext cx="4626260" cy="803490"/>
          </a:xfrm>
          <a:prstGeom prst="rect">
            <a:avLst/>
          </a:prstGeom>
          <a:effectLst>
            <a:reflection blurRad="6350" stA="52000" endA="300" endPos="35000" dir="5400000" sy="-100000" algn="bl" rotWithShape="0"/>
          </a:effectLst>
        </p:spPr>
        <p:txBody>
          <a:bodyPr wrap="square" lIns="36000" rIns="36000">
            <a:spAutoFit/>
          </a:bodyPr>
          <a:lstStyle/>
          <a:p>
            <a:pPr algn="ctr">
              <a:lnSpc>
                <a:spcPct val="150000"/>
              </a:lnSpc>
              <a:tabLst/>
            </a:pPr>
            <a:r>
              <a:rPr lang="en-US" altLang="zh-CN" sz="3500" b="1" dirty="0" smtClean="0">
                <a:solidFill>
                  <a:srgbClr val="3FB9EC"/>
                </a:solidFill>
                <a:latin typeface="Times New Roman" pitchFamily="18" charset="0"/>
                <a:cs typeface="Times New Roman" pitchFamily="18" charset="0"/>
              </a:rPr>
              <a:t>FREEDOM </a:t>
            </a:r>
            <a:r>
              <a:rPr lang="en-US" altLang="zh-CN" sz="3500" b="1" dirty="0" smtClean="0">
                <a:solidFill>
                  <a:schemeClr val="tx1">
                    <a:lumMod val="75000"/>
                    <a:lumOff val="25000"/>
                  </a:schemeClr>
                </a:solidFill>
                <a:latin typeface="Times New Roman" pitchFamily="18" charset="0"/>
                <a:cs typeface="Times New Roman" pitchFamily="18" charset="0"/>
              </a:rPr>
              <a:t>SOCIETY</a:t>
            </a:r>
          </a:p>
        </p:txBody>
      </p:sp>
      <p:sp>
        <p:nvSpPr>
          <p:cNvPr id="1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Strong Abel and Freedom Society</a:t>
            </a:r>
            <a:endParaRPr lang="en-US" altLang="zh-CN" dirty="0" smtClean="0">
              <a:solidFill>
                <a:schemeClr val="bg1"/>
              </a:solidFill>
              <a:effectLst>
                <a:outerShdw blurRad="38100" dist="38100" dir="2700000" algn="tl">
                  <a:srgbClr val="000000">
                    <a:alpha val="43137"/>
                  </a:srgbClr>
                </a:outerShdw>
              </a:effectLst>
            </a:endParaRPr>
          </a:p>
        </p:txBody>
      </p:sp>
      <p:sp>
        <p:nvSpPr>
          <p:cNvPr id="27"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Roots of the Teaching in TF’s Words -</a:t>
            </a:r>
          </a:p>
        </p:txBody>
      </p:sp>
      <p:grpSp>
        <p:nvGrpSpPr>
          <p:cNvPr id="6" name="그룹 5"/>
          <p:cNvGrpSpPr/>
          <p:nvPr/>
        </p:nvGrpSpPr>
        <p:grpSpPr>
          <a:xfrm>
            <a:off x="5292080" y="2420888"/>
            <a:ext cx="4032448" cy="2448272"/>
            <a:chOff x="5292080" y="2420888"/>
            <a:chExt cx="4032448" cy="2448272"/>
          </a:xfrm>
        </p:grpSpPr>
        <p:grpSp>
          <p:nvGrpSpPr>
            <p:cNvPr id="5" name="그룹 4"/>
            <p:cNvGrpSpPr/>
            <p:nvPr/>
          </p:nvGrpSpPr>
          <p:grpSpPr>
            <a:xfrm>
              <a:off x="5292080" y="2420888"/>
              <a:ext cx="4032448" cy="2448272"/>
              <a:chOff x="5292080" y="2420888"/>
              <a:chExt cx="4032448" cy="2448272"/>
            </a:xfrm>
          </p:grpSpPr>
          <p:sp>
            <p:nvSpPr>
              <p:cNvPr id="3" name="직사각형 2"/>
              <p:cNvSpPr/>
              <p:nvPr/>
            </p:nvSpPr>
            <p:spPr>
              <a:xfrm>
                <a:off x="5743281" y="2780928"/>
                <a:ext cx="1466555" cy="523220"/>
              </a:xfrm>
              <a:prstGeom prst="rect">
                <a:avLst/>
              </a:prstGeom>
            </p:spPr>
            <p:txBody>
              <a:bodyPr wrap="none">
                <a:spAutoFit/>
              </a:bodyPr>
              <a:lstStyle/>
              <a:p>
                <a:r>
                  <a:rPr lang="en-US" altLang="zh-CN" sz="2800" i="1" dirty="0">
                    <a:latin typeface="Times New Roman" pitchFamily="18" charset="0"/>
                    <a:cs typeface="Times New Roman" pitchFamily="18" charset="0"/>
                  </a:rPr>
                  <a:t>Freedom</a:t>
                </a:r>
                <a:endParaRPr lang="en-US" altLang="zh-CN" sz="2800" i="1" dirty="0" smtClean="0">
                  <a:latin typeface="Times New Roman" pitchFamily="18" charset="0"/>
                  <a:cs typeface="Times New Roman" pitchFamily="18" charset="0"/>
                </a:endParaRPr>
              </a:p>
            </p:txBody>
          </p:sp>
          <p:sp>
            <p:nvSpPr>
              <p:cNvPr id="19" name="직사각형 18"/>
              <p:cNvSpPr/>
              <p:nvPr/>
            </p:nvSpPr>
            <p:spPr>
              <a:xfrm>
                <a:off x="7275954" y="3203684"/>
                <a:ext cx="680422" cy="369332"/>
              </a:xfrm>
              <a:prstGeom prst="rect">
                <a:avLst/>
              </a:prstGeom>
            </p:spPr>
            <p:txBody>
              <a:bodyPr wrap="square">
                <a:spAutoFit/>
              </a:bodyPr>
              <a:lstStyle/>
              <a:p>
                <a:r>
                  <a:rPr lang="en-US" altLang="zh-CN" i="1" dirty="0" smtClean="0">
                    <a:latin typeface="Times New Roman" pitchFamily="18" charset="0"/>
                    <a:cs typeface="Times New Roman" pitchFamily="18" charset="0"/>
                  </a:rPr>
                  <a:t>and</a:t>
                </a:r>
              </a:p>
            </p:txBody>
          </p:sp>
          <p:sp>
            <p:nvSpPr>
              <p:cNvPr id="20" name="직사각형 19"/>
              <p:cNvSpPr/>
              <p:nvPr/>
            </p:nvSpPr>
            <p:spPr>
              <a:xfrm>
                <a:off x="6228184" y="3049796"/>
                <a:ext cx="2232248" cy="523220"/>
              </a:xfrm>
              <a:prstGeom prst="rect">
                <a:avLst/>
              </a:prstGeom>
            </p:spPr>
            <p:txBody>
              <a:bodyPr wrap="square">
                <a:spAutoFit/>
              </a:bodyPr>
              <a:lstStyle/>
              <a:p>
                <a:r>
                  <a:rPr lang="en-US" altLang="zh-CN" sz="2800" i="1" dirty="0">
                    <a:latin typeface="Times New Roman" pitchFamily="18" charset="0"/>
                    <a:cs typeface="Times New Roman" pitchFamily="18" charset="0"/>
                  </a:rPr>
                  <a:t>Society</a:t>
                </a:r>
                <a:endParaRPr lang="en-US" altLang="zh-CN" sz="2800" i="1" dirty="0" smtClean="0">
                  <a:latin typeface="Times New Roman" pitchFamily="18" charset="0"/>
                  <a:cs typeface="Times New Roman" pitchFamily="18" charset="0"/>
                </a:endParaRPr>
              </a:p>
            </p:txBody>
          </p:sp>
          <p:sp>
            <p:nvSpPr>
              <p:cNvPr id="21" name="직사각형 20"/>
              <p:cNvSpPr/>
              <p:nvPr/>
            </p:nvSpPr>
            <p:spPr>
              <a:xfrm>
                <a:off x="6228184" y="3358733"/>
                <a:ext cx="3096344" cy="646331"/>
              </a:xfrm>
              <a:prstGeom prst="rect">
                <a:avLst/>
              </a:prstGeom>
            </p:spPr>
            <p:txBody>
              <a:bodyPr wrap="square">
                <a:spAutoFit/>
              </a:bodyPr>
              <a:lstStyle/>
              <a:p>
                <a:r>
                  <a:rPr lang="en-US" altLang="zh-CN" sz="3600" i="1" dirty="0" smtClean="0">
                    <a:solidFill>
                      <a:srgbClr val="3FB9EC"/>
                    </a:solidFill>
                    <a:latin typeface="Times New Roman" pitchFamily="18" charset="0"/>
                    <a:cs typeface="Times New Roman" pitchFamily="18" charset="0"/>
                  </a:rPr>
                  <a:t>Garden</a:t>
                </a:r>
              </a:p>
            </p:txBody>
          </p:sp>
          <p:sp>
            <p:nvSpPr>
              <p:cNvPr id="22" name="직사각형 21"/>
              <p:cNvSpPr/>
              <p:nvPr/>
            </p:nvSpPr>
            <p:spPr>
              <a:xfrm>
                <a:off x="7164288" y="3717032"/>
                <a:ext cx="1133644" cy="646331"/>
              </a:xfrm>
              <a:prstGeom prst="rect">
                <a:avLst/>
              </a:prstGeom>
            </p:spPr>
            <p:txBody>
              <a:bodyPr wrap="none">
                <a:spAutoFit/>
              </a:bodyPr>
              <a:lstStyle/>
              <a:p>
                <a:r>
                  <a:rPr lang="en-US" altLang="zh-CN" sz="3600" i="1" dirty="0">
                    <a:solidFill>
                      <a:srgbClr val="3FB9EC"/>
                    </a:solidFill>
                    <a:latin typeface="Times New Roman" pitchFamily="18" charset="0"/>
                    <a:cs typeface="Times New Roman" pitchFamily="18" charset="0"/>
                  </a:rPr>
                  <a:t>Eden</a:t>
                </a:r>
                <a:endParaRPr lang="ko-KR" altLang="en-US" sz="3600" i="1" dirty="0">
                  <a:solidFill>
                    <a:srgbClr val="3FB9EC"/>
                  </a:solidFill>
                  <a:latin typeface="Times New Roman" pitchFamily="18" charset="0"/>
                  <a:cs typeface="Times New Roman" pitchFamily="18" charset="0"/>
                </a:endParaRPr>
              </a:p>
            </p:txBody>
          </p:sp>
          <p:sp>
            <p:nvSpPr>
              <p:cNvPr id="23" name="직사각형 22"/>
              <p:cNvSpPr/>
              <p:nvPr/>
            </p:nvSpPr>
            <p:spPr>
              <a:xfrm>
                <a:off x="5292080" y="2420888"/>
                <a:ext cx="612668" cy="1015663"/>
              </a:xfrm>
              <a:prstGeom prst="rect">
                <a:avLst/>
              </a:prstGeom>
            </p:spPr>
            <p:txBody>
              <a:bodyPr wrap="none">
                <a:spAutoFit/>
              </a:bodyPr>
              <a:lstStyle/>
              <a:p>
                <a:r>
                  <a:rPr lang="en-US" altLang="zh-CN" sz="6000" i="1" dirty="0" smtClean="0">
                    <a:latin typeface="Times New Roman" pitchFamily="18" charset="0"/>
                    <a:cs typeface="Times New Roman" pitchFamily="18" charset="0"/>
                  </a:rPr>
                  <a:t>“</a:t>
                </a:r>
              </a:p>
            </p:txBody>
          </p:sp>
          <p:sp>
            <p:nvSpPr>
              <p:cNvPr id="24" name="직사각형 23"/>
              <p:cNvSpPr/>
              <p:nvPr/>
            </p:nvSpPr>
            <p:spPr>
              <a:xfrm>
                <a:off x="8100392" y="3853497"/>
                <a:ext cx="612668" cy="1015663"/>
              </a:xfrm>
              <a:prstGeom prst="rect">
                <a:avLst/>
              </a:prstGeom>
            </p:spPr>
            <p:txBody>
              <a:bodyPr wrap="none">
                <a:spAutoFit/>
              </a:bodyPr>
              <a:lstStyle/>
              <a:p>
                <a:r>
                  <a:rPr lang="en-US" altLang="zh-CN" sz="6000" i="1" dirty="0" smtClean="0">
                    <a:latin typeface="Times New Roman" pitchFamily="18" charset="0"/>
                    <a:cs typeface="Times New Roman" pitchFamily="18" charset="0"/>
                  </a:rPr>
                  <a:t>”</a:t>
                </a:r>
              </a:p>
            </p:txBody>
          </p:sp>
          <p:sp>
            <p:nvSpPr>
              <p:cNvPr id="16" name="직사각형 15"/>
              <p:cNvSpPr/>
              <p:nvPr/>
            </p:nvSpPr>
            <p:spPr>
              <a:xfrm>
                <a:off x="6948264" y="3779748"/>
                <a:ext cx="482819" cy="369332"/>
              </a:xfrm>
              <a:prstGeom prst="rect">
                <a:avLst/>
              </a:prstGeom>
            </p:spPr>
            <p:txBody>
              <a:bodyPr wrap="square">
                <a:spAutoFit/>
              </a:bodyPr>
              <a:lstStyle/>
              <a:p>
                <a:r>
                  <a:rPr lang="en-US" altLang="zh-CN" i="1" dirty="0" smtClean="0">
                    <a:solidFill>
                      <a:srgbClr val="3FB9EC"/>
                    </a:solidFill>
                    <a:latin typeface="Times New Roman" pitchFamily="18" charset="0"/>
                    <a:cs typeface="Times New Roman" pitchFamily="18" charset="0"/>
                  </a:rPr>
                  <a:t>of</a:t>
                </a:r>
              </a:p>
            </p:txBody>
          </p:sp>
        </p:grpSp>
        <p:sp>
          <p:nvSpPr>
            <p:cNvPr id="17" name="직사각형 16"/>
            <p:cNvSpPr/>
            <p:nvPr/>
          </p:nvSpPr>
          <p:spPr>
            <a:xfrm>
              <a:off x="5889381" y="3419708"/>
              <a:ext cx="482819" cy="369332"/>
            </a:xfrm>
            <a:prstGeom prst="rect">
              <a:avLst/>
            </a:prstGeom>
          </p:spPr>
          <p:txBody>
            <a:bodyPr wrap="square">
              <a:spAutoFit/>
            </a:bodyPr>
            <a:lstStyle/>
            <a:p>
              <a:r>
                <a:rPr lang="en-US" altLang="zh-CN" i="1" dirty="0" smtClean="0">
                  <a:solidFill>
                    <a:srgbClr val="3FB9EC"/>
                  </a:solidFill>
                  <a:latin typeface="Times New Roman" pitchFamily="18" charset="0"/>
                  <a:cs typeface="Times New Roman" pitchFamily="18" charset="0"/>
                </a:rPr>
                <a:t>the</a:t>
              </a:r>
            </a:p>
          </p:txBody>
        </p:sp>
      </p:grpSp>
    </p:spTree>
    <p:extLst>
      <p:ext uri="{BB962C8B-B14F-4D97-AF65-F5344CB8AC3E}">
        <p14:creationId xmlns:p14="http://schemas.microsoft.com/office/powerpoint/2010/main" val="2001427496"/>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15</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2" name="직사각형 1"/>
          <p:cNvSpPr/>
          <p:nvPr/>
        </p:nvSpPr>
        <p:spPr>
          <a:xfrm>
            <a:off x="279474" y="404664"/>
            <a:ext cx="8685014" cy="6078587"/>
          </a:xfrm>
          <a:prstGeom prst="rect">
            <a:avLst/>
          </a:prstGeom>
        </p:spPr>
        <p:txBody>
          <a:bodyPr wrap="square">
            <a:spAutoFit/>
          </a:bodyPr>
          <a:lstStyle/>
          <a:p>
            <a:r>
              <a:rPr lang="en-US" altLang="ko-KR" sz="2800" dirty="0">
                <a:solidFill>
                  <a:srgbClr val="3FB9EC"/>
                </a:solidFill>
                <a:latin typeface="Times New Roman" pitchFamily="18" charset="0"/>
                <a:cs typeface="Times New Roman" pitchFamily="18" charset="0"/>
              </a:rPr>
              <a:t>The Freedom Society Philosophy</a:t>
            </a:r>
            <a:r>
              <a:rPr lang="en-US" altLang="ko-KR" sz="2000" dirty="0">
                <a:latin typeface="Times New Roman" pitchFamily="18" charset="0"/>
                <a:cs typeface="Times New Roman" pitchFamily="18" charset="0"/>
              </a:rPr>
              <a:t> </a:t>
            </a:r>
            <a:endParaRPr lang="en-US" altLang="ko-KR" sz="2000" dirty="0" smtClean="0">
              <a:latin typeface="Times New Roman" pitchFamily="18" charset="0"/>
              <a:cs typeface="Times New Roman" pitchFamily="18" charset="0"/>
            </a:endParaRPr>
          </a:p>
          <a:p>
            <a:r>
              <a:rPr lang="en-US" altLang="ko-KR" sz="1900" dirty="0" smtClean="0">
                <a:latin typeface="Times New Roman" pitchFamily="18" charset="0"/>
                <a:cs typeface="Times New Roman" pitchFamily="18" charset="0"/>
              </a:rPr>
              <a:t>arises out </a:t>
            </a:r>
            <a:r>
              <a:rPr lang="en-US" altLang="ko-KR" sz="1900" dirty="0">
                <a:latin typeface="Times New Roman" pitchFamily="18" charset="0"/>
                <a:cs typeface="Times New Roman" pitchFamily="18" charset="0"/>
              </a:rPr>
              <a:t>of </a:t>
            </a:r>
            <a:r>
              <a:rPr lang="en-US" altLang="ko-KR" sz="1900" dirty="0" smtClean="0">
                <a:latin typeface="Times New Roman" pitchFamily="18" charset="0"/>
                <a:cs typeface="Times New Roman" pitchFamily="18" charset="0"/>
              </a:rPr>
              <a:t>a </a:t>
            </a:r>
            <a:r>
              <a:rPr lang="en-US" altLang="ko-KR" sz="1900" dirty="0">
                <a:latin typeface="Times New Roman" pitchFamily="18" charset="0"/>
                <a:cs typeface="Times New Roman" pitchFamily="18" charset="0"/>
              </a:rPr>
              <a:t>fundamental analysis of the nation state in light of the paradigm of Adam, Eve </a:t>
            </a:r>
            <a:r>
              <a:rPr lang="en-US" altLang="ko-KR" sz="1400" dirty="0" smtClean="0">
                <a:latin typeface="Times New Roman" pitchFamily="18" charset="0"/>
                <a:cs typeface="Times New Roman" pitchFamily="18" charset="0"/>
              </a:rPr>
              <a:t>(</a:t>
            </a:r>
            <a:r>
              <a:rPr lang="en-US" altLang="ko-KR" sz="1400" dirty="0">
                <a:latin typeface="Times New Roman" pitchFamily="18" charset="0"/>
                <a:cs typeface="Times New Roman" pitchFamily="18" charset="0"/>
              </a:rPr>
              <a:t>the parents of Cain and Abel) </a:t>
            </a:r>
            <a:r>
              <a:rPr lang="en-US" altLang="ko-KR" sz="1900" dirty="0">
                <a:latin typeface="Times New Roman" pitchFamily="18" charset="0"/>
                <a:cs typeface="Times New Roman" pitchFamily="18" charset="0"/>
              </a:rPr>
              <a:t>and the archangel in the Garden of Eden.  </a:t>
            </a:r>
            <a:endParaRPr lang="en-US" altLang="ko-KR" sz="1900" dirty="0" smtClean="0">
              <a:latin typeface="Times New Roman" pitchFamily="18" charset="0"/>
              <a:cs typeface="Times New Roman" pitchFamily="18" charset="0"/>
            </a:endParaRPr>
          </a:p>
          <a:p>
            <a:endParaRPr lang="en-US" altLang="ko-KR" sz="1900" dirty="0">
              <a:latin typeface="Times New Roman" pitchFamily="18" charset="0"/>
              <a:cs typeface="Times New Roman" pitchFamily="18" charset="0"/>
            </a:endParaRPr>
          </a:p>
          <a:p>
            <a:r>
              <a:rPr lang="en-US" altLang="ko-KR" sz="1900" dirty="0" smtClean="0">
                <a:latin typeface="Times New Roman" pitchFamily="18" charset="0"/>
                <a:cs typeface="Times New Roman" pitchFamily="18" charset="0"/>
              </a:rPr>
              <a:t>In </a:t>
            </a:r>
            <a:r>
              <a:rPr lang="en-US" altLang="ko-KR" sz="1900" dirty="0">
                <a:latin typeface="Times New Roman" pitchFamily="18" charset="0"/>
                <a:cs typeface="Times New Roman" pitchFamily="18" charset="0"/>
              </a:rPr>
              <a:t>the Garden of Eden, there are four actors, however God is always steadily moving according to His own absolute, eternal and unchanging nature. </a:t>
            </a:r>
            <a:endParaRPr lang="en-US" altLang="ko-KR" sz="1900" dirty="0" smtClean="0">
              <a:latin typeface="Times New Roman" pitchFamily="18" charset="0"/>
              <a:cs typeface="Times New Roman" pitchFamily="18" charset="0"/>
            </a:endParaRPr>
          </a:p>
          <a:p>
            <a:endParaRPr lang="en-US" altLang="ko-KR" sz="1900" dirty="0">
              <a:latin typeface="Times New Roman" pitchFamily="18" charset="0"/>
              <a:cs typeface="Times New Roman" pitchFamily="18" charset="0"/>
            </a:endParaRPr>
          </a:p>
          <a:p>
            <a:r>
              <a:rPr lang="en-US" altLang="ko-KR" sz="1900" dirty="0" smtClean="0">
                <a:latin typeface="Times New Roman" pitchFamily="18" charset="0"/>
                <a:cs typeface="Times New Roman" pitchFamily="18" charset="0"/>
              </a:rPr>
              <a:t>So </a:t>
            </a:r>
            <a:r>
              <a:rPr lang="en-US" altLang="ko-KR" sz="1900" dirty="0">
                <a:latin typeface="Times New Roman" pitchFamily="18" charset="0"/>
                <a:cs typeface="Times New Roman" pitchFamily="18" charset="0"/>
              </a:rPr>
              <a:t>it is the three beings: </a:t>
            </a:r>
            <a:endParaRPr lang="en-US" altLang="ko-KR" sz="1900" dirty="0" smtClean="0">
              <a:latin typeface="Times New Roman" pitchFamily="18" charset="0"/>
              <a:cs typeface="Times New Roman" pitchFamily="18" charset="0"/>
            </a:endParaRPr>
          </a:p>
          <a:p>
            <a:r>
              <a:rPr lang="en-US" altLang="ko-KR" sz="1900" i="1" dirty="0" smtClean="0">
                <a:latin typeface="Times New Roman" pitchFamily="18" charset="0"/>
                <a:cs typeface="Times New Roman" pitchFamily="18" charset="0"/>
              </a:rPr>
              <a:t>Adam</a:t>
            </a:r>
            <a:r>
              <a:rPr lang="en-US" altLang="ko-KR" sz="1900" i="1" dirty="0">
                <a:latin typeface="Times New Roman" pitchFamily="18" charset="0"/>
                <a:cs typeface="Times New Roman" pitchFamily="18" charset="0"/>
              </a:rPr>
              <a:t>, Eve and the Archangel who are given the freedom that allows them to obey or to disobey God.  God’s ideal is for love to be the center of God and human relationship so God gives freedom and responsibility to allow Adam and Eve to more fully reflect God’s original nature.  It is for this reason that God does not intervene in the Fall!  Thus, freedom is the absolute prerequisite for God’s ideal society. Freedom is so important that God is willing to suffer the pain of Heart for thousands and thousands of years.  </a:t>
            </a:r>
            <a:endParaRPr lang="en-US" altLang="ko-KR" sz="1900" i="1" dirty="0" smtClean="0">
              <a:latin typeface="Times New Roman" pitchFamily="18" charset="0"/>
              <a:cs typeface="Times New Roman" pitchFamily="18" charset="0"/>
            </a:endParaRPr>
          </a:p>
          <a:p>
            <a:endParaRPr lang="en-US" altLang="ko-KR" sz="1900" dirty="0">
              <a:latin typeface="Times New Roman" pitchFamily="18" charset="0"/>
              <a:cs typeface="Times New Roman" pitchFamily="18" charset="0"/>
            </a:endParaRPr>
          </a:p>
          <a:p>
            <a:r>
              <a:rPr lang="en-US" altLang="ko-KR" sz="1900" dirty="0" smtClean="0">
                <a:latin typeface="Times New Roman" pitchFamily="18" charset="0"/>
                <a:cs typeface="Times New Roman" pitchFamily="18" charset="0"/>
              </a:rPr>
              <a:t>Think </a:t>
            </a:r>
            <a:r>
              <a:rPr lang="en-US" altLang="ko-KR" sz="1900" dirty="0">
                <a:latin typeface="Times New Roman" pitchFamily="18" charset="0"/>
                <a:cs typeface="Times New Roman" pitchFamily="18" charset="0"/>
              </a:rPr>
              <a:t>about it: </a:t>
            </a:r>
            <a:endParaRPr lang="en-US" altLang="ko-KR" sz="1900" dirty="0" smtClean="0">
              <a:latin typeface="Times New Roman" pitchFamily="18" charset="0"/>
              <a:cs typeface="Times New Roman" pitchFamily="18" charset="0"/>
            </a:endParaRPr>
          </a:p>
          <a:p>
            <a:r>
              <a:rPr lang="en-US" altLang="ko-KR" sz="1900" i="1" dirty="0" smtClean="0">
                <a:latin typeface="Times New Roman" pitchFamily="18" charset="0"/>
                <a:cs typeface="Times New Roman" pitchFamily="18" charset="0"/>
              </a:rPr>
              <a:t>all </a:t>
            </a:r>
            <a:r>
              <a:rPr lang="en-US" altLang="ko-KR" sz="1900" i="1" dirty="0">
                <a:latin typeface="Times New Roman" pitchFamily="18" charset="0"/>
                <a:cs typeface="Times New Roman" pitchFamily="18" charset="0"/>
              </a:rPr>
              <a:t>God had to do is to exercise his absolute power and coerce Adam and Eve as well as the Archangel to obey the commandment. God does not do so because God will not take away human freedom and responsibility.  Freedom Society is ultimately grounded in this absolute commitment of God to human freedom. </a:t>
            </a:r>
          </a:p>
        </p:txBody>
      </p:sp>
    </p:spTree>
    <p:extLst>
      <p:ext uri="{BB962C8B-B14F-4D97-AF65-F5344CB8AC3E}">
        <p14:creationId xmlns:p14="http://schemas.microsoft.com/office/powerpoint/2010/main" val="17812283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16</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2" name="직사각형 1"/>
          <p:cNvSpPr/>
          <p:nvPr/>
        </p:nvSpPr>
        <p:spPr>
          <a:xfrm>
            <a:off x="279474" y="420335"/>
            <a:ext cx="8685014" cy="5816977"/>
          </a:xfrm>
          <a:prstGeom prst="rect">
            <a:avLst/>
          </a:prstGeom>
        </p:spPr>
        <p:txBody>
          <a:bodyPr wrap="square">
            <a:spAutoFit/>
          </a:bodyPr>
          <a:lstStyle/>
          <a:p>
            <a:r>
              <a:rPr lang="en-US" altLang="ko-KR" sz="2400" dirty="0">
                <a:latin typeface="Times New Roman" pitchFamily="18" charset="0"/>
                <a:cs typeface="Times New Roman" pitchFamily="18" charset="0"/>
              </a:rPr>
              <a:t>Before the Fall, </a:t>
            </a:r>
            <a:endParaRPr lang="en-US" altLang="ko-KR" sz="2400" dirty="0" smtClean="0">
              <a:latin typeface="Times New Roman" pitchFamily="18" charset="0"/>
              <a:cs typeface="Times New Roman" pitchFamily="18" charset="0"/>
            </a:endParaRPr>
          </a:p>
          <a:p>
            <a:r>
              <a:rPr lang="en-US" altLang="ko-KR" sz="3200" dirty="0" smtClean="0">
                <a:solidFill>
                  <a:srgbClr val="3FB9EC"/>
                </a:solidFill>
                <a:latin typeface="Times New Roman" pitchFamily="18" charset="0"/>
                <a:cs typeface="Times New Roman" pitchFamily="18" charset="0"/>
              </a:rPr>
              <a:t>the </a:t>
            </a:r>
            <a:r>
              <a:rPr lang="en-US" altLang="ko-KR" sz="3200" dirty="0">
                <a:solidFill>
                  <a:srgbClr val="3FB9EC"/>
                </a:solidFill>
                <a:latin typeface="Times New Roman" pitchFamily="18" charset="0"/>
                <a:cs typeface="Times New Roman" pitchFamily="18" charset="0"/>
              </a:rPr>
              <a:t>relationship in the Garden of Eden</a:t>
            </a:r>
            <a:r>
              <a:rPr lang="en-US" altLang="ko-KR" sz="2800" dirty="0">
                <a:latin typeface="Times New Roman" pitchFamily="18" charset="0"/>
                <a:cs typeface="Times New Roman" pitchFamily="18" charset="0"/>
              </a:rPr>
              <a:t> </a:t>
            </a:r>
            <a:endParaRPr lang="en-US" altLang="ko-KR" sz="2800" dirty="0" smtClean="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among </a:t>
            </a:r>
            <a:r>
              <a:rPr lang="en-US" altLang="ko-KR" sz="2400" dirty="0">
                <a:latin typeface="Times New Roman" pitchFamily="18" charset="0"/>
                <a:cs typeface="Times New Roman" pitchFamily="18" charset="0"/>
              </a:rPr>
              <a:t>the three beings of Adam, Eve and Archangel was </a:t>
            </a:r>
            <a:endParaRPr lang="en-US" altLang="ko-KR" sz="2400" dirty="0" smtClean="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in </a:t>
            </a:r>
            <a:r>
              <a:rPr lang="en-US" altLang="ko-KR" sz="2400" dirty="0">
                <a:latin typeface="Times New Roman" pitchFamily="18" charset="0"/>
                <a:cs typeface="Times New Roman" pitchFamily="18" charset="0"/>
              </a:rPr>
              <a:t>accord with God’s ideal of Creation: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i="1" dirty="0" smtClean="0">
                <a:latin typeface="Times New Roman" pitchFamily="18" charset="0"/>
                <a:cs typeface="Times New Roman" pitchFamily="18" charset="0"/>
              </a:rPr>
              <a:t>Adam </a:t>
            </a:r>
            <a:r>
              <a:rPr lang="en-US" altLang="ko-KR" sz="2400" i="1" dirty="0">
                <a:latin typeface="Times New Roman" pitchFamily="18" charset="0"/>
                <a:cs typeface="Times New Roman" pitchFamily="18" charset="0"/>
              </a:rPr>
              <a:t>and Eve stood as the growing children of God and the Archangel as God’s and their servant.  </a:t>
            </a:r>
            <a:endParaRPr lang="en-US" altLang="ko-KR" sz="2400" i="1" dirty="0" smtClean="0">
              <a:latin typeface="Times New Roman" pitchFamily="18" charset="0"/>
              <a:cs typeface="Times New Roman" pitchFamily="18" charset="0"/>
            </a:endParaRPr>
          </a:p>
          <a:p>
            <a:endParaRPr lang="en-US" altLang="ko-KR" sz="2400" i="1" dirty="0">
              <a:latin typeface="Times New Roman" pitchFamily="18" charset="0"/>
              <a:cs typeface="Times New Roman" pitchFamily="18" charset="0"/>
            </a:endParaRPr>
          </a:p>
          <a:p>
            <a:r>
              <a:rPr lang="en-US" altLang="ko-KR" sz="2400" i="1" dirty="0" smtClean="0">
                <a:latin typeface="Times New Roman" pitchFamily="18" charset="0"/>
                <a:cs typeface="Times New Roman" pitchFamily="18" charset="0"/>
              </a:rPr>
              <a:t>The </a:t>
            </a:r>
            <a:r>
              <a:rPr lang="en-US" altLang="ko-KR" sz="2400" i="1" dirty="0">
                <a:latin typeface="Times New Roman" pitchFamily="18" charset="0"/>
                <a:cs typeface="Times New Roman" pitchFamily="18" charset="0"/>
              </a:rPr>
              <a:t>Fall occurs when the Archangel, Lucifer, leaves his position of servant and </a:t>
            </a:r>
            <a:r>
              <a:rPr lang="en-US" altLang="ko-KR" sz="2800" i="1" dirty="0">
                <a:solidFill>
                  <a:srgbClr val="3FB9EC"/>
                </a:solidFill>
                <a:latin typeface="Times New Roman" pitchFamily="18" charset="0"/>
                <a:cs typeface="Times New Roman" pitchFamily="18" charset="0"/>
              </a:rPr>
              <a:t>takes false dominion over Adam and Eve</a:t>
            </a:r>
            <a:r>
              <a:rPr lang="en-US" altLang="ko-KR" sz="2400" i="1" dirty="0">
                <a:solidFill>
                  <a:srgbClr val="3FB9EC"/>
                </a:solidFill>
                <a:latin typeface="Times New Roman" pitchFamily="18" charset="0"/>
                <a:cs typeface="Times New Roman" pitchFamily="18" charset="0"/>
              </a:rPr>
              <a:t>.  </a:t>
            </a:r>
            <a:endParaRPr lang="en-US" altLang="ko-KR" sz="2400" i="1" dirty="0" smtClean="0">
              <a:solidFill>
                <a:srgbClr val="3FB9EC"/>
              </a:solidFill>
              <a:latin typeface="Times New Roman" pitchFamily="18" charset="0"/>
              <a:cs typeface="Times New Roman" pitchFamily="18" charset="0"/>
            </a:endParaRPr>
          </a:p>
          <a:p>
            <a:endParaRPr lang="en-US" altLang="ko-KR" sz="2400" i="1" dirty="0">
              <a:latin typeface="Times New Roman" pitchFamily="18" charset="0"/>
              <a:cs typeface="Times New Roman" pitchFamily="18" charset="0"/>
            </a:endParaRPr>
          </a:p>
          <a:p>
            <a:r>
              <a:rPr lang="en-US" altLang="ko-KR" sz="2400" i="1" dirty="0" smtClean="0">
                <a:latin typeface="Times New Roman" pitchFamily="18" charset="0"/>
                <a:cs typeface="Times New Roman" pitchFamily="18" charset="0"/>
              </a:rPr>
              <a:t>In </a:t>
            </a:r>
            <a:r>
              <a:rPr lang="en-US" altLang="ko-KR" sz="2400" i="1" dirty="0">
                <a:latin typeface="Times New Roman" pitchFamily="18" charset="0"/>
                <a:cs typeface="Times New Roman" pitchFamily="18" charset="0"/>
              </a:rPr>
              <a:t>doing so Lucifer became Satan, the enemy of God and the god of this world.  Since the original  ideal of the Garden of Eden is yet unfulfilled, then we need to understand how it applies to today, the time God intends to finalize His original Purpose.</a:t>
            </a:r>
            <a:endParaRPr lang="en-US" altLang="ko-KR" sz="2000" i="1" dirty="0">
              <a:latin typeface="Times New Roman" pitchFamily="18" charset="0"/>
              <a:cs typeface="Times New Roman" pitchFamily="18" charset="0"/>
            </a:endParaRPr>
          </a:p>
        </p:txBody>
      </p:sp>
    </p:spTree>
    <p:extLst>
      <p:ext uri="{BB962C8B-B14F-4D97-AF65-F5344CB8AC3E}">
        <p14:creationId xmlns:p14="http://schemas.microsoft.com/office/powerpoint/2010/main" val="38328745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17</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pic>
        <p:nvPicPr>
          <p:cNvPr id="9"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284666" y="476672"/>
            <a:ext cx="2703158" cy="6030637"/>
          </a:xfrm>
          <a:prstGeom prst="rect">
            <a:avLst/>
          </a:prstGeom>
          <a:noFill/>
        </p:spPr>
      </p:pic>
      <p:grpSp>
        <p:nvGrpSpPr>
          <p:cNvPr id="6" name="그룹 5"/>
          <p:cNvGrpSpPr/>
          <p:nvPr/>
        </p:nvGrpSpPr>
        <p:grpSpPr>
          <a:xfrm>
            <a:off x="3095236" y="548680"/>
            <a:ext cx="6085276" cy="3096344"/>
            <a:chOff x="3095236" y="548680"/>
            <a:chExt cx="6085276" cy="3096344"/>
          </a:xfrm>
        </p:grpSpPr>
        <p:sp>
          <p:nvSpPr>
            <p:cNvPr id="2" name="직사각형 1"/>
            <p:cNvSpPr/>
            <p:nvPr/>
          </p:nvSpPr>
          <p:spPr>
            <a:xfrm>
              <a:off x="3242710" y="548680"/>
              <a:ext cx="5937802" cy="2554545"/>
            </a:xfrm>
            <a:prstGeom prst="rect">
              <a:avLst/>
            </a:prstGeom>
          </p:spPr>
          <p:txBody>
            <a:bodyPr wrap="square">
              <a:spAutoFit/>
            </a:bodyPr>
            <a:lstStyle/>
            <a:p>
              <a:r>
                <a:rPr lang="en-US" altLang="ko-KR" sz="2400" dirty="0">
                  <a:latin typeface="Times New Roman" pitchFamily="18" charset="0"/>
                  <a:cs typeface="Times New Roman" pitchFamily="18" charset="0"/>
                </a:rPr>
                <a:t>The </a:t>
              </a:r>
              <a:r>
                <a:rPr lang="en-US" altLang="ko-KR" sz="2400" dirty="0" smtClean="0">
                  <a:latin typeface="Times New Roman" pitchFamily="18" charset="0"/>
                  <a:cs typeface="Times New Roman" pitchFamily="18" charset="0"/>
                </a:rPr>
                <a:t>Divine Principle </a:t>
              </a:r>
              <a:r>
                <a:rPr lang="en-US" altLang="ko-KR" sz="2400" dirty="0">
                  <a:latin typeface="Times New Roman" pitchFamily="18" charset="0"/>
                  <a:cs typeface="Times New Roman" pitchFamily="18" charset="0"/>
                </a:rPr>
                <a:t>teaches us </a:t>
              </a:r>
              <a:endParaRPr lang="en-US" altLang="ko-KR" sz="2400" dirty="0" smtClean="0">
                <a:latin typeface="Times New Roman" pitchFamily="18" charset="0"/>
                <a:cs typeface="Times New Roman" pitchFamily="18" charset="0"/>
              </a:endParaRPr>
            </a:p>
            <a:p>
              <a:endParaRPr lang="en-US" altLang="ko-KR" sz="2400" dirty="0" smtClean="0">
                <a:latin typeface="Times New Roman" pitchFamily="18" charset="0"/>
                <a:cs typeface="Times New Roman" pitchFamily="18" charset="0"/>
              </a:endParaRPr>
            </a:p>
            <a:p>
              <a:r>
                <a:rPr lang="en-US" altLang="ko-KR" sz="2800" i="1" dirty="0" smtClean="0">
                  <a:solidFill>
                    <a:srgbClr val="3FB9EC"/>
                  </a:solidFill>
                  <a:latin typeface="Times New Roman" pitchFamily="18" charset="0"/>
                  <a:cs typeface="Times New Roman" pitchFamily="18" charset="0"/>
                </a:rPr>
                <a:t>    how </a:t>
              </a:r>
              <a:r>
                <a:rPr lang="en-US" altLang="ko-KR" sz="2800" i="1" dirty="0">
                  <a:solidFill>
                    <a:srgbClr val="3FB9EC"/>
                  </a:solidFill>
                  <a:latin typeface="Times New Roman" pitchFamily="18" charset="0"/>
                  <a:cs typeface="Times New Roman" pitchFamily="18" charset="0"/>
                </a:rPr>
                <a:t>the Garden of Eden paradigm </a:t>
              </a:r>
              <a:endParaRPr lang="en-US" altLang="ko-KR" sz="2800" i="1" dirty="0" smtClean="0">
                <a:solidFill>
                  <a:srgbClr val="3FB9EC"/>
                </a:solidFill>
                <a:latin typeface="Times New Roman" pitchFamily="18" charset="0"/>
                <a:cs typeface="Times New Roman" pitchFamily="18" charset="0"/>
              </a:endParaRPr>
            </a:p>
            <a:p>
              <a:r>
                <a:rPr lang="en-US" altLang="ko-KR" sz="2800" i="1" dirty="0">
                  <a:solidFill>
                    <a:srgbClr val="3FB9EC"/>
                  </a:solidFill>
                  <a:latin typeface="Times New Roman" pitchFamily="18" charset="0"/>
                  <a:cs typeface="Times New Roman" pitchFamily="18" charset="0"/>
                </a:rPr>
                <a:t> </a:t>
              </a:r>
              <a:r>
                <a:rPr lang="en-US" altLang="ko-KR" sz="2800" i="1" dirty="0" smtClean="0">
                  <a:solidFill>
                    <a:srgbClr val="3FB9EC"/>
                  </a:solidFill>
                  <a:latin typeface="Times New Roman" pitchFamily="18" charset="0"/>
                  <a:cs typeface="Times New Roman" pitchFamily="18" charset="0"/>
                </a:rPr>
                <a:t>   applies </a:t>
              </a:r>
              <a:r>
                <a:rPr lang="en-US" altLang="ko-KR" sz="2800" i="1" dirty="0">
                  <a:solidFill>
                    <a:srgbClr val="3FB9EC"/>
                  </a:solidFill>
                  <a:latin typeface="Times New Roman" pitchFamily="18" charset="0"/>
                  <a:cs typeface="Times New Roman" pitchFamily="18" charset="0"/>
                </a:rPr>
                <a:t>to </a:t>
              </a:r>
              <a:r>
                <a:rPr lang="en-US" altLang="ko-KR" sz="2800" i="1" dirty="0" smtClean="0">
                  <a:solidFill>
                    <a:srgbClr val="3FB9EC"/>
                  </a:solidFill>
                  <a:latin typeface="Times New Roman" pitchFamily="18" charset="0"/>
                  <a:cs typeface="Times New Roman" pitchFamily="18" charset="0"/>
                </a:rPr>
                <a:t>individuals</a:t>
              </a:r>
              <a:r>
                <a:rPr lang="en-US" altLang="ko-KR" sz="2800" i="1" dirty="0">
                  <a:solidFill>
                    <a:srgbClr val="3FB9EC"/>
                  </a:solidFill>
                  <a:latin typeface="Times New Roman" pitchFamily="18" charset="0"/>
                  <a:cs typeface="Times New Roman" pitchFamily="18" charset="0"/>
                </a:rPr>
                <a:t>, families </a:t>
              </a:r>
              <a:endParaRPr lang="en-US" altLang="ko-KR" sz="2800" i="1" dirty="0" smtClean="0">
                <a:solidFill>
                  <a:srgbClr val="3FB9EC"/>
                </a:solidFill>
                <a:latin typeface="Times New Roman" pitchFamily="18" charset="0"/>
                <a:cs typeface="Times New Roman" pitchFamily="18" charset="0"/>
              </a:endParaRPr>
            </a:p>
            <a:p>
              <a:r>
                <a:rPr lang="en-US" altLang="ko-KR" sz="2800" i="1" dirty="0">
                  <a:solidFill>
                    <a:srgbClr val="3FB9EC"/>
                  </a:solidFill>
                  <a:latin typeface="Times New Roman" pitchFamily="18" charset="0"/>
                  <a:cs typeface="Times New Roman" pitchFamily="18" charset="0"/>
                </a:rPr>
                <a:t> </a:t>
              </a:r>
              <a:r>
                <a:rPr lang="en-US" altLang="ko-KR" sz="2800" i="1" dirty="0" smtClean="0">
                  <a:solidFill>
                    <a:srgbClr val="3FB9EC"/>
                  </a:solidFill>
                  <a:latin typeface="Times New Roman" pitchFamily="18" charset="0"/>
                  <a:cs typeface="Times New Roman" pitchFamily="18" charset="0"/>
                </a:rPr>
                <a:t>   and </a:t>
              </a:r>
              <a:r>
                <a:rPr lang="en-US" altLang="ko-KR" sz="2800" i="1" dirty="0">
                  <a:solidFill>
                    <a:srgbClr val="3FB9EC"/>
                  </a:solidFill>
                  <a:latin typeface="Times New Roman" pitchFamily="18" charset="0"/>
                  <a:cs typeface="Times New Roman" pitchFamily="18" charset="0"/>
                </a:rPr>
                <a:t>as well as to the relationship </a:t>
              </a:r>
              <a:endParaRPr lang="en-US" altLang="ko-KR" sz="2800" i="1" dirty="0" smtClean="0">
                <a:solidFill>
                  <a:srgbClr val="3FB9EC"/>
                </a:solidFill>
                <a:latin typeface="Times New Roman" pitchFamily="18" charset="0"/>
                <a:cs typeface="Times New Roman" pitchFamily="18" charset="0"/>
              </a:endParaRPr>
            </a:p>
            <a:p>
              <a:r>
                <a:rPr lang="en-US" altLang="ko-KR" sz="2800" i="1" dirty="0">
                  <a:solidFill>
                    <a:srgbClr val="3FB9EC"/>
                  </a:solidFill>
                  <a:latin typeface="Times New Roman" pitchFamily="18" charset="0"/>
                  <a:cs typeface="Times New Roman" pitchFamily="18" charset="0"/>
                </a:rPr>
                <a:t> </a:t>
              </a:r>
              <a:r>
                <a:rPr lang="en-US" altLang="ko-KR" sz="2800" i="1" dirty="0" smtClean="0">
                  <a:solidFill>
                    <a:srgbClr val="3FB9EC"/>
                  </a:solidFill>
                  <a:latin typeface="Times New Roman" pitchFamily="18" charset="0"/>
                  <a:cs typeface="Times New Roman" pitchFamily="18" charset="0"/>
                </a:rPr>
                <a:t>   among nations</a:t>
              </a:r>
              <a:r>
                <a:rPr lang="en-US" altLang="ko-KR" i="1" dirty="0" smtClean="0">
                  <a:solidFill>
                    <a:srgbClr val="3FB9EC"/>
                  </a:solidFill>
                  <a:latin typeface="Times New Roman" pitchFamily="18" charset="0"/>
                  <a:cs typeface="Times New Roman" pitchFamily="18" charset="0"/>
                </a:rPr>
                <a:t>(international </a:t>
              </a:r>
              <a:r>
                <a:rPr lang="en-US" altLang="ko-KR" i="1" dirty="0">
                  <a:solidFill>
                    <a:srgbClr val="3FB9EC"/>
                  </a:solidFill>
                  <a:latin typeface="Times New Roman" pitchFamily="18" charset="0"/>
                  <a:cs typeface="Times New Roman" pitchFamily="18" charset="0"/>
                </a:rPr>
                <a:t>relationships)</a:t>
              </a:r>
            </a:p>
          </p:txBody>
        </p:sp>
        <p:sp>
          <p:nvSpPr>
            <p:cNvPr id="7" name="직사각형 6"/>
            <p:cNvSpPr/>
            <p:nvPr/>
          </p:nvSpPr>
          <p:spPr>
            <a:xfrm>
              <a:off x="3095236" y="1052736"/>
              <a:ext cx="612668" cy="1015663"/>
            </a:xfrm>
            <a:prstGeom prst="rect">
              <a:avLst/>
            </a:prstGeom>
          </p:spPr>
          <p:txBody>
            <a:bodyPr wrap="none">
              <a:spAutoFit/>
            </a:bodyPr>
            <a:lstStyle/>
            <a:p>
              <a:r>
                <a:rPr lang="en-US" altLang="zh-CN" sz="6000" i="1" dirty="0" smtClean="0">
                  <a:solidFill>
                    <a:srgbClr val="3FB9EC"/>
                  </a:solidFill>
                  <a:latin typeface="Times New Roman" pitchFamily="18" charset="0"/>
                  <a:cs typeface="Times New Roman" pitchFamily="18" charset="0"/>
                </a:rPr>
                <a:t>“</a:t>
              </a:r>
            </a:p>
          </p:txBody>
        </p:sp>
        <p:sp>
          <p:nvSpPr>
            <p:cNvPr id="8" name="직사각형 7"/>
            <p:cNvSpPr/>
            <p:nvPr/>
          </p:nvSpPr>
          <p:spPr>
            <a:xfrm>
              <a:off x="8244408" y="2629361"/>
              <a:ext cx="612668" cy="1015663"/>
            </a:xfrm>
            <a:prstGeom prst="rect">
              <a:avLst/>
            </a:prstGeom>
          </p:spPr>
          <p:txBody>
            <a:bodyPr wrap="none">
              <a:spAutoFit/>
            </a:bodyPr>
            <a:lstStyle/>
            <a:p>
              <a:r>
                <a:rPr lang="en-US" altLang="zh-CN" sz="6000" i="1" dirty="0" smtClean="0">
                  <a:solidFill>
                    <a:srgbClr val="3FB9EC"/>
                  </a:solidFill>
                  <a:latin typeface="Times New Roman" pitchFamily="18" charset="0"/>
                  <a:cs typeface="Times New Roman" pitchFamily="18" charset="0"/>
                </a:rPr>
                <a:t>”</a:t>
              </a:r>
            </a:p>
          </p:txBody>
        </p:sp>
      </p:grpSp>
      <p:sp>
        <p:nvSpPr>
          <p:cNvPr id="3" name="직사각형 2"/>
          <p:cNvSpPr/>
          <p:nvPr/>
        </p:nvSpPr>
        <p:spPr>
          <a:xfrm>
            <a:off x="3635896" y="4041646"/>
            <a:ext cx="4572000" cy="2123658"/>
          </a:xfrm>
          <a:prstGeom prst="rect">
            <a:avLst/>
          </a:prstGeom>
        </p:spPr>
        <p:txBody>
          <a:bodyPr>
            <a:spAutoFit/>
          </a:bodyPr>
          <a:lstStyle/>
          <a:p>
            <a:pPr>
              <a:lnSpc>
                <a:spcPct val="150000"/>
              </a:lnSpc>
            </a:pPr>
            <a:r>
              <a:rPr lang="en-US" altLang="ko-KR" sz="2200" i="1" dirty="0">
                <a:latin typeface="Times New Roman" pitchFamily="18" charset="0"/>
                <a:cs typeface="Times New Roman" pitchFamily="18" charset="0"/>
              </a:rPr>
              <a:t>1</a:t>
            </a:r>
            <a:r>
              <a:rPr lang="en-US" altLang="ko-KR" sz="2200" i="1" dirty="0" smtClean="0">
                <a:latin typeface="Times New Roman" pitchFamily="18" charset="0"/>
                <a:cs typeface="Times New Roman" pitchFamily="18" charset="0"/>
              </a:rPr>
              <a:t>) Humanity becomes Satan’s </a:t>
            </a:r>
            <a:r>
              <a:rPr lang="en-US" altLang="ko-KR" sz="2200" i="1" dirty="0">
                <a:latin typeface="Times New Roman" pitchFamily="18" charset="0"/>
                <a:cs typeface="Times New Roman" pitchFamily="18" charset="0"/>
              </a:rPr>
              <a:t>children</a:t>
            </a:r>
            <a:endParaRPr lang="ko-KR" altLang="ko-KR" sz="2200" i="1" dirty="0">
              <a:latin typeface="Times New Roman" pitchFamily="18" charset="0"/>
              <a:cs typeface="Times New Roman" pitchFamily="18" charset="0"/>
            </a:endParaRPr>
          </a:p>
          <a:p>
            <a:pPr>
              <a:lnSpc>
                <a:spcPct val="150000"/>
              </a:lnSpc>
            </a:pPr>
            <a:r>
              <a:rPr lang="en-US" altLang="ko-KR" sz="2200" i="1" dirty="0">
                <a:latin typeface="Times New Roman" pitchFamily="18" charset="0"/>
                <a:cs typeface="Times New Roman" pitchFamily="18" charset="0"/>
              </a:rPr>
              <a:t>2</a:t>
            </a:r>
            <a:r>
              <a:rPr lang="en-US" altLang="ko-KR" sz="2200" i="1" dirty="0" smtClean="0">
                <a:latin typeface="Times New Roman" pitchFamily="18" charset="0"/>
                <a:cs typeface="Times New Roman" pitchFamily="18" charset="0"/>
              </a:rPr>
              <a:t>) Satan </a:t>
            </a:r>
            <a:r>
              <a:rPr lang="en-US" altLang="ko-KR" sz="2200" i="1" dirty="0">
                <a:latin typeface="Times New Roman" pitchFamily="18" charset="0"/>
                <a:cs typeface="Times New Roman" pitchFamily="18" charset="0"/>
              </a:rPr>
              <a:t>is the </a:t>
            </a:r>
            <a:r>
              <a:rPr lang="en-US" altLang="ko-KR" sz="2200" i="1" dirty="0" smtClean="0">
                <a:latin typeface="Times New Roman" pitchFamily="18" charset="0"/>
                <a:cs typeface="Times New Roman" pitchFamily="18" charset="0"/>
              </a:rPr>
              <a:t>parent </a:t>
            </a:r>
            <a:r>
              <a:rPr lang="en-US" altLang="ko-KR" sz="2200" i="1" dirty="0">
                <a:latin typeface="Times New Roman" pitchFamily="18" charset="0"/>
                <a:cs typeface="Times New Roman" pitchFamily="18" charset="0"/>
              </a:rPr>
              <a:t>of humanity</a:t>
            </a:r>
            <a:endParaRPr lang="ko-KR" altLang="ko-KR" sz="2200" i="1" dirty="0">
              <a:latin typeface="Times New Roman" pitchFamily="18" charset="0"/>
              <a:cs typeface="Times New Roman" pitchFamily="18" charset="0"/>
            </a:endParaRPr>
          </a:p>
          <a:p>
            <a:pPr>
              <a:lnSpc>
                <a:spcPct val="150000"/>
              </a:lnSpc>
            </a:pPr>
            <a:r>
              <a:rPr lang="en-US" altLang="ko-KR" sz="2200" i="1" dirty="0">
                <a:latin typeface="Times New Roman" pitchFamily="18" charset="0"/>
                <a:cs typeface="Times New Roman" pitchFamily="18" charset="0"/>
              </a:rPr>
              <a:t>3</a:t>
            </a:r>
            <a:r>
              <a:rPr lang="en-US" altLang="ko-KR" sz="2200" i="1" dirty="0" smtClean="0">
                <a:latin typeface="Times New Roman" pitchFamily="18" charset="0"/>
                <a:cs typeface="Times New Roman" pitchFamily="18" charset="0"/>
              </a:rPr>
              <a:t>) Original sin ⇒ fallen </a:t>
            </a:r>
            <a:r>
              <a:rPr lang="en-US" altLang="ko-KR" sz="2200" i="1" dirty="0">
                <a:latin typeface="Times New Roman" pitchFamily="18" charset="0"/>
                <a:cs typeface="Times New Roman" pitchFamily="18" charset="0"/>
              </a:rPr>
              <a:t>nature</a:t>
            </a:r>
            <a:endParaRPr lang="ko-KR" altLang="ko-KR" sz="2200" i="1" dirty="0">
              <a:latin typeface="Times New Roman" pitchFamily="18" charset="0"/>
              <a:cs typeface="Times New Roman" pitchFamily="18" charset="0"/>
            </a:endParaRPr>
          </a:p>
          <a:p>
            <a:pPr>
              <a:lnSpc>
                <a:spcPct val="150000"/>
              </a:lnSpc>
            </a:pPr>
            <a:r>
              <a:rPr lang="en-US" altLang="ko-KR" sz="2200" i="1" dirty="0">
                <a:latin typeface="Times New Roman" pitchFamily="18" charset="0"/>
                <a:cs typeface="Times New Roman" pitchFamily="18" charset="0"/>
              </a:rPr>
              <a:t>4) Satan is the </a:t>
            </a:r>
            <a:r>
              <a:rPr lang="en-US" altLang="ko-KR" sz="2200" i="1" dirty="0" smtClean="0">
                <a:latin typeface="Times New Roman" pitchFamily="18" charset="0"/>
                <a:cs typeface="Times New Roman" pitchFamily="18" charset="0"/>
              </a:rPr>
              <a:t>owner </a:t>
            </a:r>
            <a:r>
              <a:rPr lang="en-US" altLang="ko-KR" sz="2200" i="1" dirty="0">
                <a:latin typeface="Times New Roman" pitchFamily="18" charset="0"/>
                <a:cs typeface="Times New Roman" pitchFamily="18" charset="0"/>
              </a:rPr>
              <a:t>of the world</a:t>
            </a:r>
            <a:endParaRPr lang="ko-KR" altLang="ko-KR" sz="2200" i="1" dirty="0">
              <a:latin typeface="Times New Roman" pitchFamily="18" charset="0"/>
              <a:cs typeface="Times New Roman" pitchFamily="18" charset="0"/>
            </a:endParaRPr>
          </a:p>
        </p:txBody>
      </p:sp>
    </p:spTree>
    <p:extLst>
      <p:ext uri="{BB962C8B-B14F-4D97-AF65-F5344CB8AC3E}">
        <p14:creationId xmlns:p14="http://schemas.microsoft.com/office/powerpoint/2010/main" val="7191966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heel(1)">
                                      <p:cBhvr>
                                        <p:cTn id="14" dur="2000"/>
                                        <p:tgtEl>
                                          <p:spTgt spid="9"/>
                                        </p:tgtEl>
                                      </p:cBhvr>
                                    </p:animEffect>
                                  </p:childTnLst>
                                </p:cTn>
                              </p:par>
                              <p:par>
                                <p:cTn id="15" presetID="42"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18</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12" name="직사각형 11"/>
          <p:cNvSpPr/>
          <p:nvPr/>
        </p:nvSpPr>
        <p:spPr>
          <a:xfrm>
            <a:off x="279474" y="404664"/>
            <a:ext cx="8685014" cy="461665"/>
          </a:xfrm>
          <a:prstGeom prst="rect">
            <a:avLst/>
          </a:prstGeom>
        </p:spPr>
        <p:txBody>
          <a:bodyPr wrap="square">
            <a:spAutoFit/>
          </a:bodyPr>
          <a:lstStyle/>
          <a:p>
            <a:r>
              <a:rPr lang="en-US" altLang="ko-KR" sz="2400" dirty="0">
                <a:solidFill>
                  <a:srgbClr val="3FB9EC"/>
                </a:solidFill>
                <a:latin typeface="Times New Roman" pitchFamily="18" charset="0"/>
                <a:cs typeface="Times New Roman" pitchFamily="18" charset="0"/>
              </a:rPr>
              <a:t>Adam, Eve Lucifer Paradigm </a:t>
            </a:r>
            <a:r>
              <a:rPr lang="en-US" altLang="ko-KR" sz="2400" dirty="0">
                <a:latin typeface="Times New Roman" pitchFamily="18" charset="0"/>
                <a:cs typeface="Times New Roman" pitchFamily="18" charset="0"/>
              </a:rPr>
              <a:t>for the Relationship between Nations: </a:t>
            </a:r>
            <a:endParaRPr lang="en-US" altLang="ko-KR" sz="2000" i="1" dirty="0">
              <a:latin typeface="Times New Roman" pitchFamily="18" charset="0"/>
              <a:cs typeface="Times New Roman" pitchFamily="18" charset="0"/>
            </a:endParaRPr>
          </a:p>
        </p:txBody>
      </p:sp>
      <p:grpSp>
        <p:nvGrpSpPr>
          <p:cNvPr id="5" name="그룹 4"/>
          <p:cNvGrpSpPr/>
          <p:nvPr/>
        </p:nvGrpSpPr>
        <p:grpSpPr>
          <a:xfrm>
            <a:off x="176530" y="908720"/>
            <a:ext cx="8790940" cy="5340880"/>
            <a:chOff x="176530" y="908720"/>
            <a:chExt cx="8790940" cy="5340880"/>
          </a:xfrm>
        </p:grpSpPr>
        <p:pic>
          <p:nvPicPr>
            <p:cNvPr id="1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176530" y="908720"/>
              <a:ext cx="8790940" cy="5112568"/>
            </a:xfrm>
            <a:prstGeom prst="rect">
              <a:avLst/>
            </a:prstGeom>
            <a:noFill/>
          </p:spPr>
        </p:pic>
        <p:pic>
          <p:nvPicPr>
            <p:cNvPr id="8" name="Picture 3"/>
            <p:cNvPicPr/>
            <p:nvPr/>
          </p:nvPicPr>
          <p:blipFill rotWithShape="1">
            <a:blip r:embed="rId3">
              <a:extLst>
                <a:ext uri="{28A0092B-C50C-407E-A947-70E740481C1C}">
                  <a14:useLocalDpi xmlns:a14="http://schemas.microsoft.com/office/drawing/2010/main" val="0"/>
                </a:ext>
              </a:extLst>
            </a:blip>
            <a:srcRect l="39891" t="76337" r="21609" b="14372"/>
            <a:stretch/>
          </p:blipFill>
          <p:spPr bwMode="auto">
            <a:xfrm>
              <a:off x="3675600" y="5774400"/>
              <a:ext cx="3384467" cy="475013"/>
            </a:xfrm>
            <a:prstGeom prst="rect">
              <a:avLst/>
            </a:prstGeom>
            <a:noFill/>
          </p:spPr>
        </p:pic>
        <p:sp>
          <p:nvSpPr>
            <p:cNvPr id="2" name="TextBox 1"/>
            <p:cNvSpPr txBox="1"/>
            <p:nvPr/>
          </p:nvSpPr>
          <p:spPr>
            <a:xfrm>
              <a:off x="6265639" y="5904000"/>
              <a:ext cx="538609" cy="234286"/>
            </a:xfrm>
            <a:prstGeom prst="rect">
              <a:avLst/>
            </a:prstGeom>
            <a:solidFill>
              <a:schemeClr val="accent1">
                <a:lumMod val="75000"/>
              </a:schemeClr>
            </a:solidFill>
          </p:spPr>
          <p:txBody>
            <a:bodyPr wrap="none" lIns="0" tIns="36000" rIns="0" bIns="36000" rtlCol="0">
              <a:spAutoFit/>
            </a:bodyPr>
            <a:lstStyle/>
            <a:p>
              <a:r>
                <a:rPr lang="en-US" altLang="ko-KR" sz="1050" b="1" dirty="0" smtClean="0">
                  <a:solidFill>
                    <a:schemeClr val="accent1">
                      <a:lumMod val="20000"/>
                      <a:lumOff val="80000"/>
                    </a:schemeClr>
                  </a:solidFill>
                  <a:latin typeface="Arial" pitchFamily="34" charset="0"/>
                  <a:cs typeface="Arial" pitchFamily="34" charset="0"/>
                </a:rPr>
                <a:t>TAIWAN</a:t>
              </a:r>
              <a:endParaRPr lang="ko-KR" altLang="en-US" sz="1050" b="1" dirty="0">
                <a:solidFill>
                  <a:schemeClr val="accent1">
                    <a:lumMod val="20000"/>
                    <a:lumOff val="80000"/>
                  </a:schemeClr>
                </a:solidFill>
                <a:latin typeface="Arial" pitchFamily="34" charset="0"/>
                <a:cs typeface="Arial" pitchFamily="34" charset="0"/>
              </a:endParaRPr>
            </a:p>
          </p:txBody>
        </p:sp>
        <p:pic>
          <p:nvPicPr>
            <p:cNvPr id="10" name="Picture 3"/>
            <p:cNvPicPr/>
            <p:nvPr/>
          </p:nvPicPr>
          <p:blipFill rotWithShape="1">
            <a:blip r:embed="rId3">
              <a:extLst>
                <a:ext uri="{28A0092B-C50C-407E-A947-70E740481C1C}">
                  <a14:useLocalDpi xmlns:a14="http://schemas.microsoft.com/office/drawing/2010/main" val="0"/>
                </a:ext>
              </a:extLst>
            </a:blip>
            <a:srcRect l="77182" t="67718" r="19212" b="14397"/>
            <a:stretch/>
          </p:blipFill>
          <p:spPr bwMode="auto">
            <a:xfrm>
              <a:off x="6948264" y="5335200"/>
              <a:ext cx="316992" cy="914400"/>
            </a:xfrm>
            <a:prstGeom prst="rect">
              <a:avLst/>
            </a:prstGeom>
            <a:noFill/>
          </p:spPr>
        </p:pic>
        <p:sp>
          <p:nvSpPr>
            <p:cNvPr id="3" name="직사각형 2"/>
            <p:cNvSpPr/>
            <p:nvPr/>
          </p:nvSpPr>
          <p:spPr>
            <a:xfrm>
              <a:off x="7164288" y="5589240"/>
              <a:ext cx="144016" cy="144016"/>
            </a:xfrm>
            <a:prstGeom prst="rect">
              <a:avLst/>
            </a:prstGeom>
            <a:solidFill>
              <a:schemeClr val="bg1"/>
            </a:solidFill>
            <a:ln w="127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grpSp>
    </p:spTree>
    <p:extLst>
      <p:ext uri="{BB962C8B-B14F-4D97-AF65-F5344CB8AC3E}">
        <p14:creationId xmlns:p14="http://schemas.microsoft.com/office/powerpoint/2010/main" val="2950349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19</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12" name="직사각형 11"/>
          <p:cNvSpPr/>
          <p:nvPr/>
        </p:nvSpPr>
        <p:spPr>
          <a:xfrm>
            <a:off x="243978" y="332656"/>
            <a:ext cx="8792518" cy="4324261"/>
          </a:xfrm>
          <a:prstGeom prst="rect">
            <a:avLst/>
          </a:prstGeom>
        </p:spPr>
        <p:txBody>
          <a:bodyPr wrap="square">
            <a:spAutoFit/>
          </a:bodyPr>
          <a:lstStyle/>
          <a:p>
            <a:r>
              <a:rPr lang="en-US" altLang="ko-KR" sz="3200" dirty="0">
                <a:solidFill>
                  <a:srgbClr val="3FB9EC"/>
                </a:solidFill>
                <a:latin typeface="Times New Roman" pitchFamily="18" charset="0"/>
                <a:cs typeface="Times New Roman" pitchFamily="18" charset="0"/>
              </a:rPr>
              <a:t>Freedom Society</a:t>
            </a:r>
            <a:r>
              <a:rPr lang="en-US" altLang="ko-KR" sz="240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Applies </a:t>
            </a:r>
          </a:p>
          <a:p>
            <a:r>
              <a:rPr lang="en-US" altLang="ko-KR" sz="2400" dirty="0" smtClean="0">
                <a:latin typeface="Times New Roman" pitchFamily="18" charset="0"/>
                <a:cs typeface="Times New Roman" pitchFamily="18" charset="0"/>
              </a:rPr>
              <a:t>Adam</a:t>
            </a:r>
            <a:r>
              <a:rPr lang="en-US" altLang="ko-KR" sz="2400" dirty="0">
                <a:latin typeface="Times New Roman" pitchFamily="18" charset="0"/>
                <a:cs typeface="Times New Roman" pitchFamily="18" charset="0"/>
              </a:rPr>
              <a:t>, Eve, Archangel Paradigm to the Dynamics </a:t>
            </a:r>
            <a:r>
              <a:rPr lang="en-US" altLang="ko-KR" sz="2400" dirty="0" smtClean="0">
                <a:latin typeface="Times New Roman" pitchFamily="18" charset="0"/>
                <a:cs typeface="Times New Roman" pitchFamily="18" charset="0"/>
              </a:rPr>
              <a:t>within </a:t>
            </a:r>
            <a:r>
              <a:rPr lang="en-US" altLang="ko-KR" sz="2400" dirty="0">
                <a:latin typeface="Times New Roman" pitchFamily="18" charset="0"/>
                <a:cs typeface="Times New Roman" pitchFamily="18" charset="0"/>
              </a:rPr>
              <a:t>each Nation:  </a:t>
            </a:r>
            <a:endParaRPr lang="en-US" altLang="ko-KR" sz="2400" dirty="0" smtClean="0">
              <a:latin typeface="Times New Roman" pitchFamily="18" charset="0"/>
              <a:cs typeface="Times New Roman" pitchFamily="18" charset="0"/>
            </a:endParaRPr>
          </a:p>
          <a:p>
            <a:endParaRPr lang="en-US" altLang="ko-KR" sz="1400" dirty="0" smtClean="0">
              <a:latin typeface="Times New Roman" pitchFamily="18" charset="0"/>
              <a:cs typeface="Times New Roman" pitchFamily="18" charset="0"/>
            </a:endParaRPr>
          </a:p>
          <a:p>
            <a:r>
              <a:rPr lang="en-US" altLang="ko-KR" sz="2100" i="1" dirty="0" smtClean="0">
                <a:latin typeface="Times New Roman" pitchFamily="18" charset="0"/>
                <a:cs typeface="Times New Roman" pitchFamily="18" charset="0"/>
              </a:rPr>
              <a:t>Adam </a:t>
            </a:r>
            <a:r>
              <a:rPr lang="en-US" altLang="ko-KR" sz="2100" i="1" dirty="0">
                <a:latin typeface="Times New Roman" pitchFamily="18" charset="0"/>
                <a:cs typeface="Times New Roman" pitchFamily="18" charset="0"/>
              </a:rPr>
              <a:t>represent all men and Eve represents all women; together they represent all the families (the core unit of society) comprising the nation. </a:t>
            </a:r>
            <a:endParaRPr lang="en-US" altLang="ko-KR" sz="2100" i="1" dirty="0" smtClean="0">
              <a:latin typeface="Times New Roman" pitchFamily="18" charset="0"/>
              <a:cs typeface="Times New Roman" pitchFamily="18" charset="0"/>
            </a:endParaRPr>
          </a:p>
          <a:p>
            <a:r>
              <a:rPr lang="en-US" altLang="ko-KR" sz="2100" i="1" dirty="0" smtClean="0">
                <a:latin typeface="Times New Roman" pitchFamily="18" charset="0"/>
                <a:cs typeface="Times New Roman" pitchFamily="18" charset="0"/>
              </a:rPr>
              <a:t>In </a:t>
            </a:r>
            <a:r>
              <a:rPr lang="en-US" altLang="ko-KR" sz="2100" i="1" dirty="0">
                <a:latin typeface="Times New Roman" pitchFamily="18" charset="0"/>
                <a:cs typeface="Times New Roman" pitchFamily="18" charset="0"/>
              </a:rPr>
              <a:t>democratic nations we commonly say that </a:t>
            </a:r>
            <a:r>
              <a:rPr lang="en-US" altLang="ko-KR" sz="2400" i="1" dirty="0">
                <a:solidFill>
                  <a:srgbClr val="3FB9EC"/>
                </a:solidFill>
                <a:latin typeface="Times New Roman" pitchFamily="18" charset="0"/>
                <a:cs typeface="Times New Roman" pitchFamily="18" charset="0"/>
              </a:rPr>
              <a:t>the government is the servant of the people</a:t>
            </a:r>
            <a:r>
              <a:rPr lang="en-US" altLang="ko-KR" sz="2100" i="1" dirty="0">
                <a:latin typeface="Times New Roman" pitchFamily="18" charset="0"/>
                <a:cs typeface="Times New Roman" pitchFamily="18" charset="0"/>
              </a:rPr>
              <a:t> and government officials are called </a:t>
            </a:r>
            <a:r>
              <a:rPr lang="en-US" altLang="ko-KR" sz="2400" i="1" dirty="0">
                <a:solidFill>
                  <a:srgbClr val="3FB9EC"/>
                </a:solidFill>
                <a:latin typeface="Times New Roman" pitchFamily="18" charset="0"/>
                <a:cs typeface="Times New Roman" pitchFamily="18" charset="0"/>
              </a:rPr>
              <a:t>Public Servants</a:t>
            </a:r>
            <a:r>
              <a:rPr lang="en-US" altLang="ko-KR" sz="2100" i="1" dirty="0">
                <a:solidFill>
                  <a:srgbClr val="3FB9EC"/>
                </a:solidFill>
                <a:latin typeface="Times New Roman" pitchFamily="18" charset="0"/>
                <a:cs typeface="Times New Roman" pitchFamily="18" charset="0"/>
              </a:rPr>
              <a:t>.  </a:t>
            </a:r>
            <a:endParaRPr lang="en-US" altLang="ko-KR" sz="2100" i="1" dirty="0" smtClean="0">
              <a:solidFill>
                <a:srgbClr val="3FB9EC"/>
              </a:solidFill>
              <a:latin typeface="Times New Roman" pitchFamily="18" charset="0"/>
              <a:cs typeface="Times New Roman" pitchFamily="18" charset="0"/>
            </a:endParaRPr>
          </a:p>
          <a:p>
            <a:endParaRPr lang="en-US" altLang="ko-KR" sz="900" i="1" dirty="0">
              <a:latin typeface="Times New Roman" pitchFamily="18" charset="0"/>
              <a:cs typeface="Times New Roman" pitchFamily="18" charset="0"/>
            </a:endParaRPr>
          </a:p>
          <a:p>
            <a:r>
              <a:rPr lang="en-US" altLang="ko-KR" sz="2100" i="1" dirty="0" smtClean="0">
                <a:latin typeface="Times New Roman" pitchFamily="18" charset="0"/>
                <a:cs typeface="Times New Roman" pitchFamily="18" charset="0"/>
              </a:rPr>
              <a:t>The </a:t>
            </a:r>
            <a:r>
              <a:rPr lang="en-US" altLang="ko-KR" sz="2100" i="1" dirty="0">
                <a:latin typeface="Times New Roman" pitchFamily="18" charset="0"/>
                <a:cs typeface="Times New Roman" pitchFamily="18" charset="0"/>
              </a:rPr>
              <a:t>government on the national level represents the third being in the garden of Eden, the Archangel and should be in the servant position to its citizens.  </a:t>
            </a:r>
            <a:endParaRPr lang="en-US" altLang="ko-KR" sz="2100" i="1" dirty="0" smtClean="0">
              <a:latin typeface="Times New Roman" pitchFamily="18" charset="0"/>
              <a:cs typeface="Times New Roman" pitchFamily="18" charset="0"/>
            </a:endParaRPr>
          </a:p>
          <a:p>
            <a:r>
              <a:rPr lang="en-US" altLang="ko-KR" sz="2100" i="1" dirty="0" smtClean="0">
                <a:latin typeface="Times New Roman" pitchFamily="18" charset="0"/>
                <a:cs typeface="Times New Roman" pitchFamily="18" charset="0"/>
              </a:rPr>
              <a:t>This </a:t>
            </a:r>
            <a:r>
              <a:rPr lang="en-US" altLang="ko-KR" sz="2100" i="1" dirty="0">
                <a:latin typeface="Times New Roman" pitchFamily="18" charset="0"/>
                <a:cs typeface="Times New Roman" pitchFamily="18" charset="0"/>
              </a:rPr>
              <a:t>is the core insight of the Freedom Society and from it flows innumerable policy implications including political, economic and social.  </a:t>
            </a:r>
            <a:endParaRPr lang="en-US" altLang="ko-KR" sz="2100" i="1" dirty="0" smtClean="0">
              <a:latin typeface="Times New Roman" pitchFamily="18" charset="0"/>
              <a:cs typeface="Times New Roman" pitchFamily="18" charset="0"/>
            </a:endParaRPr>
          </a:p>
          <a:p>
            <a:r>
              <a:rPr lang="en-US" altLang="ko-KR" sz="2100" i="1" dirty="0" smtClean="0">
                <a:latin typeface="Times New Roman" pitchFamily="18" charset="0"/>
                <a:cs typeface="Times New Roman" pitchFamily="18" charset="0"/>
              </a:rPr>
              <a:t>It </a:t>
            </a:r>
            <a:r>
              <a:rPr lang="en-US" altLang="ko-KR" sz="2100" i="1" dirty="0">
                <a:latin typeface="Times New Roman" pitchFamily="18" charset="0"/>
                <a:cs typeface="Times New Roman" pitchFamily="18" charset="0"/>
              </a:rPr>
              <a:t>is the key to understanding the Freedom Society</a:t>
            </a:r>
            <a:endParaRPr lang="ko-KR" altLang="ko-KR" sz="2100" i="1" dirty="0">
              <a:latin typeface="Times New Roman" pitchFamily="18" charset="0"/>
              <a:cs typeface="Times New Roman" pitchFamily="18" charset="0"/>
            </a:endParaRPr>
          </a:p>
        </p:txBody>
      </p:sp>
      <p:pic>
        <p:nvPicPr>
          <p:cNvPr id="8"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2339752" y="4942909"/>
            <a:ext cx="4049168" cy="864096"/>
          </a:xfrm>
          <a:prstGeom prst="rect">
            <a:avLst/>
          </a:prstGeom>
          <a:noFill/>
        </p:spPr>
      </p:pic>
      <p:sp>
        <p:nvSpPr>
          <p:cNvPr id="2" name="직사각형 1"/>
          <p:cNvSpPr/>
          <p:nvPr/>
        </p:nvSpPr>
        <p:spPr>
          <a:xfrm>
            <a:off x="2448019" y="4680000"/>
            <a:ext cx="1058303" cy="276999"/>
          </a:xfrm>
          <a:prstGeom prst="rect">
            <a:avLst/>
          </a:prstGeom>
        </p:spPr>
        <p:txBody>
          <a:bodyPr wrap="none">
            <a:spAutoFit/>
          </a:bodyPr>
          <a:lstStyle/>
          <a:p>
            <a:pPr algn="ctr"/>
            <a:r>
              <a:rPr lang="en-US" altLang="ko-KR" sz="1200" i="1" dirty="0" smtClean="0">
                <a:latin typeface="Times New Roman" pitchFamily="18" charset="0"/>
                <a:cs typeface="Times New Roman" pitchFamily="18" charset="0"/>
              </a:rPr>
              <a:t>Men of nation</a:t>
            </a:r>
            <a:endParaRPr lang="ko-KR" altLang="en-US" sz="1200" i="1" dirty="0">
              <a:latin typeface="Times New Roman" pitchFamily="18" charset="0"/>
              <a:cs typeface="Times New Roman" pitchFamily="18" charset="0"/>
            </a:endParaRPr>
          </a:p>
        </p:txBody>
      </p:sp>
      <p:sp>
        <p:nvSpPr>
          <p:cNvPr id="3" name="직사각형 2"/>
          <p:cNvSpPr/>
          <p:nvPr/>
        </p:nvSpPr>
        <p:spPr>
          <a:xfrm>
            <a:off x="3817969" y="4680000"/>
            <a:ext cx="1223733" cy="276999"/>
          </a:xfrm>
          <a:prstGeom prst="rect">
            <a:avLst/>
          </a:prstGeom>
        </p:spPr>
        <p:txBody>
          <a:bodyPr wrap="none">
            <a:spAutoFit/>
          </a:bodyPr>
          <a:lstStyle/>
          <a:p>
            <a:pPr algn="ctr"/>
            <a:r>
              <a:rPr lang="en-US" altLang="ko-KR" sz="1200" i="1" dirty="0">
                <a:latin typeface="Times New Roman" pitchFamily="18" charset="0"/>
                <a:cs typeface="Times New Roman" pitchFamily="18" charset="0"/>
              </a:rPr>
              <a:t>W</a:t>
            </a:r>
            <a:r>
              <a:rPr lang="en-US" altLang="ko-KR" sz="1200" i="1" dirty="0" smtClean="0">
                <a:latin typeface="Times New Roman" pitchFamily="18" charset="0"/>
                <a:cs typeface="Times New Roman" pitchFamily="18" charset="0"/>
              </a:rPr>
              <a:t>omen of </a:t>
            </a:r>
            <a:r>
              <a:rPr lang="en-US" altLang="ko-KR" sz="1200" i="1" dirty="0">
                <a:latin typeface="Times New Roman" pitchFamily="18" charset="0"/>
                <a:cs typeface="Times New Roman" pitchFamily="18" charset="0"/>
              </a:rPr>
              <a:t>nation</a:t>
            </a:r>
            <a:endParaRPr lang="ko-KR" altLang="en-US" sz="1200" i="1" dirty="0">
              <a:latin typeface="Times New Roman" pitchFamily="18" charset="0"/>
              <a:cs typeface="Times New Roman" pitchFamily="18" charset="0"/>
            </a:endParaRPr>
          </a:p>
        </p:txBody>
      </p:sp>
      <p:sp>
        <p:nvSpPr>
          <p:cNvPr id="5" name="직사각형 4"/>
          <p:cNvSpPr/>
          <p:nvPr/>
        </p:nvSpPr>
        <p:spPr>
          <a:xfrm>
            <a:off x="5113014" y="4680000"/>
            <a:ext cx="1547218" cy="276999"/>
          </a:xfrm>
          <a:prstGeom prst="rect">
            <a:avLst/>
          </a:prstGeom>
        </p:spPr>
        <p:txBody>
          <a:bodyPr wrap="none">
            <a:spAutoFit/>
          </a:bodyPr>
          <a:lstStyle/>
          <a:p>
            <a:pPr algn="ctr"/>
            <a:r>
              <a:rPr lang="en-US" altLang="ko-KR" sz="1200" i="1" dirty="0" smtClean="0">
                <a:latin typeface="Times New Roman" pitchFamily="18" charset="0"/>
                <a:cs typeface="Times New Roman" pitchFamily="18" charset="0"/>
              </a:rPr>
              <a:t>Government of </a:t>
            </a:r>
            <a:r>
              <a:rPr lang="en-US" altLang="ko-KR" sz="1200" i="1" dirty="0">
                <a:latin typeface="Times New Roman" pitchFamily="18" charset="0"/>
                <a:cs typeface="Times New Roman" pitchFamily="18" charset="0"/>
              </a:rPr>
              <a:t>nation</a:t>
            </a:r>
            <a:endParaRPr lang="ko-KR" altLang="ko-KR" sz="1200" i="1" dirty="0">
              <a:latin typeface="Times New Roman" pitchFamily="18" charset="0"/>
              <a:cs typeface="Times New Roman" pitchFamily="18" charset="0"/>
            </a:endParaRPr>
          </a:p>
        </p:txBody>
      </p:sp>
      <p:grpSp>
        <p:nvGrpSpPr>
          <p:cNvPr id="19" name="그룹 18"/>
          <p:cNvGrpSpPr/>
          <p:nvPr/>
        </p:nvGrpSpPr>
        <p:grpSpPr>
          <a:xfrm>
            <a:off x="2666549" y="5807005"/>
            <a:ext cx="2337499" cy="785218"/>
            <a:chOff x="2666549" y="5807005"/>
            <a:chExt cx="2337499" cy="785218"/>
          </a:xfrm>
        </p:grpSpPr>
        <p:sp>
          <p:nvSpPr>
            <p:cNvPr id="6" name="직사각형 5"/>
            <p:cNvSpPr/>
            <p:nvPr/>
          </p:nvSpPr>
          <p:spPr>
            <a:xfrm>
              <a:off x="2666549" y="6192113"/>
              <a:ext cx="2337499" cy="400110"/>
            </a:xfrm>
            <a:prstGeom prst="rect">
              <a:avLst/>
            </a:prstGeom>
          </p:spPr>
          <p:txBody>
            <a:bodyPr wrap="none">
              <a:spAutoFit/>
            </a:bodyPr>
            <a:lstStyle/>
            <a:p>
              <a:r>
                <a:rPr lang="en-US" altLang="ko-KR" sz="2000" i="1" dirty="0">
                  <a:latin typeface="Times New Roman" pitchFamily="18" charset="0"/>
                  <a:ea typeface="나눔명조" pitchFamily="18" charset="-127"/>
                  <a:cs typeface="Times New Roman" pitchFamily="18" charset="0"/>
                </a:rPr>
                <a:t>All </a:t>
              </a:r>
              <a:r>
                <a:rPr lang="en-US" altLang="ko-KR" sz="2000" i="1" dirty="0" smtClean="0">
                  <a:latin typeface="Times New Roman" pitchFamily="18" charset="0"/>
                  <a:ea typeface="나눔명조" pitchFamily="18" charset="-127"/>
                  <a:cs typeface="Times New Roman" pitchFamily="18" charset="0"/>
                </a:rPr>
                <a:t>families of nation</a:t>
              </a:r>
              <a:endParaRPr lang="ko-KR" altLang="ko-KR" sz="2000" i="1" dirty="0">
                <a:latin typeface="Times New Roman" pitchFamily="18" charset="0"/>
                <a:ea typeface="나눔명조" pitchFamily="18" charset="-127"/>
                <a:cs typeface="Times New Roman" pitchFamily="18" charset="0"/>
              </a:endParaRPr>
            </a:p>
          </p:txBody>
        </p:sp>
        <p:cxnSp>
          <p:nvCxnSpPr>
            <p:cNvPr id="9" name="직선 화살표 연결선 8"/>
            <p:cNvCxnSpPr/>
            <p:nvPr/>
          </p:nvCxnSpPr>
          <p:spPr>
            <a:xfrm>
              <a:off x="2977170" y="5807005"/>
              <a:ext cx="387217" cy="38510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직선 화살표 연결선 16"/>
            <p:cNvCxnSpPr>
              <a:stCxn id="8" idx="2"/>
            </p:cNvCxnSpPr>
            <p:nvPr/>
          </p:nvCxnSpPr>
          <p:spPr>
            <a:xfrm flipH="1">
              <a:off x="3995936" y="5807005"/>
              <a:ext cx="368400" cy="38510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75006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up)">
                                      <p:cBhvr>
                                        <p:cTn id="10" dur="500"/>
                                        <p:tgtEl>
                                          <p:spTgt spid="2"/>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up)">
                                      <p:cBhvr>
                                        <p:cTn id="2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3"/>
          <p:cNvPicPr>
            <a:picLocks noChangeAspect="1" noChangeArrowheads="1"/>
          </p:cNvPicPr>
          <p:nvPr/>
        </p:nvPicPr>
        <p:blipFill>
          <a:blip r:embed="rId2"/>
          <a:srcRect/>
          <a:stretch>
            <a:fillRect/>
          </a:stretch>
        </p:blipFill>
        <p:spPr bwMode="auto">
          <a:xfrm>
            <a:off x="0" y="-1"/>
            <a:ext cx="9252520" cy="6858001"/>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2</a:t>
            </a:fld>
            <a:endParaRPr lang="ko-KR" altLang="en-US"/>
          </a:p>
        </p:txBody>
      </p:sp>
      <p:sp>
        <p:nvSpPr>
          <p:cNvPr id="2" name="직사각형 1"/>
          <p:cNvSpPr/>
          <p:nvPr/>
        </p:nvSpPr>
        <p:spPr>
          <a:xfrm>
            <a:off x="0" y="2852936"/>
            <a:ext cx="4626260" cy="923330"/>
          </a:xfrm>
          <a:prstGeom prst="rect">
            <a:avLst/>
          </a:prstGeom>
          <a:effectLst>
            <a:reflection blurRad="6350" stA="52000" endA="300" endPos="35000" dir="5400000" sy="-100000" algn="bl" rotWithShape="0"/>
          </a:effectLst>
        </p:spPr>
        <p:txBody>
          <a:bodyPr wrap="square">
            <a:spAutoFit/>
          </a:bodyPr>
          <a:lstStyle/>
          <a:p>
            <a:pPr algn="ctr">
              <a:lnSpc>
                <a:spcPct val="150000"/>
              </a:lnSpc>
              <a:tabLst/>
            </a:pPr>
            <a:r>
              <a:rPr lang="en-US" altLang="zh-CN" sz="3600" b="1" dirty="0" smtClean="0">
                <a:solidFill>
                  <a:srgbClr val="3FB9EC"/>
                </a:solidFill>
                <a:latin typeface="Times New Roman" pitchFamily="18" charset="0"/>
                <a:cs typeface="Times New Roman" pitchFamily="18" charset="0"/>
              </a:rPr>
              <a:t>STRONG </a:t>
            </a:r>
            <a:r>
              <a:rPr lang="en-US" altLang="zh-CN" sz="3600" b="1" dirty="0" smtClean="0">
                <a:solidFill>
                  <a:schemeClr val="tx1">
                    <a:lumMod val="75000"/>
                    <a:lumOff val="25000"/>
                  </a:schemeClr>
                </a:solidFill>
                <a:latin typeface="Times New Roman" pitchFamily="18" charset="0"/>
                <a:cs typeface="Times New Roman" pitchFamily="18" charset="0"/>
              </a:rPr>
              <a:t>ABEL</a:t>
            </a:r>
          </a:p>
        </p:txBody>
      </p:sp>
      <p:grpSp>
        <p:nvGrpSpPr>
          <p:cNvPr id="5" name="그룹 4"/>
          <p:cNvGrpSpPr/>
          <p:nvPr/>
        </p:nvGrpSpPr>
        <p:grpSpPr>
          <a:xfrm>
            <a:off x="5292080" y="2420888"/>
            <a:ext cx="3637004" cy="2376264"/>
            <a:chOff x="5292080" y="2420888"/>
            <a:chExt cx="3637004" cy="2376264"/>
          </a:xfrm>
        </p:grpSpPr>
        <p:sp>
          <p:nvSpPr>
            <p:cNvPr id="3" name="직사각형 2"/>
            <p:cNvSpPr/>
            <p:nvPr/>
          </p:nvSpPr>
          <p:spPr>
            <a:xfrm>
              <a:off x="5743281" y="2780928"/>
              <a:ext cx="1630575" cy="523220"/>
            </a:xfrm>
            <a:prstGeom prst="rect">
              <a:avLst/>
            </a:prstGeom>
          </p:spPr>
          <p:txBody>
            <a:bodyPr wrap="none">
              <a:spAutoFit/>
            </a:bodyPr>
            <a:lstStyle/>
            <a:p>
              <a:r>
                <a:rPr lang="en-US" altLang="zh-CN" sz="2800" i="1" dirty="0">
                  <a:latin typeface="Times New Roman" pitchFamily="18" charset="0"/>
                  <a:cs typeface="Times New Roman" pitchFamily="18" charset="0"/>
                </a:rPr>
                <a:t>The Roots</a:t>
              </a:r>
              <a:endParaRPr lang="en-US" altLang="zh-CN" sz="2800" i="1" dirty="0" smtClean="0">
                <a:latin typeface="Times New Roman" pitchFamily="18" charset="0"/>
                <a:cs typeface="Times New Roman" pitchFamily="18" charset="0"/>
              </a:endParaRPr>
            </a:p>
          </p:txBody>
        </p:sp>
        <p:sp>
          <p:nvSpPr>
            <p:cNvPr id="19" name="직사각형 18"/>
            <p:cNvSpPr/>
            <p:nvPr/>
          </p:nvSpPr>
          <p:spPr>
            <a:xfrm>
              <a:off x="5796136" y="3059668"/>
              <a:ext cx="482819" cy="369332"/>
            </a:xfrm>
            <a:prstGeom prst="rect">
              <a:avLst/>
            </a:prstGeom>
          </p:spPr>
          <p:txBody>
            <a:bodyPr wrap="square">
              <a:spAutoFit/>
            </a:bodyPr>
            <a:lstStyle/>
            <a:p>
              <a:r>
                <a:rPr lang="en-US" altLang="zh-CN" i="1" dirty="0" smtClean="0">
                  <a:latin typeface="Times New Roman" pitchFamily="18" charset="0"/>
                  <a:cs typeface="Times New Roman" pitchFamily="18" charset="0"/>
                </a:rPr>
                <a:t>of </a:t>
              </a:r>
            </a:p>
          </p:txBody>
        </p:sp>
        <p:sp>
          <p:nvSpPr>
            <p:cNvPr id="20" name="직사각형 19"/>
            <p:cNvSpPr/>
            <p:nvPr/>
          </p:nvSpPr>
          <p:spPr>
            <a:xfrm>
              <a:off x="5940152" y="3140968"/>
              <a:ext cx="2232248" cy="523220"/>
            </a:xfrm>
            <a:prstGeom prst="rect">
              <a:avLst/>
            </a:prstGeom>
          </p:spPr>
          <p:txBody>
            <a:bodyPr wrap="square">
              <a:spAutoFit/>
            </a:bodyPr>
            <a:lstStyle/>
            <a:p>
              <a:r>
                <a:rPr lang="en-US" altLang="zh-CN" sz="2800" i="1" dirty="0">
                  <a:latin typeface="Times New Roman" pitchFamily="18" charset="0"/>
                  <a:cs typeface="Times New Roman" pitchFamily="18" charset="0"/>
                </a:rPr>
                <a:t>the </a:t>
              </a:r>
              <a:r>
                <a:rPr lang="en-US" altLang="zh-CN" sz="2800" i="1" dirty="0" smtClean="0">
                  <a:latin typeface="Times New Roman" pitchFamily="18" charset="0"/>
                  <a:cs typeface="Times New Roman" pitchFamily="18" charset="0"/>
                </a:rPr>
                <a:t>Teaching</a:t>
              </a:r>
            </a:p>
          </p:txBody>
        </p:sp>
        <p:sp>
          <p:nvSpPr>
            <p:cNvPr id="21" name="직사각형 20"/>
            <p:cNvSpPr/>
            <p:nvPr/>
          </p:nvSpPr>
          <p:spPr>
            <a:xfrm>
              <a:off x="5796136" y="3430741"/>
              <a:ext cx="3096344" cy="646331"/>
            </a:xfrm>
            <a:prstGeom prst="rect">
              <a:avLst/>
            </a:prstGeom>
          </p:spPr>
          <p:txBody>
            <a:bodyPr wrap="square">
              <a:spAutoFit/>
            </a:bodyPr>
            <a:lstStyle/>
            <a:p>
              <a:r>
                <a:rPr lang="en-US" altLang="zh-CN" sz="3600" i="1" dirty="0">
                  <a:solidFill>
                    <a:srgbClr val="3FB9EC"/>
                  </a:solidFill>
                  <a:latin typeface="Times New Roman" pitchFamily="18" charset="0"/>
                  <a:cs typeface="Times New Roman" pitchFamily="18" charset="0"/>
                </a:rPr>
                <a:t>True Father’s</a:t>
              </a:r>
              <a:endParaRPr lang="en-US" altLang="zh-CN" sz="3600" i="1" dirty="0" smtClean="0">
                <a:solidFill>
                  <a:srgbClr val="3FB9EC"/>
                </a:solidFill>
                <a:latin typeface="Times New Roman" pitchFamily="18" charset="0"/>
                <a:cs typeface="Times New Roman" pitchFamily="18" charset="0"/>
              </a:endParaRPr>
            </a:p>
          </p:txBody>
        </p:sp>
        <p:sp>
          <p:nvSpPr>
            <p:cNvPr id="22" name="직사각형 21"/>
            <p:cNvSpPr/>
            <p:nvPr/>
          </p:nvSpPr>
          <p:spPr>
            <a:xfrm>
              <a:off x="7774797" y="3851756"/>
              <a:ext cx="757643" cy="369332"/>
            </a:xfrm>
            <a:prstGeom prst="rect">
              <a:avLst/>
            </a:prstGeom>
          </p:spPr>
          <p:txBody>
            <a:bodyPr wrap="none">
              <a:spAutoFit/>
            </a:bodyPr>
            <a:lstStyle/>
            <a:p>
              <a:r>
                <a:rPr lang="en-US" altLang="zh-CN" i="1" dirty="0">
                  <a:latin typeface="Times New Roman" pitchFamily="18" charset="0"/>
                  <a:cs typeface="Times New Roman" pitchFamily="18" charset="0"/>
                </a:rPr>
                <a:t>Words</a:t>
              </a:r>
              <a:endParaRPr lang="ko-KR" altLang="en-US" i="1" dirty="0">
                <a:latin typeface="Times New Roman" pitchFamily="18" charset="0"/>
                <a:cs typeface="Times New Roman" pitchFamily="18" charset="0"/>
              </a:endParaRPr>
            </a:p>
          </p:txBody>
        </p:sp>
        <p:sp>
          <p:nvSpPr>
            <p:cNvPr id="23" name="직사각형 22"/>
            <p:cNvSpPr/>
            <p:nvPr/>
          </p:nvSpPr>
          <p:spPr>
            <a:xfrm>
              <a:off x="5292080" y="2420888"/>
              <a:ext cx="612668" cy="1015663"/>
            </a:xfrm>
            <a:prstGeom prst="rect">
              <a:avLst/>
            </a:prstGeom>
          </p:spPr>
          <p:txBody>
            <a:bodyPr wrap="none">
              <a:spAutoFit/>
            </a:bodyPr>
            <a:lstStyle/>
            <a:p>
              <a:r>
                <a:rPr lang="en-US" altLang="zh-CN" sz="6000" i="1" dirty="0" smtClean="0">
                  <a:latin typeface="Times New Roman" pitchFamily="18" charset="0"/>
                  <a:cs typeface="Times New Roman" pitchFamily="18" charset="0"/>
                </a:rPr>
                <a:t>“</a:t>
              </a:r>
            </a:p>
          </p:txBody>
        </p:sp>
        <p:sp>
          <p:nvSpPr>
            <p:cNvPr id="24" name="직사각형 23"/>
            <p:cNvSpPr/>
            <p:nvPr/>
          </p:nvSpPr>
          <p:spPr>
            <a:xfrm>
              <a:off x="8316416" y="3781489"/>
              <a:ext cx="612668" cy="1015663"/>
            </a:xfrm>
            <a:prstGeom prst="rect">
              <a:avLst/>
            </a:prstGeom>
          </p:spPr>
          <p:txBody>
            <a:bodyPr wrap="none">
              <a:spAutoFit/>
            </a:bodyPr>
            <a:lstStyle/>
            <a:p>
              <a:r>
                <a:rPr lang="en-US" altLang="zh-CN" sz="6000" i="1" dirty="0" smtClean="0">
                  <a:latin typeface="Times New Roman" pitchFamily="18" charset="0"/>
                  <a:cs typeface="Times New Roman" pitchFamily="18" charset="0"/>
                </a:rPr>
                <a:t>”</a:t>
              </a:r>
            </a:p>
          </p:txBody>
        </p:sp>
        <p:sp>
          <p:nvSpPr>
            <p:cNvPr id="16" name="직사각형 15"/>
            <p:cNvSpPr/>
            <p:nvPr/>
          </p:nvSpPr>
          <p:spPr>
            <a:xfrm>
              <a:off x="7740352" y="3347700"/>
              <a:ext cx="482819" cy="369332"/>
            </a:xfrm>
            <a:prstGeom prst="rect">
              <a:avLst/>
            </a:prstGeom>
          </p:spPr>
          <p:txBody>
            <a:bodyPr wrap="square">
              <a:spAutoFit/>
            </a:bodyPr>
            <a:lstStyle/>
            <a:p>
              <a:r>
                <a:rPr lang="en-US" altLang="zh-CN" i="1" dirty="0" smtClean="0">
                  <a:latin typeface="Times New Roman" pitchFamily="18" charset="0"/>
                  <a:cs typeface="Times New Roman" pitchFamily="18" charset="0"/>
                </a:rPr>
                <a:t>in</a:t>
              </a:r>
            </a:p>
          </p:txBody>
        </p:sp>
      </p:grpSp>
      <p:sp>
        <p:nvSpPr>
          <p:cNvPr id="1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Strong Abel and Freedom Society</a:t>
            </a:r>
            <a:endParaRPr lang="en-US" altLang="zh-CN" dirty="0" smtClean="0">
              <a:solidFill>
                <a:schemeClr val="bg1"/>
              </a:solidFill>
              <a:effectLst>
                <a:outerShdw blurRad="38100" dist="38100" dir="2700000" algn="tl">
                  <a:srgbClr val="000000">
                    <a:alpha val="43137"/>
                  </a:srgbClr>
                </a:outerShdw>
              </a:effectLst>
            </a:endParaRPr>
          </a:p>
        </p:txBody>
      </p:sp>
      <p:sp>
        <p:nvSpPr>
          <p:cNvPr id="27"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Roots of the Teaching in TF’s Words -</a:t>
            </a:r>
          </a:p>
        </p:txBody>
      </p:sp>
    </p:spTree>
    <p:extLst>
      <p:ext uri="{BB962C8B-B14F-4D97-AF65-F5344CB8AC3E}">
        <p14:creationId xmlns:p14="http://schemas.microsoft.com/office/powerpoint/2010/main" val="980675451"/>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6858000"/>
          </a:xfrm>
          <a:custGeom>
            <a:avLst/>
            <a:gdLst>
              <a:gd name="connsiteX0" fmla="*/ 0 w 15120010"/>
              <a:gd name="connsiteY0" fmla="*/ 10080003 h 10080003"/>
              <a:gd name="connsiteX1" fmla="*/ 15120010 w 15120010"/>
              <a:gd name="connsiteY1" fmla="*/ 10080003 h 10080003"/>
              <a:gd name="connsiteX2" fmla="*/ 15120010 w 15120010"/>
              <a:gd name="connsiteY2" fmla="*/ 0 h 10080003"/>
              <a:gd name="connsiteX3" fmla="*/ 0 w 15120010"/>
              <a:gd name="connsiteY3" fmla="*/ 0 h 10080003"/>
              <a:gd name="connsiteX4" fmla="*/ 0 w 15120010"/>
              <a:gd name="connsiteY4" fmla="*/ 10080003 h 10080003"/>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5120010" h="10080003">
                <a:moveTo>
                  <a:pt x="0" y="10080003"/>
                </a:moveTo>
                <a:lnTo>
                  <a:pt x="15120010" y="10080003"/>
                </a:lnTo>
                <a:lnTo>
                  <a:pt x="15120010" y="0"/>
                </a:lnTo>
                <a:lnTo>
                  <a:pt x="0" y="0"/>
                </a:lnTo>
                <a:lnTo>
                  <a:pt x="0" y="10080003"/>
                </a:lnTo>
              </a:path>
            </a:pathLst>
          </a:custGeom>
          <a:solidFill>
            <a:srgbClr val="3EB9EC">
              <a:alpha val="100000"/>
            </a:srgbClr>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 name="TextBox 4"/>
          <p:cNvSpPr txBox="1"/>
          <p:nvPr/>
        </p:nvSpPr>
        <p:spPr>
          <a:xfrm>
            <a:off x="1043608" y="2564904"/>
            <a:ext cx="307777" cy="781945"/>
          </a:xfrm>
          <a:prstGeom prst="rect">
            <a:avLst/>
          </a:prstGeom>
          <a:noFill/>
        </p:spPr>
        <p:txBody>
          <a:bodyPr wrap="none" lIns="0" tIns="0" rIns="0" rtlCol="0">
            <a:spAutoFit/>
          </a:bodyPr>
          <a:lstStyle/>
          <a:p>
            <a:pPr>
              <a:lnSpc>
                <a:spcPts val="6900"/>
              </a:lnSpc>
              <a:tabLst/>
            </a:pPr>
            <a:r>
              <a:rPr lang="en-US" altLang="zh-CN" sz="2400" i="1" dirty="0" smtClean="0">
                <a:solidFill>
                  <a:srgbClr val="FFFFFF"/>
                </a:solidFill>
                <a:latin typeface="Times New Roman" pitchFamily="18" charset="0"/>
                <a:cs typeface="Times New Roman" pitchFamily="18" charset="0"/>
              </a:rPr>
              <a:t>Of</a:t>
            </a:r>
          </a:p>
        </p:txBody>
      </p:sp>
      <p:sp>
        <p:nvSpPr>
          <p:cNvPr id="6" name="TextBox 1"/>
          <p:cNvSpPr txBox="1"/>
          <p:nvPr/>
        </p:nvSpPr>
        <p:spPr>
          <a:xfrm>
            <a:off x="279474" y="116632"/>
            <a:ext cx="1542089" cy="3136756"/>
          </a:xfrm>
          <a:prstGeom prst="rect">
            <a:avLst/>
          </a:prstGeom>
          <a:noFill/>
        </p:spPr>
        <p:txBody>
          <a:bodyPr wrap="none" lIns="0" tIns="0" rIns="0" rtlCol="0">
            <a:spAutoFit/>
          </a:bodyPr>
          <a:lstStyle/>
          <a:p>
            <a:pPr>
              <a:lnSpc>
                <a:spcPts val="1000"/>
              </a:lnSpc>
              <a:tabLst/>
            </a:pPr>
            <a:endParaRPr lang="en-US" altLang="zh-CN" sz="900" dirty="0" smtClean="0">
              <a:solidFill>
                <a:srgbClr val="FFFFFF"/>
              </a:solidFill>
              <a:latin typeface="Times New Roman" pitchFamily="18" charset="0"/>
              <a:cs typeface="Times New Roman" pitchFamily="18" charset="0"/>
            </a:endParaRPr>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smtClean="0"/>
          </a:p>
          <a:p>
            <a:pPr>
              <a:lnSpc>
                <a:spcPts val="1000"/>
              </a:lnSpc>
            </a:pPr>
            <a:endParaRPr lang="en-US" altLang="zh-CN" dirty="0"/>
          </a:p>
          <a:p>
            <a:pPr>
              <a:lnSpc>
                <a:spcPts val="1000"/>
              </a:lnSpc>
            </a:pPr>
            <a:endParaRPr lang="en-US" altLang="zh-CN" dirty="0" smtClean="0"/>
          </a:p>
          <a:p>
            <a:pPr>
              <a:lnSpc>
                <a:spcPts val="1000"/>
              </a:lnSpc>
            </a:pPr>
            <a:endParaRPr lang="en-US" altLang="zh-CN" dirty="0"/>
          </a:p>
          <a:p>
            <a:pPr>
              <a:lnSpc>
                <a:spcPts val="1000"/>
              </a:lnSpc>
            </a:pPr>
            <a:endParaRPr lang="en-US" altLang="zh-CN" dirty="0" smtClean="0"/>
          </a:p>
          <a:p>
            <a:pPr>
              <a:lnSpc>
                <a:spcPts val="1000"/>
              </a:lnSpc>
            </a:pPr>
            <a:endParaRPr lang="en-US" altLang="zh-CN" dirty="0"/>
          </a:p>
          <a:p>
            <a:pPr>
              <a:lnSpc>
                <a:spcPts val="1000"/>
              </a:lnSpc>
            </a:pPr>
            <a:endParaRPr lang="en-US" altLang="zh-CN" dirty="0" smtClean="0"/>
          </a:p>
          <a:p>
            <a:pPr>
              <a:lnSpc>
                <a:spcPts val="1000"/>
              </a:lnSpc>
            </a:pPr>
            <a:endParaRPr lang="en-US" altLang="zh-CN" dirty="0"/>
          </a:p>
          <a:p>
            <a:pPr>
              <a:lnSpc>
                <a:spcPts val="1000"/>
              </a:lnSpc>
            </a:pPr>
            <a:endParaRPr lang="en-US" altLang="zh-CN" dirty="0" smtClean="0"/>
          </a:p>
          <a:p>
            <a:pPr>
              <a:lnSpc>
                <a:spcPts val="1000"/>
              </a:lnSpc>
            </a:pPr>
            <a:endParaRPr lang="en-US" altLang="zh-CN" dirty="0"/>
          </a:p>
          <a:p>
            <a:pPr>
              <a:lnSpc>
                <a:spcPts val="1000"/>
              </a:lnSpc>
            </a:pPr>
            <a:endParaRPr lang="en-US" altLang="zh-CN" dirty="0" smtClean="0"/>
          </a:p>
          <a:p>
            <a:pPr>
              <a:lnSpc>
                <a:spcPts val="7100"/>
              </a:lnSpc>
              <a:tabLst/>
            </a:pPr>
            <a:r>
              <a:rPr lang="en-US" altLang="zh-CN" sz="5850" i="1" dirty="0" smtClean="0">
                <a:latin typeface="Times New Roman" pitchFamily="18" charset="0"/>
                <a:cs typeface="Times New Roman" pitchFamily="18" charset="0"/>
              </a:rPr>
              <a:t>END</a:t>
            </a:r>
          </a:p>
        </p:txBody>
      </p:sp>
      <p:sp>
        <p:nvSpPr>
          <p:cNvPr id="2" name="직사각형 1"/>
          <p:cNvSpPr/>
          <p:nvPr/>
        </p:nvSpPr>
        <p:spPr>
          <a:xfrm>
            <a:off x="251520" y="3080645"/>
            <a:ext cx="4458272" cy="996427"/>
          </a:xfrm>
          <a:prstGeom prst="rect">
            <a:avLst/>
          </a:prstGeom>
        </p:spPr>
        <p:txBody>
          <a:bodyPr wrap="none">
            <a:spAutoFit/>
          </a:bodyPr>
          <a:lstStyle/>
          <a:p>
            <a:pPr>
              <a:lnSpc>
                <a:spcPts val="6900"/>
              </a:lnSpc>
              <a:tabLst/>
            </a:pPr>
            <a:r>
              <a:rPr lang="en-US" altLang="zh-CN" sz="8000" i="1" dirty="0">
                <a:solidFill>
                  <a:srgbClr val="FFFFFF"/>
                </a:solidFill>
                <a:latin typeface="Times New Roman" pitchFamily="18" charset="0"/>
                <a:cs typeface="Times New Roman" pitchFamily="18" charset="0"/>
              </a:rPr>
              <a:t>Document</a:t>
            </a:r>
            <a:endParaRPr lang="en-US" altLang="zh-CN" sz="3600" i="1" dirty="0">
              <a:solidFill>
                <a:srgbClr val="FFFFFF"/>
              </a:solidFill>
              <a:latin typeface="Times New Roman" pitchFamily="18" charset="0"/>
              <a:cs typeface="Times New Roman" pitchFamily="18" charset="0"/>
            </a:endParaRPr>
          </a:p>
        </p:txBody>
      </p:sp>
      <p:pic>
        <p:nvPicPr>
          <p:cNvPr id="19" name="Picture 3" descr="ci_e"/>
          <p:cNvPicPr preferRelativeResize="0">
            <a:picLocks noChangeArrowheads="1"/>
          </p:cNvPicPr>
          <p:nvPr/>
        </p:nvPicPr>
        <p:blipFill rotWithShape="1">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brightnessContrast bright="20000" contrast="20000"/>
                    </a14:imgEffect>
                  </a14:imgLayer>
                </a14:imgProps>
              </a:ext>
            </a:extLst>
          </a:blip>
          <a:srcRect l="1828" t="6253" r="70910" b="4327"/>
          <a:stretch/>
        </p:blipFill>
        <p:spPr bwMode="auto">
          <a:xfrm>
            <a:off x="7596336" y="2564904"/>
            <a:ext cx="1008112" cy="984903"/>
          </a:xfrm>
          <a:prstGeom prst="rect">
            <a:avLst/>
          </a:prstGeom>
          <a:noFill/>
          <a:ln>
            <a:noFill/>
          </a:ln>
        </p:spPr>
      </p:pic>
      <p:sp>
        <p:nvSpPr>
          <p:cNvPr id="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bg1"/>
                </a:solidFill>
                <a:latin typeface="Times New Roman" pitchFamily="18" charset="0"/>
                <a:cs typeface="Times New Roman" pitchFamily="18" charset="0"/>
              </a:rPr>
              <a:t>Strong Abel and Freedom Society</a:t>
            </a:r>
            <a:endParaRPr lang="en-US" altLang="zh-CN" dirty="0" smtClean="0">
              <a:solidFill>
                <a:schemeClr val="bg1"/>
              </a:solidFill>
            </a:endParaRPr>
          </a:p>
        </p:txBody>
      </p:sp>
      <p:sp>
        <p:nvSpPr>
          <p:cNvPr id="9"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bg1"/>
                </a:solidFill>
                <a:latin typeface="Times New Roman" pitchFamily="18" charset="0"/>
                <a:cs typeface="Times New Roman" pitchFamily="18" charset="0"/>
              </a:rPr>
              <a:t>The Roots of the Teaching in TF’s Words -</a:t>
            </a:r>
          </a:p>
        </p:txBody>
      </p:sp>
    </p:spTree>
    <p:extLst>
      <p:ext uri="{BB962C8B-B14F-4D97-AF65-F5344CB8AC3E}">
        <p14:creationId xmlns:p14="http://schemas.microsoft.com/office/powerpoint/2010/main" val="407556293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heel(1)">
                                      <p:cBhvr>
                                        <p:cTn id="7"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3</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5" name="직사각형 4"/>
          <p:cNvSpPr/>
          <p:nvPr/>
        </p:nvSpPr>
        <p:spPr>
          <a:xfrm>
            <a:off x="351482" y="1916832"/>
            <a:ext cx="8613006" cy="2554545"/>
          </a:xfrm>
          <a:prstGeom prst="rect">
            <a:avLst/>
          </a:prstGeom>
        </p:spPr>
        <p:txBody>
          <a:bodyPr wrap="square">
            <a:spAutoFit/>
          </a:bodyPr>
          <a:lstStyle/>
          <a:p>
            <a:r>
              <a:rPr lang="en-US" altLang="ko-KR" sz="4800" dirty="0">
                <a:solidFill>
                  <a:srgbClr val="3EB9EC"/>
                </a:solidFill>
                <a:latin typeface="Times New Roman" pitchFamily="18" charset="0"/>
                <a:cs typeface="Times New Roman" pitchFamily="18" charset="0"/>
              </a:rPr>
              <a:t>Strong Abel </a:t>
            </a:r>
            <a:r>
              <a:rPr lang="en-US" altLang="ko-KR" sz="2800" dirty="0">
                <a:latin typeface="Times New Roman" pitchFamily="18" charset="0"/>
                <a:cs typeface="Times New Roman" pitchFamily="18" charset="0"/>
              </a:rPr>
              <a:t>is an understanding of </a:t>
            </a:r>
            <a:endParaRPr lang="en-US" altLang="ko-KR" sz="2800" dirty="0" smtClean="0">
              <a:latin typeface="Times New Roman" pitchFamily="18" charset="0"/>
              <a:cs typeface="Times New Roman" pitchFamily="18" charset="0"/>
            </a:endParaRPr>
          </a:p>
          <a:p>
            <a:r>
              <a:rPr lang="en-US" altLang="ko-KR" sz="2800" dirty="0" smtClean="0">
                <a:latin typeface="Times New Roman" pitchFamily="18" charset="0"/>
                <a:cs typeface="Times New Roman" pitchFamily="18" charset="0"/>
              </a:rPr>
              <a:t>the </a:t>
            </a:r>
            <a:r>
              <a:rPr lang="en-US" altLang="ko-KR" sz="2800" dirty="0">
                <a:latin typeface="Times New Roman" pitchFamily="18" charset="0"/>
                <a:cs typeface="Times New Roman" pitchFamily="18" charset="0"/>
              </a:rPr>
              <a:t>proper relationship between nations </a:t>
            </a:r>
            <a:endParaRPr lang="en-US" altLang="ko-KR" sz="2800" dirty="0" smtClean="0">
              <a:latin typeface="Times New Roman" pitchFamily="18" charset="0"/>
              <a:cs typeface="Times New Roman" pitchFamily="18" charset="0"/>
            </a:endParaRPr>
          </a:p>
          <a:p>
            <a:r>
              <a:rPr lang="en-US" altLang="ko-KR" sz="2800" dirty="0" smtClean="0">
                <a:latin typeface="Times New Roman" pitchFamily="18" charset="0"/>
                <a:cs typeface="Times New Roman" pitchFamily="18" charset="0"/>
              </a:rPr>
              <a:t>during </a:t>
            </a:r>
            <a:r>
              <a:rPr lang="en-US" altLang="ko-KR" sz="2800" dirty="0">
                <a:latin typeface="Times New Roman" pitchFamily="18" charset="0"/>
                <a:cs typeface="Times New Roman" pitchFamily="18" charset="0"/>
              </a:rPr>
              <a:t>the Last Days, </a:t>
            </a:r>
            <a:endParaRPr lang="en-US" altLang="ko-KR" sz="2800" dirty="0" smtClean="0">
              <a:latin typeface="Times New Roman" pitchFamily="18" charset="0"/>
              <a:cs typeface="Times New Roman" pitchFamily="18" charset="0"/>
            </a:endParaRPr>
          </a:p>
          <a:p>
            <a:r>
              <a:rPr lang="en-US" altLang="ko-KR" sz="2800" dirty="0" smtClean="0">
                <a:latin typeface="Times New Roman" pitchFamily="18" charset="0"/>
                <a:cs typeface="Times New Roman" pitchFamily="18" charset="0"/>
              </a:rPr>
              <a:t>the </a:t>
            </a:r>
            <a:r>
              <a:rPr lang="en-US" altLang="ko-KR" sz="2800" dirty="0">
                <a:latin typeface="Times New Roman" pitchFamily="18" charset="0"/>
                <a:cs typeface="Times New Roman" pitchFamily="18" charset="0"/>
              </a:rPr>
              <a:t>end of Fallen History </a:t>
            </a:r>
            <a:endParaRPr lang="en-US" altLang="ko-KR" sz="2800" dirty="0" smtClean="0">
              <a:latin typeface="Times New Roman" pitchFamily="18" charset="0"/>
              <a:cs typeface="Times New Roman" pitchFamily="18" charset="0"/>
            </a:endParaRPr>
          </a:p>
          <a:p>
            <a:r>
              <a:rPr lang="en-US" altLang="ko-KR" sz="2800" dirty="0" smtClean="0">
                <a:latin typeface="Times New Roman" pitchFamily="18" charset="0"/>
                <a:cs typeface="Times New Roman" pitchFamily="18" charset="0"/>
              </a:rPr>
              <a:t>that </a:t>
            </a:r>
            <a:r>
              <a:rPr lang="en-US" altLang="ko-KR" sz="2800" dirty="0">
                <a:latin typeface="Times New Roman" pitchFamily="18" charset="0"/>
                <a:cs typeface="Times New Roman" pitchFamily="18" charset="0"/>
              </a:rPr>
              <a:t>the True Parents are effectuating right now.</a:t>
            </a:r>
            <a:endParaRPr lang="ko-KR" alt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2742798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4</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5" name="직사각형 4"/>
          <p:cNvSpPr/>
          <p:nvPr/>
        </p:nvSpPr>
        <p:spPr>
          <a:xfrm>
            <a:off x="251520" y="260648"/>
            <a:ext cx="8613006" cy="1692771"/>
          </a:xfrm>
          <a:prstGeom prst="rect">
            <a:avLst/>
          </a:prstGeom>
        </p:spPr>
        <p:txBody>
          <a:bodyPr wrap="square">
            <a:spAutoFit/>
          </a:bodyPr>
          <a:lstStyle/>
          <a:p>
            <a:r>
              <a:rPr lang="en-US" altLang="ko-KR" sz="2400" dirty="0">
                <a:latin typeface="Times New Roman" pitchFamily="18" charset="0"/>
                <a:cs typeface="Times New Roman" pitchFamily="18" charset="0"/>
              </a:rPr>
              <a:t>The first </a:t>
            </a:r>
            <a:r>
              <a:rPr lang="en-US" altLang="ko-KR" sz="2800" dirty="0">
                <a:solidFill>
                  <a:srgbClr val="3EB9EC"/>
                </a:solidFill>
                <a:latin typeface="Times New Roman" pitchFamily="18" charset="0"/>
                <a:cs typeface="Times New Roman" pitchFamily="18" charset="0"/>
              </a:rPr>
              <a:t>successful Cain and Abel relationship</a:t>
            </a:r>
            <a:r>
              <a:rPr lang="en-US" altLang="ko-KR" sz="2800" dirty="0">
                <a:latin typeface="Times New Roman" pitchFamily="18" charset="0"/>
                <a:cs typeface="Times New Roman" pitchFamily="18" charset="0"/>
              </a:rPr>
              <a:t> </a:t>
            </a:r>
            <a:endParaRPr lang="en-US" altLang="ko-KR" sz="2800" dirty="0" smtClean="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in </a:t>
            </a:r>
            <a:r>
              <a:rPr lang="en-US" altLang="ko-KR" sz="2400" dirty="0">
                <a:latin typeface="Times New Roman" pitchFamily="18" charset="0"/>
                <a:cs typeface="Times New Roman" pitchFamily="18" charset="0"/>
              </a:rPr>
              <a:t>God’s </a:t>
            </a:r>
            <a:r>
              <a:rPr lang="en-US" altLang="ko-KR" sz="2400" dirty="0" smtClean="0">
                <a:latin typeface="Times New Roman" pitchFamily="18" charset="0"/>
                <a:cs typeface="Times New Roman" pitchFamily="18" charset="0"/>
              </a:rPr>
              <a:t>Providence according to </a:t>
            </a:r>
            <a:r>
              <a:rPr lang="en-US" altLang="ko-KR" sz="2400" dirty="0" err="1" smtClean="0">
                <a:latin typeface="Times New Roman" pitchFamily="18" charset="0"/>
                <a:cs typeface="Times New Roman" pitchFamily="18" charset="0"/>
              </a:rPr>
              <a:t>Abonim’s</a:t>
            </a:r>
            <a:r>
              <a:rPr lang="en-US" altLang="ko-KR" sz="2400" dirty="0" smtClean="0">
                <a:latin typeface="Times New Roman" pitchFamily="18" charset="0"/>
                <a:cs typeface="Times New Roman" pitchFamily="18" charset="0"/>
              </a:rPr>
              <a:t> words occurred </a:t>
            </a:r>
          </a:p>
          <a:p>
            <a:r>
              <a:rPr lang="en-US" altLang="ko-KR" sz="2400" dirty="0" smtClean="0">
                <a:latin typeface="Times New Roman" pitchFamily="18" charset="0"/>
                <a:cs typeface="Times New Roman" pitchFamily="18" charset="0"/>
              </a:rPr>
              <a:t>because Esau recognized that </a:t>
            </a:r>
          </a:p>
          <a:p>
            <a:r>
              <a:rPr lang="en-US" altLang="ko-KR" sz="2400" dirty="0" smtClean="0">
                <a:latin typeface="Times New Roman" pitchFamily="18" charset="0"/>
                <a:cs typeface="Times New Roman" pitchFamily="18" charset="0"/>
              </a:rPr>
              <a:t>Jacob was </a:t>
            </a:r>
            <a:r>
              <a:rPr lang="en-US" altLang="ko-KR" sz="2800" dirty="0" smtClean="0">
                <a:solidFill>
                  <a:srgbClr val="3EB9EC"/>
                </a:solidFill>
                <a:latin typeface="Times New Roman" pitchFamily="18" charset="0"/>
                <a:cs typeface="Times New Roman" pitchFamily="18" charset="0"/>
              </a:rPr>
              <a:t>successful, strong and blessed by God</a:t>
            </a:r>
            <a:r>
              <a:rPr lang="en-US" altLang="ko-KR" sz="2400" dirty="0" smtClean="0">
                <a:latin typeface="Times New Roman" pitchFamily="18" charset="0"/>
                <a:cs typeface="Times New Roman" pitchFamily="18" charset="0"/>
              </a:rPr>
              <a:t>:</a:t>
            </a:r>
            <a:endParaRPr lang="en-US" altLang="ko-KR" sz="2400" dirty="0">
              <a:latin typeface="Times New Roman" pitchFamily="18" charset="0"/>
              <a:cs typeface="Times New Roman" pitchFamily="18" charset="0"/>
            </a:endParaRPr>
          </a:p>
        </p:txBody>
      </p:sp>
      <p:sp>
        <p:nvSpPr>
          <p:cNvPr id="2" name="직사각형 1"/>
          <p:cNvSpPr/>
          <p:nvPr/>
        </p:nvSpPr>
        <p:spPr>
          <a:xfrm>
            <a:off x="251520" y="2060848"/>
            <a:ext cx="8784976" cy="4575612"/>
          </a:xfrm>
          <a:prstGeom prst="rect">
            <a:avLst/>
          </a:prstGeom>
        </p:spPr>
        <p:txBody>
          <a:bodyPr wrap="square">
            <a:spAutoFit/>
          </a:bodyPr>
          <a:lstStyle/>
          <a:p>
            <a:pPr>
              <a:spcBef>
                <a:spcPts val="100"/>
              </a:spcBef>
            </a:pPr>
            <a:r>
              <a:rPr lang="en-US" altLang="ko-KR" sz="1600" dirty="0">
                <a:latin typeface="Times New Roman" pitchFamily="18" charset="0"/>
                <a:ea typeface="나눔명조" pitchFamily="18" charset="-127"/>
                <a:cs typeface="Times New Roman" pitchFamily="18" charset="0"/>
              </a:rPr>
              <a:t>When Jacob returned home and wanted to claim the position of the elder son that he had </a:t>
            </a:r>
            <a:r>
              <a:rPr lang="en-US" altLang="ko-KR" sz="1600" dirty="0" err="1">
                <a:latin typeface="Times New Roman" pitchFamily="18" charset="0"/>
                <a:ea typeface="나눔명조" pitchFamily="18" charset="-127"/>
                <a:cs typeface="Times New Roman" pitchFamily="18" charset="0"/>
              </a:rPr>
              <a:t>beenblessed</a:t>
            </a:r>
            <a:r>
              <a:rPr lang="en-US" altLang="ko-KR" sz="1600" dirty="0">
                <a:latin typeface="Times New Roman" pitchFamily="18" charset="0"/>
                <a:ea typeface="나눔명조" pitchFamily="18" charset="-127"/>
                <a:cs typeface="Times New Roman" pitchFamily="18" charset="0"/>
              </a:rPr>
              <a:t> with years before, who should publicly acknowledge him? Who should sign the certificate? It is Esau, in the position of Cain, who should signify his approval. Without Esau’s approval, Jacob could not receive the blessing from God.  </a:t>
            </a:r>
            <a:endParaRPr lang="en-US" altLang="ko-KR" sz="1600" dirty="0" smtClean="0">
              <a:latin typeface="Times New Roman" pitchFamily="18" charset="0"/>
              <a:ea typeface="나눔명조" pitchFamily="18" charset="-127"/>
              <a:cs typeface="Times New Roman" pitchFamily="18" charset="0"/>
            </a:endParaRPr>
          </a:p>
          <a:p>
            <a:pPr>
              <a:spcBef>
                <a:spcPts val="100"/>
              </a:spcBef>
            </a:pPr>
            <a:endParaRPr lang="en-US" altLang="ko-KR" sz="1600" dirty="0">
              <a:latin typeface="Times New Roman" pitchFamily="18" charset="0"/>
              <a:ea typeface="나눔명조" pitchFamily="18" charset="-127"/>
              <a:cs typeface="Times New Roman" pitchFamily="18" charset="0"/>
            </a:endParaRPr>
          </a:p>
          <a:p>
            <a:pPr>
              <a:spcBef>
                <a:spcPts val="100"/>
              </a:spcBef>
            </a:pPr>
            <a:r>
              <a:rPr lang="en-US" altLang="ko-KR" sz="1600" dirty="0" smtClean="0">
                <a:latin typeface="Times New Roman" pitchFamily="18" charset="0"/>
                <a:ea typeface="나눔명조" pitchFamily="18" charset="-127"/>
                <a:cs typeface="Times New Roman" pitchFamily="18" charset="0"/>
              </a:rPr>
              <a:t>During </a:t>
            </a:r>
            <a:r>
              <a:rPr lang="en-US" altLang="ko-KR" sz="1600" dirty="0">
                <a:latin typeface="Times New Roman" pitchFamily="18" charset="0"/>
                <a:ea typeface="나눔명조" pitchFamily="18" charset="-127"/>
                <a:cs typeface="Times New Roman" pitchFamily="18" charset="0"/>
              </a:rPr>
              <a:t>his twenty-one years in a foreign land, Jacob had prospered and gathered his own clan. </a:t>
            </a:r>
            <a:r>
              <a:rPr lang="en-US" altLang="ko-KR" sz="1600" b="1" dirty="0">
                <a:latin typeface="Times New Roman" pitchFamily="18" charset="0"/>
                <a:ea typeface="나눔명조" pitchFamily="18" charset="-127"/>
                <a:cs typeface="Times New Roman" pitchFamily="18" charset="0"/>
              </a:rPr>
              <a:t>He knew he had to make a superior foundation in every aspect in order to overcome Esau…</a:t>
            </a:r>
            <a:r>
              <a:rPr lang="en-US" altLang="ko-KR" sz="1600" dirty="0">
                <a:latin typeface="Times New Roman" pitchFamily="18" charset="0"/>
                <a:ea typeface="나눔명조" pitchFamily="18" charset="-127"/>
                <a:cs typeface="Times New Roman" pitchFamily="18" charset="0"/>
              </a:rPr>
              <a:t> That is why Jacob worked hard to gain cattle, servants and property</a:t>
            </a:r>
            <a:r>
              <a:rPr lang="en-US" altLang="ko-KR" sz="1600" b="1" dirty="0">
                <a:latin typeface="Times New Roman" pitchFamily="18" charset="0"/>
                <a:ea typeface="나눔명조" pitchFamily="18" charset="-127"/>
                <a:cs typeface="Times New Roman" pitchFamily="18" charset="0"/>
              </a:rPr>
              <a:t>; he needed to have more wealth than his brother.</a:t>
            </a:r>
            <a:r>
              <a:rPr lang="en-US" altLang="ko-KR" sz="1600" dirty="0">
                <a:latin typeface="Times New Roman" pitchFamily="18" charset="0"/>
                <a:ea typeface="나눔명조" pitchFamily="18" charset="-127"/>
                <a:cs typeface="Times New Roman" pitchFamily="18" charset="0"/>
              </a:rPr>
              <a:t> Then he could send gifts of servants and possessions to his brother, and to his elderly parents as well.  </a:t>
            </a:r>
            <a:endParaRPr lang="en-US" altLang="ko-KR" sz="1600" dirty="0" smtClean="0">
              <a:latin typeface="Times New Roman" pitchFamily="18" charset="0"/>
              <a:ea typeface="나눔명조" pitchFamily="18" charset="-127"/>
              <a:cs typeface="Times New Roman" pitchFamily="18" charset="0"/>
            </a:endParaRPr>
          </a:p>
          <a:p>
            <a:pPr>
              <a:spcBef>
                <a:spcPts val="100"/>
              </a:spcBef>
            </a:pPr>
            <a:endParaRPr lang="en-US" altLang="ko-KR" sz="1600" dirty="0">
              <a:latin typeface="Times New Roman" pitchFamily="18" charset="0"/>
              <a:ea typeface="나눔명조" pitchFamily="18" charset="-127"/>
              <a:cs typeface="Times New Roman" pitchFamily="18" charset="0"/>
            </a:endParaRPr>
          </a:p>
          <a:p>
            <a:pPr>
              <a:spcBef>
                <a:spcPts val="100"/>
              </a:spcBef>
            </a:pPr>
            <a:r>
              <a:rPr lang="en-US" altLang="ko-KR" sz="1600" dirty="0" smtClean="0">
                <a:latin typeface="Times New Roman" pitchFamily="18" charset="0"/>
                <a:ea typeface="나눔명조" pitchFamily="18" charset="-127"/>
                <a:cs typeface="Times New Roman" pitchFamily="18" charset="0"/>
              </a:rPr>
              <a:t>Through </a:t>
            </a:r>
            <a:r>
              <a:rPr lang="en-US" altLang="ko-KR" sz="1600" dirty="0">
                <a:latin typeface="Times New Roman" pitchFamily="18" charset="0"/>
                <a:ea typeface="나눔명조" pitchFamily="18" charset="-127"/>
                <a:cs typeface="Times New Roman" pitchFamily="18" charset="0"/>
              </a:rPr>
              <a:t>these gifts</a:t>
            </a:r>
            <a:r>
              <a:rPr lang="en-US" altLang="ko-KR" sz="1600" b="1" dirty="0">
                <a:latin typeface="Times New Roman" pitchFamily="18" charset="0"/>
                <a:ea typeface="나눔명조" pitchFamily="18" charset="-127"/>
                <a:cs typeface="Times New Roman" pitchFamily="18" charset="0"/>
              </a:rPr>
              <a:t>, Jacob wanted to make his elder brother think: “My brother is a fearful man.  Indeed, God blessed him.</a:t>
            </a:r>
            <a:r>
              <a:rPr lang="en-US" altLang="ko-KR" sz="1600" dirty="0">
                <a:latin typeface="Times New Roman" pitchFamily="18" charset="0"/>
                <a:ea typeface="나눔명조" pitchFamily="18" charset="-127"/>
                <a:cs typeface="Times New Roman" pitchFamily="18" charset="0"/>
              </a:rPr>
              <a:t> It was my mistake that I sold my birthright so cheaply; hence I deserve to be less successful than my younger brother. So, when my brother comes, I should not reject him.  I should rather welcome him.” In this way</a:t>
            </a:r>
            <a:r>
              <a:rPr lang="en-US" altLang="ko-KR" sz="1600" b="1" dirty="0">
                <a:latin typeface="Times New Roman" pitchFamily="18" charset="0"/>
                <a:ea typeface="나눔명조" pitchFamily="18" charset="-127"/>
                <a:cs typeface="Times New Roman" pitchFamily="18" charset="0"/>
              </a:rPr>
              <a:t>, Jacob could move Esau to recognize that God was with him, and to acknowledge that he was in the position of Abel.</a:t>
            </a:r>
            <a:r>
              <a:rPr lang="en-US" altLang="ko-KR" sz="1600" dirty="0">
                <a:latin typeface="Times New Roman" pitchFamily="18" charset="0"/>
                <a:ea typeface="나눔명조" pitchFamily="18" charset="-127"/>
                <a:cs typeface="Times New Roman" pitchFamily="18" charset="0"/>
              </a:rPr>
              <a:t> This is the path we should walk; this is the tradition we should follow. It is a formula, applicable in any situation and in every age. </a:t>
            </a:r>
            <a:endParaRPr lang="en-US" altLang="ko-KR" sz="1600" dirty="0" smtClean="0">
              <a:latin typeface="Times New Roman" pitchFamily="18" charset="0"/>
              <a:ea typeface="나눔명조" pitchFamily="18" charset="-127"/>
              <a:cs typeface="Times New Roman" pitchFamily="18" charset="0"/>
            </a:endParaRPr>
          </a:p>
          <a:p>
            <a:pPr algn="r">
              <a:spcBef>
                <a:spcPts val="100"/>
              </a:spcBef>
            </a:pPr>
            <a:r>
              <a:rPr lang="en-US" altLang="ko-KR" sz="1600" dirty="0" smtClean="0">
                <a:latin typeface="Times New Roman" pitchFamily="18" charset="0"/>
                <a:ea typeface="나눔명조" pitchFamily="18" charset="-127"/>
                <a:cs typeface="Times New Roman" pitchFamily="18" charset="0"/>
              </a:rPr>
              <a:t>(</a:t>
            </a:r>
            <a:r>
              <a:rPr lang="en-US" altLang="ko-KR" sz="1600" dirty="0">
                <a:latin typeface="Times New Roman" pitchFamily="18" charset="0"/>
                <a:ea typeface="나눔명조" pitchFamily="18" charset="-127"/>
                <a:cs typeface="Times New Roman" pitchFamily="18" charset="0"/>
              </a:rPr>
              <a:t>106:183-84, December 30, 1979) </a:t>
            </a:r>
            <a:endParaRPr lang="ko-KR" altLang="ko-KR" sz="1600" dirty="0">
              <a:latin typeface="Times New Roman" pitchFamily="18" charset="0"/>
              <a:ea typeface="나눔명조" pitchFamily="18" charset="-127"/>
              <a:cs typeface="Times New Roman" pitchFamily="18" charset="0"/>
            </a:endParaRPr>
          </a:p>
        </p:txBody>
      </p:sp>
    </p:spTree>
    <p:extLst>
      <p:ext uri="{BB962C8B-B14F-4D97-AF65-F5344CB8AC3E}">
        <p14:creationId xmlns:p14="http://schemas.microsoft.com/office/powerpoint/2010/main" val="72935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5</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5" name="직사각형 4"/>
          <p:cNvSpPr/>
          <p:nvPr/>
        </p:nvSpPr>
        <p:spPr>
          <a:xfrm>
            <a:off x="179512" y="620688"/>
            <a:ext cx="8784976" cy="5632311"/>
          </a:xfrm>
          <a:prstGeom prst="rect">
            <a:avLst/>
          </a:prstGeom>
        </p:spPr>
        <p:txBody>
          <a:bodyPr wrap="square">
            <a:spAutoFit/>
          </a:bodyPr>
          <a:lstStyle/>
          <a:p>
            <a:r>
              <a:rPr lang="en-US" altLang="ko-KR" sz="2400" dirty="0">
                <a:latin typeface="Times New Roman" pitchFamily="18" charset="0"/>
                <a:cs typeface="Times New Roman" pitchFamily="18" charset="0"/>
              </a:rPr>
              <a:t>Joseph, </a:t>
            </a:r>
            <a:r>
              <a:rPr lang="en-US" altLang="ko-KR" sz="2400" dirty="0" err="1">
                <a:latin typeface="Times New Roman" pitchFamily="18" charset="0"/>
                <a:cs typeface="Times New Roman" pitchFamily="18" charset="0"/>
              </a:rPr>
              <a:t>Issac’s</a:t>
            </a:r>
            <a:r>
              <a:rPr lang="en-US" altLang="ko-KR" sz="2400" dirty="0">
                <a:latin typeface="Times New Roman" pitchFamily="18" charset="0"/>
                <a:cs typeface="Times New Roman" pitchFamily="18" charset="0"/>
              </a:rPr>
              <a:t> favorite was ultimately </a:t>
            </a:r>
            <a:r>
              <a:rPr lang="en-US" altLang="ko-KR" sz="3200" dirty="0">
                <a:solidFill>
                  <a:srgbClr val="3EB9EC"/>
                </a:solidFill>
                <a:latin typeface="Times New Roman" pitchFamily="18" charset="0"/>
                <a:cs typeface="Times New Roman" pitchFamily="18" charset="0"/>
              </a:rPr>
              <a:t>successful Abel </a:t>
            </a:r>
            <a:endParaRPr lang="en-US" altLang="ko-KR" sz="3200" dirty="0" smtClean="0">
              <a:solidFill>
                <a:srgbClr val="3EB9EC"/>
              </a:solidFill>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on </a:t>
            </a:r>
            <a:r>
              <a:rPr lang="en-US" altLang="ko-KR" sz="2400" dirty="0">
                <a:latin typeface="Times New Roman" pitchFamily="18" charset="0"/>
                <a:cs typeface="Times New Roman" pitchFamily="18" charset="0"/>
              </a:rPr>
              <a:t>the tribal level by uniting his brothers and 70 clansmen to him.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He </a:t>
            </a:r>
            <a:r>
              <a:rPr lang="en-US" altLang="ko-KR" sz="2400" dirty="0">
                <a:latin typeface="Times New Roman" pitchFamily="18" charset="0"/>
                <a:cs typeface="Times New Roman" pitchFamily="18" charset="0"/>
              </a:rPr>
              <a:t>was a strong Abel </a:t>
            </a:r>
            <a:endParaRPr lang="en-US" altLang="ko-KR" sz="2400" dirty="0" smtClean="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who </a:t>
            </a:r>
            <a:r>
              <a:rPr lang="en-US" altLang="ko-KR" sz="2400" dirty="0">
                <a:latin typeface="Times New Roman" pitchFamily="18" charset="0"/>
                <a:cs typeface="Times New Roman" pitchFamily="18" charset="0"/>
              </a:rPr>
              <a:t>had risen to a </a:t>
            </a:r>
            <a:r>
              <a:rPr lang="en-US" altLang="ko-KR" sz="3200" dirty="0">
                <a:solidFill>
                  <a:srgbClr val="3EB9EC"/>
                </a:solidFill>
                <a:latin typeface="Times New Roman" pitchFamily="18" charset="0"/>
                <a:cs typeface="Times New Roman" pitchFamily="18" charset="0"/>
              </a:rPr>
              <a:t>position of authority in Egypt</a:t>
            </a:r>
            <a:r>
              <a:rPr lang="en-US" altLang="ko-KR" sz="2400" dirty="0">
                <a:latin typeface="Times New Roman" pitchFamily="18" charset="0"/>
                <a:cs typeface="Times New Roman" pitchFamily="18" charset="0"/>
              </a:rPr>
              <a:t>:  </a:t>
            </a:r>
            <a:endParaRPr lang="en-US" altLang="ko-KR" sz="2400" dirty="0" smtClean="0">
              <a:latin typeface="Times New Roman" pitchFamily="18" charset="0"/>
              <a:cs typeface="Times New Roman" pitchFamily="18" charset="0"/>
            </a:endParaRPr>
          </a:p>
          <a:p>
            <a:endParaRPr lang="en-US" altLang="ko-KR" sz="2400" dirty="0" smtClean="0">
              <a:latin typeface="Times New Roman" pitchFamily="18" charset="0"/>
              <a:cs typeface="Times New Roman" pitchFamily="18" charset="0"/>
            </a:endParaRPr>
          </a:p>
          <a:p>
            <a:r>
              <a:rPr lang="en-US" altLang="ko-KR" sz="2400" i="1" dirty="0" smtClean="0">
                <a:latin typeface="Times New Roman" pitchFamily="18" charset="0"/>
                <a:cs typeface="Times New Roman" pitchFamily="18" charset="0"/>
              </a:rPr>
              <a:t>“</a:t>
            </a:r>
            <a:r>
              <a:rPr lang="en-US" altLang="ko-KR" sz="2400" i="1" dirty="0">
                <a:latin typeface="Times New Roman" pitchFamily="18" charset="0"/>
                <a:cs typeface="Times New Roman" pitchFamily="18" charset="0"/>
              </a:rPr>
              <a:t>So Pharaoh said to Joseph, </a:t>
            </a:r>
            <a:endParaRPr lang="en-US" altLang="ko-KR" sz="2400" i="1" dirty="0" smtClean="0">
              <a:latin typeface="Times New Roman" pitchFamily="18" charset="0"/>
              <a:cs typeface="Times New Roman" pitchFamily="18" charset="0"/>
            </a:endParaRPr>
          </a:p>
          <a:p>
            <a:r>
              <a:rPr lang="en-US" altLang="ko-KR" sz="2400" i="1" dirty="0" smtClean="0">
                <a:latin typeface="Times New Roman" pitchFamily="18" charset="0"/>
                <a:cs typeface="Times New Roman" pitchFamily="18" charset="0"/>
              </a:rPr>
              <a:t>                    ‘</a:t>
            </a:r>
            <a:r>
              <a:rPr lang="en-US" altLang="ko-KR" sz="2400" i="1" dirty="0">
                <a:latin typeface="Times New Roman" pitchFamily="18" charset="0"/>
                <a:cs typeface="Times New Roman" pitchFamily="18" charset="0"/>
              </a:rPr>
              <a:t>I hereby put you in charge of the </a:t>
            </a:r>
            <a:r>
              <a:rPr lang="en-US" altLang="ko-KR" sz="2400" i="1" dirty="0" smtClean="0">
                <a:latin typeface="Times New Roman" pitchFamily="18" charset="0"/>
                <a:cs typeface="Times New Roman" pitchFamily="18" charset="0"/>
              </a:rPr>
              <a:t>whole </a:t>
            </a:r>
            <a:r>
              <a:rPr lang="en-US" altLang="ko-KR" sz="2400" i="1" dirty="0">
                <a:latin typeface="Times New Roman" pitchFamily="18" charset="0"/>
                <a:cs typeface="Times New Roman" pitchFamily="18" charset="0"/>
              </a:rPr>
              <a:t>land of Egypt.’” </a:t>
            </a:r>
            <a:endParaRPr lang="en-US" altLang="ko-KR" sz="2400" i="1" dirty="0" smtClean="0">
              <a:latin typeface="Times New Roman" pitchFamily="18" charset="0"/>
              <a:cs typeface="Times New Roman" pitchFamily="18" charset="0"/>
            </a:endParaRPr>
          </a:p>
          <a:p>
            <a:r>
              <a:rPr lang="en-US" altLang="ko-KR" i="1" dirty="0" smtClean="0">
                <a:latin typeface="Times New Roman" pitchFamily="18" charset="0"/>
                <a:cs typeface="Times New Roman" pitchFamily="18" charset="0"/>
              </a:rPr>
              <a:t>                                                                                                                       (</a:t>
            </a:r>
            <a:r>
              <a:rPr lang="en-US" altLang="ko-KR" i="1" dirty="0">
                <a:latin typeface="Times New Roman" pitchFamily="18" charset="0"/>
                <a:cs typeface="Times New Roman" pitchFamily="18" charset="0"/>
              </a:rPr>
              <a:t>Genesis 41:41</a:t>
            </a:r>
            <a:r>
              <a:rPr lang="en-US" altLang="ko-KR" i="1" dirty="0" smtClean="0">
                <a:latin typeface="Times New Roman" pitchFamily="18" charset="0"/>
                <a:cs typeface="Times New Roman" pitchFamily="18" charset="0"/>
              </a:rPr>
              <a:t>)</a:t>
            </a:r>
            <a:r>
              <a:rPr lang="en-US" altLang="ko-KR" sz="2400" dirty="0" smtClean="0">
                <a:latin typeface="Times New Roman" pitchFamily="18" charset="0"/>
                <a:cs typeface="Times New Roman" pitchFamily="18" charset="0"/>
              </a:rPr>
              <a:t>  </a:t>
            </a:r>
          </a:p>
          <a:p>
            <a:endParaRPr lang="en-US" altLang="ko-KR" sz="2400" dirty="0">
              <a:latin typeface="Times New Roman" pitchFamily="18" charset="0"/>
              <a:cs typeface="Times New Roman" pitchFamily="18" charset="0"/>
            </a:endParaRPr>
          </a:p>
          <a:p>
            <a:r>
              <a:rPr lang="en-US" altLang="ko-KR" sz="2400" i="1" dirty="0" smtClean="0">
                <a:latin typeface="Times New Roman" pitchFamily="18" charset="0"/>
                <a:cs typeface="Times New Roman" pitchFamily="18" charset="0"/>
              </a:rPr>
              <a:t>By </a:t>
            </a:r>
            <a:r>
              <a:rPr lang="en-US" altLang="ko-KR" sz="2400" i="1" dirty="0">
                <a:latin typeface="Times New Roman" pitchFamily="18" charset="0"/>
                <a:cs typeface="Times New Roman" pitchFamily="18" charset="0"/>
              </a:rPr>
              <a:t>virtue of his strong position, </a:t>
            </a:r>
            <a:r>
              <a:rPr lang="en-US" altLang="ko-KR" sz="2800" i="1" dirty="0" smtClean="0">
                <a:solidFill>
                  <a:srgbClr val="3EB9EC"/>
                </a:solidFill>
                <a:latin typeface="Times New Roman" pitchFamily="18" charset="0"/>
                <a:cs typeface="Times New Roman" pitchFamily="18" charset="0"/>
              </a:rPr>
              <a:t>Joseph </a:t>
            </a:r>
            <a:r>
              <a:rPr lang="en-US" altLang="ko-KR" sz="2800" i="1" dirty="0">
                <a:solidFill>
                  <a:srgbClr val="3EB9EC"/>
                </a:solidFill>
                <a:latin typeface="Times New Roman" pitchFamily="18" charset="0"/>
                <a:cs typeface="Times New Roman" pitchFamily="18" charset="0"/>
              </a:rPr>
              <a:t>could bring </a:t>
            </a:r>
            <a:r>
              <a:rPr lang="en-US" altLang="ko-KR" sz="2800" i="1" dirty="0" smtClean="0">
                <a:solidFill>
                  <a:srgbClr val="3EB9EC"/>
                </a:solidFill>
                <a:latin typeface="Times New Roman" pitchFamily="18" charset="0"/>
                <a:cs typeface="Times New Roman" pitchFamily="18" charset="0"/>
              </a:rPr>
              <a:t>his </a:t>
            </a:r>
            <a:r>
              <a:rPr lang="en-US" altLang="ko-KR" sz="2800" i="1" dirty="0">
                <a:solidFill>
                  <a:srgbClr val="3EB9EC"/>
                </a:solidFill>
                <a:latin typeface="Times New Roman" pitchFamily="18" charset="0"/>
                <a:cs typeface="Times New Roman" pitchFamily="18" charset="0"/>
              </a:rPr>
              <a:t>entire clan to Egypt and literally save them</a:t>
            </a:r>
            <a:r>
              <a:rPr lang="en-US" altLang="ko-KR" sz="2400" i="1" dirty="0">
                <a:latin typeface="Times New Roman" pitchFamily="18" charset="0"/>
                <a:cs typeface="Times New Roman" pitchFamily="18" charset="0"/>
              </a:rPr>
              <a:t> </a:t>
            </a:r>
            <a:r>
              <a:rPr lang="en-US" altLang="ko-KR" sz="2400" i="1" dirty="0" smtClean="0">
                <a:latin typeface="Times New Roman" pitchFamily="18" charset="0"/>
                <a:cs typeface="Times New Roman" pitchFamily="18" charset="0"/>
              </a:rPr>
              <a:t>from the </a:t>
            </a:r>
            <a:r>
              <a:rPr lang="en-US" altLang="ko-KR" sz="2400" i="1" dirty="0">
                <a:latin typeface="Times New Roman" pitchFamily="18" charset="0"/>
                <a:cs typeface="Times New Roman" pitchFamily="18" charset="0"/>
              </a:rPr>
              <a:t>certain destruction that would have come upon them </a:t>
            </a:r>
            <a:r>
              <a:rPr lang="en-US" altLang="ko-KR" sz="2400" i="1" dirty="0" smtClean="0">
                <a:latin typeface="Times New Roman" pitchFamily="18" charset="0"/>
                <a:cs typeface="Times New Roman" pitchFamily="18" charset="0"/>
              </a:rPr>
              <a:t>because </a:t>
            </a:r>
            <a:r>
              <a:rPr lang="en-US" altLang="ko-KR" sz="2400" i="1" dirty="0">
                <a:latin typeface="Times New Roman" pitchFamily="18" charset="0"/>
                <a:cs typeface="Times New Roman" pitchFamily="18" charset="0"/>
              </a:rPr>
              <a:t>of the remaining years of famine.</a:t>
            </a:r>
          </a:p>
        </p:txBody>
      </p:sp>
    </p:spTree>
    <p:extLst>
      <p:ext uri="{BB962C8B-B14F-4D97-AF65-F5344CB8AC3E}">
        <p14:creationId xmlns:p14="http://schemas.microsoft.com/office/powerpoint/2010/main" val="20487942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6</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2" name="직사각형 1"/>
          <p:cNvSpPr/>
          <p:nvPr/>
        </p:nvSpPr>
        <p:spPr>
          <a:xfrm>
            <a:off x="279474" y="548680"/>
            <a:ext cx="8540998" cy="5940088"/>
          </a:xfrm>
          <a:prstGeom prst="rect">
            <a:avLst/>
          </a:prstGeom>
        </p:spPr>
        <p:txBody>
          <a:bodyPr wrap="square">
            <a:spAutoFit/>
          </a:bodyPr>
          <a:lstStyle/>
          <a:p>
            <a:r>
              <a:rPr lang="en-US" altLang="ko-KR" sz="2400" dirty="0">
                <a:latin typeface="Times New Roman" pitchFamily="18" charset="0"/>
                <a:cs typeface="Times New Roman" pitchFamily="18" charset="0"/>
              </a:rPr>
              <a:t>The Same paradigm applies to </a:t>
            </a:r>
            <a:r>
              <a:rPr lang="en-US" altLang="ko-KR" sz="2800" dirty="0">
                <a:solidFill>
                  <a:srgbClr val="3EB9EC"/>
                </a:solidFill>
                <a:latin typeface="Times New Roman" pitchFamily="18" charset="0"/>
                <a:cs typeface="Times New Roman" pitchFamily="18" charset="0"/>
              </a:rPr>
              <a:t>Moses who was able to liberate the Israelites</a:t>
            </a:r>
            <a:r>
              <a:rPr lang="en-US" altLang="ko-KR" sz="2400" dirty="0">
                <a:latin typeface="Times New Roman" pitchFamily="18" charset="0"/>
                <a:cs typeface="Times New Roman" pitchFamily="18" charset="0"/>
              </a:rPr>
              <a:t> from the slavery in Egypt </a:t>
            </a:r>
            <a:r>
              <a:rPr lang="en-US" altLang="ko-KR" sz="2400" dirty="0">
                <a:solidFill>
                  <a:srgbClr val="3EB9EC"/>
                </a:solidFill>
                <a:latin typeface="Times New Roman" pitchFamily="18" charset="0"/>
                <a:cs typeface="Times New Roman" pitchFamily="18" charset="0"/>
              </a:rPr>
              <a:t>because of his </a:t>
            </a:r>
            <a:r>
              <a:rPr lang="en-US" altLang="ko-KR" sz="2800" dirty="0">
                <a:solidFill>
                  <a:srgbClr val="3EB9EC"/>
                </a:solidFill>
                <a:latin typeface="Times New Roman" pitchFamily="18" charset="0"/>
                <a:cs typeface="Times New Roman" pitchFamily="18" charset="0"/>
              </a:rPr>
              <a:t>strength</a:t>
            </a:r>
            <a:r>
              <a:rPr lang="en-US" altLang="ko-KR" sz="2400" dirty="0">
                <a:latin typeface="Times New Roman" pitchFamily="18" charset="0"/>
                <a:cs typeface="Times New Roman" pitchFamily="18" charset="0"/>
              </a:rPr>
              <a:t>.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Moses </a:t>
            </a:r>
            <a:r>
              <a:rPr lang="en-US" altLang="ko-KR" sz="2400" dirty="0">
                <a:latin typeface="Times New Roman" pitchFamily="18" charset="0"/>
                <a:cs typeface="Times New Roman" pitchFamily="18" charset="0"/>
              </a:rPr>
              <a:t>manifested </a:t>
            </a:r>
            <a:r>
              <a:rPr lang="en-US" altLang="ko-KR" sz="2400" dirty="0" smtClean="0">
                <a:latin typeface="Times New Roman" pitchFamily="18" charset="0"/>
                <a:cs typeface="Times New Roman" pitchFamily="18" charset="0"/>
              </a:rPr>
              <a:t>his </a:t>
            </a:r>
            <a:r>
              <a:rPr lang="en-US" altLang="ko-KR" sz="2800" dirty="0">
                <a:solidFill>
                  <a:srgbClr val="3EB9EC"/>
                </a:solidFill>
                <a:latin typeface="Times New Roman" pitchFamily="18" charset="0"/>
                <a:cs typeface="Times New Roman" pitchFamily="18" charset="0"/>
              </a:rPr>
              <a:t>physical strength </a:t>
            </a:r>
            <a:r>
              <a:rPr lang="en-US" altLang="ko-KR" sz="2400" dirty="0">
                <a:latin typeface="Times New Roman" pitchFamily="18" charset="0"/>
                <a:cs typeface="Times New Roman" pitchFamily="18" charset="0"/>
              </a:rPr>
              <a:t>personally in the killing of the Egyptian and also </a:t>
            </a:r>
            <a:r>
              <a:rPr lang="en-US" altLang="ko-KR" sz="2800" dirty="0">
                <a:solidFill>
                  <a:srgbClr val="3EB9EC"/>
                </a:solidFill>
                <a:latin typeface="Times New Roman" pitchFamily="18" charset="0"/>
                <a:cs typeface="Times New Roman" pitchFamily="18" charset="0"/>
              </a:rPr>
              <a:t>spiritual power </a:t>
            </a:r>
            <a:r>
              <a:rPr lang="en-US" altLang="ko-KR" sz="2400" dirty="0">
                <a:latin typeface="Times New Roman" pitchFamily="18" charset="0"/>
                <a:cs typeface="Times New Roman" pitchFamily="18" charset="0"/>
              </a:rPr>
              <a:t>through the 3 sign and 10 plagues that ultimately brought the Pharaoh to agree to letting Moses with the Israelites to go for 3 days and to get free from slavery.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dirty="0">
                <a:latin typeface="Times New Roman" pitchFamily="18" charset="0"/>
                <a:cs typeface="Times New Roman" pitchFamily="18" charset="0"/>
              </a:rPr>
              <a:t>Joshua, the successor of Moses, is a </a:t>
            </a:r>
            <a:r>
              <a:rPr lang="en-US" altLang="ko-KR" sz="2800" dirty="0">
                <a:solidFill>
                  <a:srgbClr val="3EB9EC"/>
                </a:solidFill>
                <a:latin typeface="Times New Roman" pitchFamily="18" charset="0"/>
                <a:cs typeface="Times New Roman" pitchFamily="18" charset="0"/>
              </a:rPr>
              <a:t>great military general </a:t>
            </a:r>
            <a:endParaRPr lang="en-US" altLang="ko-KR" sz="2800" dirty="0" smtClean="0">
              <a:solidFill>
                <a:srgbClr val="3EB9EC"/>
              </a:solidFill>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who </a:t>
            </a:r>
            <a:r>
              <a:rPr lang="en-US" altLang="ko-KR" sz="2400" dirty="0">
                <a:latin typeface="Times New Roman" pitchFamily="18" charset="0"/>
                <a:cs typeface="Times New Roman" pitchFamily="18" charset="0"/>
              </a:rPr>
              <a:t>defeats 31 Kings and is responsible for the Israelites successfully occupying the Promised Land of Canaan.  The DP only comment on this, in accord with the Scripture, is that the Israelites made a mistake in not completely eliminating the seven Canaanite tribes and as a result were defiled by living among them. </a:t>
            </a:r>
            <a:endParaRPr lang="ko-KR" alt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478549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7</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3" name="직사각형 2"/>
          <p:cNvSpPr/>
          <p:nvPr/>
        </p:nvSpPr>
        <p:spPr>
          <a:xfrm>
            <a:off x="279474" y="908720"/>
            <a:ext cx="8613006" cy="5201424"/>
          </a:xfrm>
          <a:prstGeom prst="rect">
            <a:avLst/>
          </a:prstGeom>
        </p:spPr>
        <p:txBody>
          <a:bodyPr wrap="square">
            <a:spAutoFit/>
          </a:bodyPr>
          <a:lstStyle/>
          <a:p>
            <a:r>
              <a:rPr lang="en-US" altLang="ko-KR" sz="2400" dirty="0">
                <a:latin typeface="Times New Roman" pitchFamily="18" charset="0"/>
                <a:cs typeface="Times New Roman" pitchFamily="18" charset="0"/>
              </a:rPr>
              <a:t>The National level foundation to Receive the Messiah should have been completed under the United Kingdom of Saul but was extended to David and finally Solomon.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These </a:t>
            </a:r>
            <a:r>
              <a:rPr lang="en-US" altLang="ko-KR" sz="2400" dirty="0">
                <a:latin typeface="Times New Roman" pitchFamily="18" charset="0"/>
                <a:cs typeface="Times New Roman" pitchFamily="18" charset="0"/>
              </a:rPr>
              <a:t>three Kings were conquering Kings extraordinaire.  </a:t>
            </a:r>
            <a:endParaRPr lang="en-US" altLang="ko-KR" sz="2400" dirty="0" smtClean="0">
              <a:latin typeface="Times New Roman" pitchFamily="18" charset="0"/>
              <a:cs typeface="Times New Roman" pitchFamily="18" charset="0"/>
            </a:endParaRPr>
          </a:p>
          <a:p>
            <a:r>
              <a:rPr lang="en-US" altLang="ko-KR" sz="2800" dirty="0" smtClean="0">
                <a:solidFill>
                  <a:srgbClr val="3EB9EC"/>
                </a:solidFill>
                <a:latin typeface="Times New Roman" pitchFamily="18" charset="0"/>
                <a:cs typeface="Times New Roman" pitchFamily="18" charset="0"/>
              </a:rPr>
              <a:t>Under </a:t>
            </a:r>
            <a:r>
              <a:rPr lang="en-US" altLang="ko-KR" sz="2800" dirty="0">
                <a:solidFill>
                  <a:srgbClr val="3EB9EC"/>
                </a:solidFill>
                <a:latin typeface="Times New Roman" pitchFamily="18" charset="0"/>
                <a:cs typeface="Times New Roman" pitchFamily="18" charset="0"/>
              </a:rPr>
              <a:t>their leadership Israel grew to its largest size </a:t>
            </a:r>
            <a:endParaRPr lang="en-US" altLang="ko-KR" sz="2800" dirty="0" smtClean="0">
              <a:solidFill>
                <a:srgbClr val="3EB9EC"/>
              </a:solidFill>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and </a:t>
            </a:r>
            <a:r>
              <a:rPr lang="en-US" altLang="ko-KR" sz="2400" dirty="0">
                <a:latin typeface="Times New Roman" pitchFamily="18" charset="0"/>
                <a:cs typeface="Times New Roman" pitchFamily="18" charset="0"/>
              </a:rPr>
              <a:t>was a </a:t>
            </a:r>
            <a:r>
              <a:rPr lang="en-US" altLang="ko-KR" sz="2800" dirty="0">
                <a:solidFill>
                  <a:srgbClr val="3EB9EC"/>
                </a:solidFill>
                <a:latin typeface="Times New Roman" pitchFamily="18" charset="0"/>
                <a:cs typeface="Times New Roman" pitchFamily="18" charset="0"/>
              </a:rPr>
              <a:t>formidable powerful nation </a:t>
            </a:r>
            <a:r>
              <a:rPr lang="en-US" altLang="ko-KR" sz="2400" dirty="0">
                <a:latin typeface="Times New Roman" pitchFamily="18" charset="0"/>
                <a:cs typeface="Times New Roman" pitchFamily="18" charset="0"/>
              </a:rPr>
              <a:t>in the region.  </a:t>
            </a:r>
            <a:endParaRPr lang="en-US" altLang="ko-KR" sz="2400" dirty="0" smtClean="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Israel </a:t>
            </a:r>
            <a:r>
              <a:rPr lang="en-US" altLang="ko-KR" sz="2400" dirty="0">
                <a:latin typeface="Times New Roman" pitchFamily="18" charset="0"/>
                <a:cs typeface="Times New Roman" pitchFamily="18" charset="0"/>
              </a:rPr>
              <a:t>was never so strong as in this period of the United Kingdom.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According </a:t>
            </a:r>
            <a:r>
              <a:rPr lang="en-US" altLang="ko-KR" sz="2400" dirty="0">
                <a:latin typeface="Times New Roman" pitchFamily="18" charset="0"/>
                <a:cs typeface="Times New Roman" pitchFamily="18" charset="0"/>
              </a:rPr>
              <a:t>to True Father, </a:t>
            </a:r>
            <a:endParaRPr lang="en-US" altLang="ko-KR" sz="2400" dirty="0" smtClean="0">
              <a:latin typeface="Times New Roman" pitchFamily="18" charset="0"/>
              <a:cs typeface="Times New Roman" pitchFamily="18" charset="0"/>
            </a:endParaRPr>
          </a:p>
          <a:p>
            <a:r>
              <a:rPr lang="en-US" altLang="ko-KR" sz="3200" dirty="0" smtClean="0">
                <a:solidFill>
                  <a:srgbClr val="3FB9EC"/>
                </a:solidFill>
                <a:latin typeface="Times New Roman" pitchFamily="18" charset="0"/>
                <a:cs typeface="Times New Roman" pitchFamily="18" charset="0"/>
              </a:rPr>
              <a:t>God’s </a:t>
            </a:r>
            <a:r>
              <a:rPr lang="en-US" altLang="ko-KR" sz="3200" dirty="0">
                <a:solidFill>
                  <a:srgbClr val="3FB9EC"/>
                </a:solidFill>
                <a:latin typeface="Times New Roman" pitchFamily="18" charset="0"/>
                <a:cs typeface="Times New Roman" pitchFamily="18" charset="0"/>
              </a:rPr>
              <a:t>will was to send Christ at this time</a:t>
            </a:r>
            <a:r>
              <a:rPr lang="en-US" altLang="ko-KR" sz="2400" dirty="0">
                <a:solidFill>
                  <a:srgbClr val="3FB9EC"/>
                </a:solidFill>
                <a:latin typeface="Times New Roman" pitchFamily="18" charset="0"/>
                <a:cs typeface="Times New Roman" pitchFamily="18" charset="0"/>
              </a:rPr>
              <a:t>. </a:t>
            </a:r>
            <a:endParaRPr lang="en-US" altLang="ko-KR" sz="2400" dirty="0" smtClean="0">
              <a:solidFill>
                <a:srgbClr val="3FB9EC"/>
              </a:solidFill>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God </a:t>
            </a:r>
            <a:r>
              <a:rPr lang="en-US" altLang="ko-KR" sz="2400" dirty="0">
                <a:latin typeface="Times New Roman" pitchFamily="18" charset="0"/>
                <a:cs typeface="Times New Roman" pitchFamily="18" charset="0"/>
              </a:rPr>
              <a:t>would have done so but for the spiritual idolatry and lust of the Kings who failed to build the temple or to keep it pure. </a:t>
            </a:r>
            <a:endParaRPr lang="ko-KR" alt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9511573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8</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2" name="직사각형 1"/>
          <p:cNvSpPr/>
          <p:nvPr/>
        </p:nvSpPr>
        <p:spPr>
          <a:xfrm>
            <a:off x="279474" y="1647959"/>
            <a:ext cx="8685014" cy="3293209"/>
          </a:xfrm>
          <a:prstGeom prst="rect">
            <a:avLst/>
          </a:prstGeom>
        </p:spPr>
        <p:txBody>
          <a:bodyPr wrap="square">
            <a:spAutoFit/>
          </a:bodyPr>
          <a:lstStyle/>
          <a:p>
            <a:r>
              <a:rPr lang="en-US" altLang="ko-KR" sz="2400" dirty="0">
                <a:latin typeface="Times New Roman" pitchFamily="18" charset="0"/>
                <a:cs typeface="Times New Roman" pitchFamily="18" charset="0"/>
              </a:rPr>
              <a:t>Compare God’s first choice for the Time of sending Christ </a:t>
            </a:r>
            <a:r>
              <a:rPr lang="en-US" altLang="ko-KR" sz="2400" dirty="0" smtClean="0">
                <a:latin typeface="Times New Roman" pitchFamily="18" charset="0"/>
                <a:cs typeface="Times New Roman" pitchFamily="18" charset="0"/>
              </a:rPr>
              <a:t>to </a:t>
            </a:r>
            <a:r>
              <a:rPr lang="en-US" altLang="ko-KR" sz="2400" dirty="0">
                <a:latin typeface="Times New Roman" pitchFamily="18" charset="0"/>
                <a:cs typeface="Times New Roman" pitchFamily="18" charset="0"/>
              </a:rPr>
              <a:t>the time when finally God could send Jesus.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We </a:t>
            </a:r>
            <a:r>
              <a:rPr lang="en-US" altLang="ko-KR" sz="2400" dirty="0">
                <a:latin typeface="Times New Roman" pitchFamily="18" charset="0"/>
                <a:cs typeface="Times New Roman" pitchFamily="18" charset="0"/>
              </a:rPr>
              <a:t>see that Jesus came to Israel when it had endured centuries of domination, destruction and occupation by conquering nations.  </a:t>
            </a:r>
            <a:endParaRPr lang="en-US" altLang="ko-KR" sz="2400" dirty="0" smtClean="0">
              <a:latin typeface="Times New Roman" pitchFamily="18" charset="0"/>
              <a:cs typeface="Times New Roman" pitchFamily="18" charset="0"/>
            </a:endParaRP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God’s </a:t>
            </a:r>
            <a:r>
              <a:rPr lang="en-US" altLang="ko-KR" sz="2400" dirty="0">
                <a:latin typeface="Times New Roman" pitchFamily="18" charset="0"/>
                <a:cs typeface="Times New Roman" pitchFamily="18" charset="0"/>
              </a:rPr>
              <a:t>first choice was </a:t>
            </a:r>
            <a:r>
              <a:rPr lang="en-US" altLang="ko-KR" sz="3200" dirty="0">
                <a:solidFill>
                  <a:srgbClr val="3EB9EC"/>
                </a:solidFill>
                <a:latin typeface="Times New Roman" pitchFamily="18" charset="0"/>
                <a:cs typeface="Times New Roman" pitchFamily="18" charset="0"/>
              </a:rPr>
              <a:t>a strong Israel and not the weakened and dominated nation</a:t>
            </a:r>
            <a:r>
              <a:rPr lang="en-US" altLang="ko-KR" sz="2400" dirty="0">
                <a:latin typeface="Times New Roman" pitchFamily="18" charset="0"/>
                <a:cs typeface="Times New Roman" pitchFamily="18" charset="0"/>
              </a:rPr>
              <a:t> of the first century Israel.</a:t>
            </a:r>
            <a:endParaRPr lang="ko-KR" alt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7542473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슬라이드 번호 개체 틀 3"/>
          <p:cNvSpPr>
            <a:spLocks noGrp="1"/>
          </p:cNvSpPr>
          <p:nvPr>
            <p:ph type="sldNum" sz="quarter" idx="12"/>
          </p:nvPr>
        </p:nvSpPr>
        <p:spPr/>
        <p:txBody>
          <a:bodyPr/>
          <a:lstStyle/>
          <a:p>
            <a:fld id="{23F947C0-FA4B-458A-A4C8-9CBB899B1301}" type="slidenum">
              <a:rPr lang="ko-KR" altLang="en-US" smtClean="0"/>
              <a:t>9</a:t>
            </a:fld>
            <a:endParaRPr lang="ko-KR" altLang="en-US" dirty="0"/>
          </a:p>
        </p:txBody>
      </p:sp>
      <p:sp>
        <p:nvSpPr>
          <p:cNvPr id="38" name="TextBox 1"/>
          <p:cNvSpPr txBox="1"/>
          <p:nvPr/>
        </p:nvSpPr>
        <p:spPr>
          <a:xfrm>
            <a:off x="279474" y="116632"/>
            <a:ext cx="1570943" cy="174407"/>
          </a:xfrm>
          <a:prstGeom prst="rect">
            <a:avLst/>
          </a:prstGeom>
          <a:noFill/>
        </p:spPr>
        <p:txBody>
          <a:bodyPr wrap="none" lIns="0" tIns="0" rIns="0" rtlCol="0">
            <a:spAutoFit/>
          </a:bodyPr>
          <a:lstStyle/>
          <a:p>
            <a:pPr>
              <a:lnSpc>
                <a:spcPts val="1000"/>
              </a:lnSpc>
              <a:tabLst/>
            </a:pPr>
            <a:r>
              <a:rPr lang="en-US" altLang="zh-CN" sz="900" dirty="0" smtClean="0">
                <a:solidFill>
                  <a:schemeClr val="tx1">
                    <a:lumMod val="50000"/>
                    <a:lumOff val="50000"/>
                  </a:schemeClr>
                </a:solidFill>
                <a:latin typeface="Times New Roman" pitchFamily="18" charset="0"/>
                <a:cs typeface="Times New Roman" pitchFamily="18" charset="0"/>
              </a:rPr>
              <a:t>Strong Abel and Freedom Society</a:t>
            </a:r>
            <a:endParaRPr lang="en-US" altLang="zh-CN" dirty="0" smtClean="0">
              <a:solidFill>
                <a:schemeClr val="tx1">
                  <a:lumMod val="50000"/>
                  <a:lumOff val="50000"/>
                </a:schemeClr>
              </a:solidFill>
            </a:endParaRPr>
          </a:p>
        </p:txBody>
      </p:sp>
      <p:sp>
        <p:nvSpPr>
          <p:cNvPr id="46" name="TextBox 1"/>
          <p:cNvSpPr txBox="1"/>
          <p:nvPr/>
        </p:nvSpPr>
        <p:spPr>
          <a:xfrm>
            <a:off x="279474" y="6592223"/>
            <a:ext cx="2029402" cy="184666"/>
          </a:xfrm>
          <a:prstGeom prst="rect">
            <a:avLst/>
          </a:prstGeom>
          <a:noFill/>
        </p:spPr>
        <p:txBody>
          <a:bodyPr wrap="none" lIns="0" tIns="0" rIns="0" rtlCol="0" anchor="ctr">
            <a:spAutoFit/>
          </a:bodyPr>
          <a:lstStyle/>
          <a:p>
            <a:pPr>
              <a:tabLst/>
            </a:pPr>
            <a:r>
              <a:rPr lang="en-US" altLang="zh-CN" sz="900" dirty="0" smtClean="0">
                <a:solidFill>
                  <a:schemeClr val="tx1">
                    <a:lumMod val="50000"/>
                    <a:lumOff val="50000"/>
                  </a:schemeClr>
                </a:solidFill>
                <a:latin typeface="Times New Roman" pitchFamily="18" charset="0"/>
                <a:cs typeface="Times New Roman" pitchFamily="18" charset="0"/>
              </a:rPr>
              <a:t>The Roots of the Teaching in TF’s Words -</a:t>
            </a:r>
          </a:p>
        </p:txBody>
      </p:sp>
      <p:sp>
        <p:nvSpPr>
          <p:cNvPr id="2" name="직사각형 1"/>
          <p:cNvSpPr/>
          <p:nvPr/>
        </p:nvSpPr>
        <p:spPr>
          <a:xfrm>
            <a:off x="279474" y="404664"/>
            <a:ext cx="8685014" cy="1261884"/>
          </a:xfrm>
          <a:prstGeom prst="rect">
            <a:avLst/>
          </a:prstGeom>
        </p:spPr>
        <p:txBody>
          <a:bodyPr wrap="square">
            <a:spAutoFit/>
          </a:bodyPr>
          <a:lstStyle/>
          <a:p>
            <a:r>
              <a:rPr lang="en-US" altLang="ko-KR" sz="2400" dirty="0">
                <a:latin typeface="Times New Roman" pitchFamily="18" charset="0"/>
                <a:cs typeface="Times New Roman" pitchFamily="18" charset="0"/>
              </a:rPr>
              <a:t>What does True Father say about the much exalted Jesus ethic of </a:t>
            </a:r>
            <a:r>
              <a:rPr lang="en-US" altLang="ko-KR" sz="2800" dirty="0">
                <a:solidFill>
                  <a:srgbClr val="3FB9EC"/>
                </a:solidFill>
                <a:latin typeface="Times New Roman" pitchFamily="18" charset="0"/>
                <a:cs typeface="Times New Roman" pitchFamily="18" charset="0"/>
              </a:rPr>
              <a:t>“turning the other cheek?” </a:t>
            </a:r>
            <a:endParaRPr lang="en-US" altLang="ko-KR" sz="2800" dirty="0" smtClean="0">
              <a:solidFill>
                <a:srgbClr val="3FB9EC"/>
              </a:solidFill>
              <a:latin typeface="Times New Roman" pitchFamily="18" charset="0"/>
              <a:cs typeface="Times New Roman" pitchFamily="18" charset="0"/>
            </a:endParaRPr>
          </a:p>
          <a:p>
            <a:r>
              <a:rPr lang="en-US" altLang="ko-KR" sz="2400" dirty="0" err="1" smtClean="0">
                <a:latin typeface="Times New Roman" pitchFamily="18" charset="0"/>
                <a:cs typeface="Times New Roman" pitchFamily="18" charset="0"/>
              </a:rPr>
              <a:t>Abonim</a:t>
            </a:r>
            <a:r>
              <a:rPr lang="en-US" altLang="ko-KR" sz="2400" dirty="0" smtClean="0">
                <a:latin typeface="Times New Roman" pitchFamily="18" charset="0"/>
                <a:cs typeface="Times New Roman" pitchFamily="18" charset="0"/>
              </a:rPr>
              <a:t> </a:t>
            </a:r>
            <a:r>
              <a:rPr lang="en-US" altLang="ko-KR" sz="2400" dirty="0">
                <a:latin typeface="Times New Roman" pitchFamily="18" charset="0"/>
                <a:cs typeface="Times New Roman" pitchFamily="18" charset="0"/>
              </a:rPr>
              <a:t>in Wolli Won Bon is quite clear on this point:</a:t>
            </a:r>
            <a:endParaRPr lang="ko-KR" altLang="en-US" sz="2400" dirty="0">
              <a:latin typeface="Times New Roman" pitchFamily="18" charset="0"/>
              <a:cs typeface="Times New Roman" pitchFamily="18" charset="0"/>
            </a:endParaRPr>
          </a:p>
        </p:txBody>
      </p:sp>
      <p:sp>
        <p:nvSpPr>
          <p:cNvPr id="3" name="직사각형 2"/>
          <p:cNvSpPr/>
          <p:nvPr/>
        </p:nvSpPr>
        <p:spPr>
          <a:xfrm>
            <a:off x="395536" y="2031226"/>
            <a:ext cx="8424936" cy="4278094"/>
          </a:xfrm>
          <a:prstGeom prst="rect">
            <a:avLst/>
          </a:prstGeom>
          <a:solidFill>
            <a:srgbClr val="3EB9EC">
              <a:alpha val="43000"/>
            </a:srgbClr>
          </a:solidFill>
        </p:spPr>
        <p:txBody>
          <a:bodyPr wrap="square">
            <a:spAutoFit/>
          </a:bodyPr>
          <a:lstStyle/>
          <a:p>
            <a:r>
              <a:rPr lang="en-US" altLang="ko-KR" sz="1700" dirty="0">
                <a:latin typeface="Times New Roman" pitchFamily="18" charset="0"/>
                <a:ea typeface="나눔명조" pitchFamily="18" charset="-127"/>
                <a:cs typeface="Times New Roman" pitchFamily="18" charset="0"/>
              </a:rPr>
              <a:t>The coming of the Lord of the Second Advent is the time when believers should take the opposite direction from the past, when they were [pleased to receive] love. [Today] we should have a different attitude</a:t>
            </a:r>
            <a:r>
              <a:rPr lang="en-US" altLang="ko-KR" sz="1700" dirty="0" smtClean="0">
                <a:latin typeface="Times New Roman" pitchFamily="18" charset="0"/>
                <a:ea typeface="나눔명조" pitchFamily="18" charset="-127"/>
                <a:cs typeface="Times New Roman" pitchFamily="18" charset="0"/>
              </a:rPr>
              <a:t>.</a:t>
            </a:r>
          </a:p>
          <a:p>
            <a:endParaRPr lang="en-US" altLang="ko-KR" sz="1700" dirty="0">
              <a:latin typeface="Times New Roman" pitchFamily="18" charset="0"/>
              <a:ea typeface="나눔명조" pitchFamily="18" charset="-127"/>
              <a:cs typeface="Times New Roman" pitchFamily="18" charset="0"/>
            </a:endParaRPr>
          </a:p>
          <a:p>
            <a:r>
              <a:rPr lang="en-US" altLang="ko-KR" sz="1700" dirty="0">
                <a:latin typeface="Times New Roman" pitchFamily="18" charset="0"/>
                <a:ea typeface="나눔명조" pitchFamily="18" charset="-127"/>
                <a:cs typeface="Times New Roman" pitchFamily="18" charset="0"/>
              </a:rPr>
              <a:t>This is [because] when God loved us [in the past] it was a time to sow seeds, but after the coming of the Lord of the Second Advent it is the time to harvest. Therefore, if you love someone who is not in the bosom of the Lord of the Second Advent, it is as if you are [still] sowing seeds at harvest time. Then, heavenly love will be nullified.   </a:t>
            </a:r>
          </a:p>
          <a:p>
            <a:endParaRPr lang="en-US" altLang="ko-KR" sz="1700" dirty="0">
              <a:latin typeface="Times New Roman" pitchFamily="18" charset="0"/>
              <a:ea typeface="나눔명조" pitchFamily="18" charset="-127"/>
              <a:cs typeface="Times New Roman" pitchFamily="18" charset="0"/>
            </a:endParaRPr>
          </a:p>
          <a:p>
            <a:r>
              <a:rPr lang="en-US" altLang="ko-KR" sz="1700" dirty="0">
                <a:latin typeface="Times New Roman" pitchFamily="18" charset="0"/>
                <a:ea typeface="나눔명조" pitchFamily="18" charset="-127"/>
                <a:cs typeface="Times New Roman" pitchFamily="18" charset="0"/>
              </a:rPr>
              <a:t>That is to say, this is a time when we should erect heavenly righteousness, even [if it means] striking [those who strike us on] the right cheek rather than responding with the kind of love [that turns the other cheek]. This is so because those who belong to Heaven should advance on those who do not belong to Heaven</a:t>
            </a:r>
            <a:r>
              <a:rPr lang="en-US" altLang="ko-KR" sz="1700" dirty="0" smtClean="0">
                <a:latin typeface="Times New Roman" pitchFamily="18" charset="0"/>
                <a:ea typeface="나눔명조" pitchFamily="18" charset="-127"/>
                <a:cs typeface="Times New Roman" pitchFamily="18" charset="0"/>
              </a:rPr>
              <a:t>. </a:t>
            </a:r>
            <a:endParaRPr lang="en-US" altLang="ko-KR" sz="1700" dirty="0">
              <a:latin typeface="Times New Roman" pitchFamily="18" charset="0"/>
              <a:ea typeface="나눔명조" pitchFamily="18" charset="-127"/>
              <a:cs typeface="Times New Roman" pitchFamily="18" charset="0"/>
            </a:endParaRPr>
          </a:p>
          <a:p>
            <a:endParaRPr lang="en-US" altLang="ko-KR" sz="1700" dirty="0">
              <a:latin typeface="Times New Roman" pitchFamily="18" charset="0"/>
              <a:ea typeface="나눔명조" pitchFamily="18" charset="-127"/>
              <a:cs typeface="Times New Roman" pitchFamily="18" charset="0"/>
            </a:endParaRPr>
          </a:p>
          <a:p>
            <a:r>
              <a:rPr lang="en-US" altLang="ko-KR" sz="1700" dirty="0">
                <a:latin typeface="Times New Roman" pitchFamily="18" charset="0"/>
                <a:ea typeface="나눔명조" pitchFamily="18" charset="-127"/>
                <a:cs typeface="Times New Roman" pitchFamily="18" charset="0"/>
              </a:rPr>
              <a:t>In other words, it is the time when we Abel-type heavenly people should fundamentally restore Cain-type non-heavenly people by having them follow and obey, so that God can claim them.</a:t>
            </a:r>
            <a:endParaRPr lang="ko-KR" altLang="ko-KR" sz="1700" dirty="0">
              <a:latin typeface="Times New Roman" pitchFamily="18" charset="0"/>
              <a:ea typeface="나눔명조" pitchFamily="18" charset="-127"/>
              <a:cs typeface="Times New Roman" pitchFamily="18" charset="0"/>
            </a:endParaRPr>
          </a:p>
        </p:txBody>
      </p:sp>
    </p:spTree>
    <p:extLst>
      <p:ext uri="{BB962C8B-B14F-4D97-AF65-F5344CB8AC3E}">
        <p14:creationId xmlns:p14="http://schemas.microsoft.com/office/powerpoint/2010/main" val="6299251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olidFill>
            <a:srgbClr val="FFFFFF">
              <a:alpha val="100000"/>
            </a:srgbClr>
          </a:solidFill>
          <a:prstDash val="solid"/>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3416</TotalTime>
  <Words>2408</Words>
  <Application>Microsoft Office PowerPoint</Application>
  <PresentationFormat>On-screen Show (4:3)</PresentationFormat>
  <Paragraphs>263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테마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SCRIBBLING</dc:creator>
  <cp:lastModifiedBy>Julian</cp:lastModifiedBy>
  <cp:revision>245</cp:revision>
  <cp:lastPrinted>2012-07-17T07:57:39Z</cp:lastPrinted>
  <dcterms:created xsi:type="dcterms:W3CDTF">2012-05-19T06:11:26Z</dcterms:created>
  <dcterms:modified xsi:type="dcterms:W3CDTF">2012-07-23T12:08:21Z</dcterms:modified>
</cp:coreProperties>
</file>